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3.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4.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6.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7" r:id="rId4"/>
    <p:sldMasterId id="2147483924" r:id="rId5"/>
    <p:sldMasterId id="2147483980" r:id="rId6"/>
    <p:sldMasterId id="2147484014" r:id="rId7"/>
    <p:sldMasterId id="2147484048" r:id="rId8"/>
    <p:sldMasterId id="2147484073" r:id="rId9"/>
    <p:sldMasterId id="2147484106" r:id="rId10"/>
  </p:sldMasterIdLst>
  <p:notesMasterIdLst>
    <p:notesMasterId r:id="rId51"/>
  </p:notesMasterIdLst>
  <p:handoutMasterIdLst>
    <p:handoutMasterId r:id="rId52"/>
  </p:handoutMasterIdLst>
  <p:sldIdLst>
    <p:sldId id="686" r:id="rId11"/>
    <p:sldId id="685" r:id="rId12"/>
    <p:sldId id="683" r:id="rId13"/>
    <p:sldId id="684" r:id="rId14"/>
    <p:sldId id="666" r:id="rId15"/>
    <p:sldId id="622" r:id="rId16"/>
    <p:sldId id="674" r:id="rId17"/>
    <p:sldId id="673" r:id="rId18"/>
    <p:sldId id="654" r:id="rId19"/>
    <p:sldId id="663" r:id="rId20"/>
    <p:sldId id="668" r:id="rId21"/>
    <p:sldId id="657" r:id="rId22"/>
    <p:sldId id="669" r:id="rId23"/>
    <p:sldId id="599" r:id="rId24"/>
    <p:sldId id="600" r:id="rId25"/>
    <p:sldId id="677" r:id="rId26"/>
    <p:sldId id="678" r:id="rId27"/>
    <p:sldId id="647" r:id="rId28"/>
    <p:sldId id="676" r:id="rId29"/>
    <p:sldId id="602" r:id="rId30"/>
    <p:sldId id="603" r:id="rId31"/>
    <p:sldId id="608" r:id="rId32"/>
    <p:sldId id="658" r:id="rId33"/>
    <p:sldId id="681" r:id="rId34"/>
    <p:sldId id="659" r:id="rId35"/>
    <p:sldId id="660" r:id="rId36"/>
    <p:sldId id="661" r:id="rId37"/>
    <p:sldId id="656" r:id="rId38"/>
    <p:sldId id="662" r:id="rId39"/>
    <p:sldId id="671" r:id="rId40"/>
    <p:sldId id="664" r:id="rId41"/>
    <p:sldId id="670" r:id="rId42"/>
    <p:sldId id="672" r:id="rId43"/>
    <p:sldId id="636" r:id="rId44"/>
    <p:sldId id="630" r:id="rId45"/>
    <p:sldId id="635" r:id="rId46"/>
    <p:sldId id="617" r:id="rId47"/>
    <p:sldId id="618" r:id="rId48"/>
    <p:sldId id="619" r:id="rId49"/>
    <p:sldId id="620" r:id="rId50"/>
  </p:sldIdLst>
  <p:sldSz cx="12192000" cy="6858000"/>
  <p:notesSz cx="6797675" cy="9928225"/>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 id="3" name="Pott, Michael" initials="PM" lastIdx="3" clrIdx="2">
    <p:extLst>
      <p:ext uri="{19B8F6BF-5375-455C-9EA6-DF929625EA0E}">
        <p15:presenceInfo xmlns:p15="http://schemas.microsoft.com/office/powerpoint/2012/main" userId="S-1-5-21-1957994488-842925246-40105171-1910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CA5"/>
    <a:srgbClr val="FFFFFF"/>
    <a:srgbClr val="333333"/>
    <a:srgbClr val="A82476"/>
    <a:srgbClr val="11BAB6"/>
    <a:srgbClr val="00A9C2"/>
    <a:srgbClr val="00BAC2"/>
    <a:srgbClr val="00A4ED"/>
    <a:srgbClr val="0155EF"/>
    <a:srgbClr val="ECE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46" autoAdjust="0"/>
    <p:restoredTop sz="95324" autoAdjust="0"/>
  </p:normalViewPr>
  <p:slideViewPr>
    <p:cSldViewPr snapToGrid="0" showGuides="1">
      <p:cViewPr varScale="1">
        <p:scale>
          <a:sx n="116" d="100"/>
          <a:sy n="116" d="100"/>
        </p:scale>
        <p:origin x="240" y="102"/>
      </p:cViewPr>
      <p:guideLst>
        <p:guide orient="horz" pos="2205"/>
        <p:guide pos="3840"/>
      </p:guideLst>
    </p:cSldViewPr>
  </p:slideViewPr>
  <p:outlineViewPr>
    <p:cViewPr>
      <p:scale>
        <a:sx n="33" d="100"/>
        <a:sy n="33" d="100"/>
      </p:scale>
      <p:origin x="0" y="-20748"/>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27EFDC63-740B-421B-B2D2-863824972A4C}" type="datetimeFigureOut">
              <a:rPr lang="en-GB" smtClean="0"/>
              <a:t>30/09/2018</a:t>
            </a:fld>
            <a:endParaRPr lang="en-GB"/>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15593DBF-796D-4F17-8224-2CFD26C4A32C}" type="slidenum">
              <a:rPr lang="en-GB" smtClean="0"/>
              <a:t>‹#›</a:t>
            </a:fld>
            <a:endParaRPr lang="en-GB"/>
          </a:p>
        </p:txBody>
      </p:sp>
    </p:spTree>
    <p:extLst>
      <p:ext uri="{BB962C8B-B14F-4D97-AF65-F5344CB8AC3E}">
        <p14:creationId xmlns:p14="http://schemas.microsoft.com/office/powerpoint/2010/main" val="2897376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6F4137A-32A9-4E3E-80A1-313294284C14}" type="datetimeFigureOut">
              <a:rPr lang="en-US" smtClean="0"/>
              <a:t>9/30/2018</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Brainshark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Brainshark and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hangingPunct="0"/>
            <a:fld id="{5BFEAE42-E3FE-4405-B7FC-4425D05B92A0}" type="slidenum">
              <a:rPr lang="en-US" kern="0">
                <a:solidFill>
                  <a:srgbClr val="212E35"/>
                </a:solidFill>
                <a:cs typeface="Calibri"/>
                <a:sym typeface="Calibri"/>
              </a:rPr>
              <a:pPr hangingPunct="0"/>
              <a:t>1</a:t>
            </a:fld>
            <a:endParaRPr lang="en-US" kern="0" dirty="0">
              <a:solidFill>
                <a:srgbClr val="212E35"/>
              </a:solidFill>
              <a:cs typeface="Calibri"/>
              <a:sym typeface="Calibri"/>
            </a:endParaRPr>
          </a:p>
        </p:txBody>
      </p:sp>
    </p:spTree>
    <p:extLst>
      <p:ext uri="{BB962C8B-B14F-4D97-AF65-F5344CB8AC3E}">
        <p14:creationId xmlns:p14="http://schemas.microsoft.com/office/powerpoint/2010/main" val="3875825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NOTE: Screenshot</a:t>
            </a:r>
            <a:r>
              <a:rPr lang="de-DE" baseline="0" dirty="0" smtClean="0"/>
              <a:t> shows SMAX</a:t>
            </a:r>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smtClean="0"/>
              <a:t>10</a:t>
            </a:fld>
            <a:endParaRPr lang="en-US"/>
          </a:p>
        </p:txBody>
      </p:sp>
    </p:spTree>
    <p:extLst>
      <p:ext uri="{BB962C8B-B14F-4D97-AF65-F5344CB8AC3E}">
        <p14:creationId xmlns:p14="http://schemas.microsoft.com/office/powerpoint/2010/main" val="169096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NOTE: Screenshot</a:t>
            </a:r>
            <a:r>
              <a:rPr lang="de-DE" baseline="0" dirty="0" smtClean="0"/>
              <a:t> shows SMAX</a:t>
            </a:r>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smtClean="0"/>
              <a:t>11</a:t>
            </a:fld>
            <a:endParaRPr lang="en-US"/>
          </a:p>
        </p:txBody>
      </p:sp>
    </p:spTree>
    <p:extLst>
      <p:ext uri="{BB962C8B-B14F-4D97-AF65-F5344CB8AC3E}">
        <p14:creationId xmlns:p14="http://schemas.microsoft.com/office/powerpoint/2010/main" val="202821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dirty="0"/>
              <a:t>NOTE: Screenshot</a:t>
            </a:r>
            <a:r>
              <a:rPr lang="de-DE" baseline="0" dirty="0"/>
              <a:t> shows </a:t>
            </a:r>
            <a:r>
              <a:rPr lang="de-DE" baseline="0" dirty="0" smtClean="0"/>
              <a:t>SMAX</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12</a:t>
            </a:fld>
            <a:endParaRPr lang="en-US"/>
          </a:p>
        </p:txBody>
      </p:sp>
    </p:spTree>
    <p:extLst>
      <p:ext uri="{BB962C8B-B14F-4D97-AF65-F5344CB8AC3E}">
        <p14:creationId xmlns:p14="http://schemas.microsoft.com/office/powerpoint/2010/main" val="3815943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believe that a broader view of IT Ops is required. A blending of DevOps and </a:t>
            </a:r>
            <a:r>
              <a:rPr lang="en-US" dirty="0" err="1" smtClean="0"/>
              <a:t>AIOps</a:t>
            </a:r>
            <a:r>
              <a:rPr lang="en-US" dirty="0" smtClean="0"/>
              <a:t>.  And this requires a platform.</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Our ITOM Platform</a:t>
            </a:r>
            <a:r>
              <a:rPr lang="en-US" baseline="0" dirty="0" smtClean="0"/>
              <a:t> is here today.  </a:t>
            </a:r>
            <a:r>
              <a:rPr lang="en-US" dirty="0" smtClean="0"/>
              <a:t>Products don’t sit on top</a:t>
            </a:r>
            <a:r>
              <a:rPr lang="en-US" baseline="0" dirty="0" smtClean="0"/>
              <a:t> ---  They are built into this platform</a:t>
            </a:r>
          </a:p>
          <a:p>
            <a:endParaRPr lang="en-US" baseline="0" dirty="0" smtClean="0"/>
          </a:p>
          <a:p>
            <a:r>
              <a:rPr lang="en-US" baseline="0" dirty="0" smtClean="0"/>
              <a:t>Providing a modern UX per domain  -- Bots  --  API’s  -- Extensible -- Extend the platform  - our partners are already doing this.  ---  Deploy anywhere</a:t>
            </a:r>
          </a:p>
          <a:p>
            <a:pPr marL="0" marR="0" lvl="0" indent="0" algn="l" defTabSz="914377" rtl="0" eaLnBrk="1" fontAlgn="auto" latinLnBrk="0" hangingPunct="1">
              <a:lnSpc>
                <a:spcPct val="100000"/>
              </a:lnSpc>
              <a:spcBef>
                <a:spcPts val="0"/>
              </a:spcBef>
              <a:spcAft>
                <a:spcPts val="0"/>
              </a:spcAft>
              <a:buClrTx/>
              <a:buSzTx/>
              <a:buFontTx/>
              <a:buNone/>
              <a:tabLst/>
              <a:defRPr/>
            </a:pPr>
            <a:r>
              <a:rPr lang="en-US" baseline="0" dirty="0" smtClean="0"/>
              <a:t>This is the first and only modern IT Ops platform in the industry  -- Really unique here -- </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Integration and Installation times in just a few hours, Updates in a few minutes, Scaling in seconds</a:t>
            </a:r>
          </a:p>
          <a:p>
            <a:endParaRPr lang="en-US" baseline="0" dirty="0" smtClean="0"/>
          </a:p>
          <a:p>
            <a:r>
              <a:rPr lang="en-US" baseline="0" dirty="0" smtClean="0"/>
              <a:t>Each product suite becomes a set of microservices selected from the overall ITOM Platform.</a:t>
            </a:r>
          </a:p>
          <a:p>
            <a:pPr marL="0" marR="0" lvl="0" indent="0">
              <a:lnSpc>
                <a:spcPct val="107000"/>
              </a:lnSpc>
              <a:spcBef>
                <a:spcPts val="0"/>
              </a:spcBef>
              <a:spcAft>
                <a:spcPts val="0"/>
              </a:spcAft>
              <a:buFont typeface="Symbol" panose="05050102010706020507" pitchFamily="18" charset="2"/>
              <a:buNone/>
            </a:pPr>
            <a:endParaRPr lang="en-US" sz="1200" b="0" kern="1200" dirty="0" smtClean="0">
              <a:solidFill>
                <a:schemeClr val="tx1"/>
              </a:solidFill>
              <a:effectLst/>
              <a:latin typeface="+mn-lt"/>
              <a:ea typeface="+mn-ea"/>
              <a:cs typeface="+mn-cs"/>
            </a:endParaRPr>
          </a:p>
          <a:p>
            <a:pPr marL="0" marR="0" lvl="0" indent="0">
              <a:lnSpc>
                <a:spcPct val="107000"/>
              </a:lnSpc>
              <a:spcBef>
                <a:spcPts val="0"/>
              </a:spcBef>
              <a:spcAft>
                <a:spcPts val="0"/>
              </a:spcAft>
              <a:buFont typeface="Symbol" panose="05050102010706020507" pitchFamily="18" charset="2"/>
              <a:buNone/>
            </a:pPr>
            <a:r>
              <a:rPr lang="en-US" sz="1200" b="0" kern="1200" dirty="0" smtClean="0">
                <a:solidFill>
                  <a:schemeClr val="tx1"/>
                </a:solidFill>
                <a:effectLst/>
                <a:latin typeface="+mn-lt"/>
                <a:ea typeface="+mn-ea"/>
                <a:cs typeface="+mn-cs"/>
              </a:rPr>
              <a:t>Built</a:t>
            </a:r>
            <a:r>
              <a:rPr lang="en-US" sz="1200" b="0" kern="1200" baseline="0" dirty="0" smtClean="0">
                <a:solidFill>
                  <a:schemeClr val="tx1"/>
                </a:solidFill>
                <a:effectLst/>
                <a:latin typeface="+mn-lt"/>
                <a:ea typeface="+mn-ea"/>
                <a:cs typeface="+mn-cs"/>
              </a:rPr>
              <a:t> on our </a:t>
            </a:r>
            <a:r>
              <a:rPr lang="en-US" sz="1200" b="1" kern="1200" dirty="0" smtClean="0">
                <a:solidFill>
                  <a:schemeClr val="tx1"/>
                </a:solidFill>
                <a:effectLst/>
                <a:latin typeface="Calibri" panose="020F0502020204030204" pitchFamily="34" charset="0"/>
                <a:ea typeface="+mn-ea"/>
                <a:cs typeface="Times New Roman" panose="02020603050405020304" pitchFamily="18" charset="0"/>
              </a:rPr>
              <a:t>Container</a:t>
            </a:r>
            <a:r>
              <a:rPr lang="en-US" sz="1200" b="1" kern="1200" baseline="0" dirty="0" smtClean="0">
                <a:solidFill>
                  <a:schemeClr val="tx1"/>
                </a:solidFill>
                <a:effectLst/>
                <a:latin typeface="Calibri" panose="020F0502020204030204" pitchFamily="34" charset="0"/>
                <a:ea typeface="+mn-ea"/>
                <a:cs typeface="Times New Roman" panose="02020603050405020304" pitchFamily="18" charset="0"/>
              </a:rPr>
              <a:t> Deployment Foundation – modular, flexible, scalable</a:t>
            </a:r>
            <a:endParaRPr lang="en-US" sz="1200" b="1" kern="1200" dirty="0" smtClean="0">
              <a:solidFill>
                <a:schemeClr val="tx1"/>
              </a:solidFill>
              <a:effectLst/>
              <a:latin typeface="Calibri" panose="020F0502020204030204" pitchFamily="34" charset="0"/>
              <a:ea typeface="+mn-ea"/>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kern="1200" dirty="0" smtClean="0">
                <a:solidFill>
                  <a:schemeClr val="tx1"/>
                </a:solidFill>
                <a:effectLst/>
                <a:latin typeface="+mn-lt"/>
                <a:ea typeface="+mn-ea"/>
                <a:cs typeface="+mn-cs"/>
              </a:rPr>
              <a:t>The Container Deployment Foundation touches on 4 areas</a:t>
            </a:r>
          </a:p>
          <a:p>
            <a:pPr marL="9144" indent="0">
              <a:buNone/>
            </a:pPr>
            <a:r>
              <a:rPr lang="en-US" sz="1200" b="1" kern="1200" dirty="0" smtClean="0">
                <a:solidFill>
                  <a:schemeClr val="tx1"/>
                </a:solidFill>
                <a:effectLst/>
                <a:latin typeface="+mn-lt"/>
                <a:ea typeface="+mn-ea"/>
                <a:cs typeface="+mn-cs"/>
              </a:rPr>
              <a:t>Distribution</a:t>
            </a:r>
            <a:r>
              <a:rPr lang="en-US" sz="1200" kern="1200" dirty="0" smtClean="0">
                <a:solidFill>
                  <a:schemeClr val="tx1"/>
                </a:solidFill>
                <a:effectLst/>
                <a:latin typeface="+mn-lt"/>
                <a:ea typeface="+mn-ea"/>
                <a:cs typeface="+mn-cs"/>
              </a:rPr>
              <a:t>. All of the suites come now with a standard licensing model. Instead of multiple license model we boiled down to one easily manageable license unit. They come up and are all delivered in pre-integrated containers. OOTB, inside the factory we are doing a lot of pre-integration for standard use cases.</a:t>
            </a:r>
          </a:p>
          <a:p>
            <a:pPr marL="9144" indent="0">
              <a:buNone/>
            </a:pPr>
            <a:endParaRPr lang="en-US" sz="1200" kern="1200" dirty="0" smtClean="0">
              <a:solidFill>
                <a:schemeClr val="tx1"/>
              </a:solidFill>
              <a:effectLst/>
              <a:latin typeface="+mn-lt"/>
              <a:ea typeface="+mn-ea"/>
              <a:cs typeface="+mn-cs"/>
            </a:endParaRPr>
          </a:p>
          <a:p>
            <a:pPr marL="9144" indent="0">
              <a:buNone/>
            </a:pPr>
            <a:r>
              <a:rPr lang="en-US" sz="1200" b="1" kern="1200" dirty="0" smtClean="0">
                <a:solidFill>
                  <a:schemeClr val="tx1"/>
                </a:solidFill>
                <a:effectLst/>
                <a:latin typeface="+mn-lt"/>
                <a:ea typeface="+mn-ea"/>
                <a:cs typeface="+mn-cs"/>
              </a:rPr>
              <a:t>Install and update. </a:t>
            </a:r>
            <a:r>
              <a:rPr lang="en-US" sz="1200" kern="1200" dirty="0" smtClean="0">
                <a:solidFill>
                  <a:schemeClr val="tx1"/>
                </a:solidFill>
                <a:effectLst/>
                <a:latin typeface="+mn-lt"/>
                <a:ea typeface="+mn-ea"/>
                <a:cs typeface="+mn-cs"/>
              </a:rPr>
              <a:t>Suites built with the Container Deployment Foundation are very easy to install. very easy to maintain, with automated updates, and automated patching. And very soon, over the next couple of quarters we will get to the point when we actually expend the capabilities to have a zero downtime, asynchronous updates.</a:t>
            </a:r>
          </a:p>
          <a:p>
            <a:pPr marL="9144" indent="0">
              <a:buNone/>
            </a:pPr>
            <a:endParaRPr lang="en-US" sz="1200" kern="1200" dirty="0" smtClean="0">
              <a:solidFill>
                <a:schemeClr val="tx1"/>
              </a:solidFill>
              <a:effectLst/>
              <a:latin typeface="+mn-lt"/>
              <a:ea typeface="+mn-ea"/>
              <a:cs typeface="+mn-cs"/>
            </a:endParaRPr>
          </a:p>
          <a:p>
            <a:pPr marL="9144" indent="0">
              <a:buNone/>
            </a:pPr>
            <a:r>
              <a:rPr lang="en-US" sz="1200" b="1" kern="1200" dirty="0" smtClean="0">
                <a:solidFill>
                  <a:schemeClr val="tx1"/>
                </a:solidFill>
                <a:effectLst/>
                <a:latin typeface="+mn-lt"/>
                <a:ea typeface="+mn-ea"/>
                <a:cs typeface="+mn-cs"/>
              </a:rPr>
              <a:t>Auto-scaling. </a:t>
            </a:r>
            <a:r>
              <a:rPr lang="en-US" sz="1200" kern="1200" dirty="0" smtClean="0">
                <a:solidFill>
                  <a:schemeClr val="tx1"/>
                </a:solidFill>
                <a:effectLst/>
                <a:latin typeface="+mn-lt"/>
                <a:ea typeface="+mn-ea"/>
                <a:cs typeface="+mn-cs"/>
              </a:rPr>
              <a:t>Suite deployments can flex in and flex out, so patches, rollbacks, getting bigger, getting smaller, - it will all just happen. And it happens at scale. It will happen within seconds, to expand the footprint of the product, reduce the footprint of the product, very quickly and very easily.</a:t>
            </a:r>
          </a:p>
          <a:p>
            <a:pPr marL="9144" indent="0">
              <a:buNone/>
            </a:pPr>
            <a:endParaRPr lang="en-US" sz="1200" kern="1200" dirty="0" smtClean="0">
              <a:solidFill>
                <a:schemeClr val="tx1"/>
              </a:solidFill>
              <a:effectLst/>
              <a:latin typeface="+mn-lt"/>
              <a:ea typeface="+mn-ea"/>
              <a:cs typeface="+mn-cs"/>
            </a:endParaRPr>
          </a:p>
          <a:p>
            <a:pPr marL="9144" indent="0">
              <a:buNone/>
            </a:pPr>
            <a:r>
              <a:rPr lang="en-US" sz="1200" b="1" kern="1200" dirty="0" smtClean="0">
                <a:solidFill>
                  <a:schemeClr val="tx1"/>
                </a:solidFill>
                <a:effectLst/>
                <a:latin typeface="+mn-lt"/>
                <a:ea typeface="+mn-ea"/>
                <a:cs typeface="+mn-cs"/>
              </a:rPr>
              <a:t>Deploy</a:t>
            </a:r>
            <a:r>
              <a:rPr lang="en-US" sz="1200" b="1" kern="1200" baseline="0" dirty="0" smtClean="0">
                <a:solidFill>
                  <a:schemeClr val="tx1"/>
                </a:solidFill>
                <a:effectLst/>
                <a:latin typeface="+mn-lt"/>
                <a:ea typeface="+mn-ea"/>
                <a:cs typeface="+mn-cs"/>
              </a:rPr>
              <a:t> Anywhere:  </a:t>
            </a:r>
            <a:r>
              <a:rPr lang="en-US" sz="1200" kern="1200" dirty="0" smtClean="0">
                <a:solidFill>
                  <a:schemeClr val="tx1"/>
                </a:solidFill>
                <a:effectLst/>
                <a:latin typeface="+mn-lt"/>
                <a:ea typeface="+mn-ea"/>
                <a:cs typeface="+mn-cs"/>
              </a:rPr>
              <a:t>It is available to be deployed </a:t>
            </a:r>
            <a:r>
              <a:rPr lang="en-US" sz="1200" kern="1200" dirty="0" err="1" smtClean="0">
                <a:solidFill>
                  <a:schemeClr val="tx1"/>
                </a:solidFill>
                <a:effectLst/>
                <a:latin typeface="+mn-lt"/>
                <a:ea typeface="+mn-ea"/>
                <a:cs typeface="+mn-cs"/>
              </a:rPr>
              <a:t>on-premise</a:t>
            </a:r>
            <a:r>
              <a:rPr lang="en-US" sz="1200" kern="1200" dirty="0" smtClean="0">
                <a:solidFill>
                  <a:schemeClr val="tx1"/>
                </a:solidFill>
                <a:effectLst/>
                <a:latin typeface="+mn-lt"/>
                <a:ea typeface="+mn-ea"/>
                <a:cs typeface="+mn-cs"/>
              </a:rPr>
              <a:t>, in public cloud, in private cloud or on containers. So eventually you will be able to have on-</a:t>
            </a:r>
            <a:r>
              <a:rPr lang="en-US" sz="1200" kern="1200" dirty="0" err="1" smtClean="0">
                <a:solidFill>
                  <a:schemeClr val="tx1"/>
                </a:solidFill>
                <a:effectLst/>
                <a:latin typeface="+mn-lt"/>
                <a:ea typeface="+mn-ea"/>
                <a:cs typeface="+mn-cs"/>
              </a:rPr>
              <a:t>prem</a:t>
            </a:r>
            <a:r>
              <a:rPr lang="en-US" sz="1200" kern="1200" dirty="0" smtClean="0">
                <a:solidFill>
                  <a:schemeClr val="tx1"/>
                </a:solidFill>
                <a:effectLst/>
                <a:latin typeface="+mn-lt"/>
                <a:ea typeface="+mn-ea"/>
                <a:cs typeface="+mn-cs"/>
              </a:rPr>
              <a:t>, off-</a:t>
            </a:r>
            <a:r>
              <a:rPr lang="en-US" sz="1200" kern="1200" dirty="0" err="1" smtClean="0">
                <a:solidFill>
                  <a:schemeClr val="tx1"/>
                </a:solidFill>
                <a:effectLst/>
                <a:latin typeface="+mn-lt"/>
                <a:ea typeface="+mn-ea"/>
                <a:cs typeface="+mn-cs"/>
              </a:rPr>
              <a:t>prem</a:t>
            </a:r>
            <a:r>
              <a:rPr lang="en-US" sz="1200" kern="1200" dirty="0" smtClean="0">
                <a:solidFill>
                  <a:schemeClr val="tx1"/>
                </a:solidFill>
                <a:effectLst/>
                <a:latin typeface="+mn-lt"/>
                <a:ea typeface="+mn-ea"/>
                <a:cs typeface="+mn-cs"/>
              </a:rPr>
              <a:t>, in AWS or Azure. MSPs will be able to offer it, it makes it extraordinarily portable. </a:t>
            </a:r>
          </a:p>
          <a:p>
            <a:pPr marL="9144" indent="0">
              <a:buNone/>
            </a:pPr>
            <a:endParaRPr lang="en-US" sz="1200" kern="1200" dirty="0" smtClean="0">
              <a:solidFill>
                <a:schemeClr val="tx1"/>
              </a:solidFill>
              <a:effectLst/>
              <a:latin typeface="+mn-lt"/>
              <a:ea typeface="+mn-ea"/>
              <a:cs typeface="+mn-cs"/>
            </a:endParaRPr>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All of this done on top of an automated and modern</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orchestration layer built natively to handle container clusters at scale. </a:t>
            </a: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Container Deployment Foundation delivers a state-of-the-art container </a:t>
            </a:r>
            <a:r>
              <a:rPr lang="en-US" sz="1200" kern="1200" dirty="0" smtClean="0">
                <a:solidFill>
                  <a:schemeClr val="tx1"/>
                </a:solidFill>
                <a:effectLst/>
                <a:latin typeface="+mn-lt"/>
                <a:ea typeface="+mn-ea"/>
                <a:cs typeface="+mn-cs"/>
              </a:rPr>
              <a:t>management and orchestration framework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leveraging the Docker container architecture</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Kubernetes for orchestration. Both CLI and API management is offered as well.</a:t>
            </a:r>
          </a:p>
          <a:p>
            <a:endParaRPr lang="en-US" sz="1200" b="1" baseline="0" dirty="0" smtClean="0">
              <a:effectLst/>
              <a:latin typeface="Calibri" panose="020F0502020204030204" pitchFamily="34" charset="0"/>
              <a:cs typeface="Times New Roman" panose="02020603050405020304" pitchFamily="18" charset="0"/>
            </a:endParaRPr>
          </a:p>
          <a:p>
            <a:r>
              <a:rPr lang="en-US" b="1" baseline="0" dirty="0" smtClean="0"/>
              <a:t>Core services: integrate across IT Ops – to a new level</a:t>
            </a:r>
          </a:p>
          <a:p>
            <a:r>
              <a:rPr lang="en-US" baseline="0" dirty="0" smtClean="0"/>
              <a:t>Operations Orchestration – THE industry standard- 8000+ item content library , HTML5 UI, import content</a:t>
            </a:r>
          </a:p>
          <a:p>
            <a:r>
              <a:rPr lang="en-US" baseline="0" dirty="0" smtClean="0"/>
              <a:t>CMS 11- best large scale UD &amp; UCMDB- HTML5 – Search – Cloud &amp; Containers</a:t>
            </a:r>
          </a:p>
          <a:p>
            <a:r>
              <a:rPr lang="en-US" baseline="0" dirty="0" err="1" smtClean="0"/>
              <a:t>ChatOPs</a:t>
            </a:r>
            <a:r>
              <a:rPr lang="en-US" baseline="0" dirty="0" smtClean="0"/>
              <a:t> – First- security – now including support for MSFT Teams</a:t>
            </a:r>
          </a:p>
          <a:p>
            <a:r>
              <a:rPr lang="en-US" baseline="0" dirty="0" smtClean="0"/>
              <a:t>Collect Once, Store Once (COSO) architecture – Broadest coverage</a:t>
            </a:r>
          </a:p>
          <a:p>
            <a:r>
              <a:rPr lang="en-US" baseline="0" dirty="0" smtClean="0"/>
              <a:t>Business Value Dashboards</a:t>
            </a:r>
            <a:endParaRPr lang="en-US" dirty="0" smtClean="0"/>
          </a:p>
          <a:p>
            <a:pPr marL="0" marR="0" lvl="0" indent="0">
              <a:lnSpc>
                <a:spcPct val="107000"/>
              </a:lnSpc>
              <a:spcBef>
                <a:spcPts val="0"/>
              </a:spcBef>
              <a:spcAft>
                <a:spcPts val="0"/>
              </a:spcAft>
              <a:buFont typeface="Symbol" panose="05050102010706020507" pitchFamily="18" charset="2"/>
              <a:buNone/>
            </a:pP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13</a:t>
            </a:fld>
            <a:endParaRPr lang="en-US"/>
          </a:p>
        </p:txBody>
      </p:sp>
    </p:spTree>
    <p:extLst>
      <p:ext uri="{BB962C8B-B14F-4D97-AF65-F5344CB8AC3E}">
        <p14:creationId xmlns:p14="http://schemas.microsoft.com/office/powerpoint/2010/main" val="2025100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NOTE: these are all SMA</a:t>
            </a:r>
            <a:r>
              <a:rPr lang="en-US" baseline="0" dirty="0" smtClean="0"/>
              <a:t> – Service Manager customers</a:t>
            </a:r>
            <a:endParaRPr lang="en-US" dirty="0" smtClean="0"/>
          </a:p>
          <a:p>
            <a:pPr algn="l"/>
            <a:endParaRPr lang="en-US" dirty="0" smtClean="0"/>
          </a:p>
          <a:p>
            <a:pPr algn="l"/>
            <a:r>
              <a:rPr lang="en-US" dirty="0" smtClean="0"/>
              <a:t>Sources:</a:t>
            </a:r>
          </a:p>
          <a:p>
            <a:pPr marL="0" indent="0" algn="l">
              <a:buFontTx/>
              <a:buNone/>
            </a:pPr>
            <a:r>
              <a:rPr lang="en-US" baseline="0" dirty="0" smtClean="0"/>
              <a:t>- </a:t>
            </a:r>
            <a:r>
              <a:rPr lang="en-US" dirty="0" smtClean="0">
                <a:latin typeface="+mn-lt"/>
                <a:cs typeface="+mn-cs"/>
              </a:rPr>
              <a:t>4AA6-2674EEW.pdf (</a:t>
            </a:r>
            <a:r>
              <a:rPr lang="en-US" dirty="0" err="1" smtClean="0">
                <a:latin typeface="+mn-lt"/>
                <a:cs typeface="+mn-cs"/>
              </a:rPr>
              <a:t>KocSistem</a:t>
            </a:r>
            <a:r>
              <a:rPr lang="en-US" dirty="0" smtClean="0">
                <a:latin typeface="+mn-lt"/>
                <a:cs typeface="+mn-cs"/>
              </a:rPr>
              <a:t>)</a:t>
            </a:r>
            <a:endParaRPr lang="en-US" dirty="0" smtClean="0"/>
          </a:p>
          <a:p>
            <a:pPr algn="l"/>
            <a:r>
              <a:rPr lang="en-US" baseline="0" dirty="0" smtClean="0"/>
              <a:t>- 4AA6-5403ENW.pdf (BCCSS)</a:t>
            </a:r>
          </a:p>
          <a:p>
            <a:pPr marL="0" indent="0" algn="l">
              <a:buFontTx/>
              <a:buNone/>
            </a:pPr>
            <a:r>
              <a:rPr lang="en-US" baseline="0" dirty="0" smtClean="0"/>
              <a:t>- 4AA5-8967ENW.pdf (Valero)</a:t>
            </a:r>
          </a:p>
        </p:txBody>
      </p:sp>
      <p:sp>
        <p:nvSpPr>
          <p:cNvPr id="4" name="Slide Number Placeholder 3"/>
          <p:cNvSpPr>
            <a:spLocks noGrp="1"/>
          </p:cNvSpPr>
          <p:nvPr>
            <p:ph type="sldNum" sz="quarter" idx="10"/>
          </p:nvPr>
        </p:nvSpPr>
        <p:spPr/>
        <p:txBody>
          <a:bodyPr/>
          <a:lstStyle/>
          <a:p>
            <a:fld id="{EF956D5C-5EF9-4233-82C8-1D8C4F6E2EDC}" type="slidenum">
              <a:rPr lang="en-US" smtClean="0"/>
              <a:t>14</a:t>
            </a:fld>
            <a:endParaRPr lang="en-US"/>
          </a:p>
        </p:txBody>
      </p:sp>
    </p:spTree>
    <p:extLst>
      <p:ext uri="{BB962C8B-B14F-4D97-AF65-F5344CB8AC3E}">
        <p14:creationId xmlns:p14="http://schemas.microsoft.com/office/powerpoint/2010/main" val="3940337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our always-on economy, businesses run 24 hours a day. This is why your staff need fast, 24-hour access to our Software Support experts who can diagnose and resolve issues as well as give advice on HPE Software product features.</a:t>
            </a:r>
          </a:p>
          <a:p>
            <a:endParaRPr lang="en-US" baseline="0" dirty="0" smtClean="0"/>
          </a:p>
          <a:p>
            <a:r>
              <a:rPr lang="en-US" b="1" baseline="0" dirty="0" smtClean="0"/>
              <a:t>Enterprise Support </a:t>
            </a:r>
            <a:r>
              <a:rPr lang="en-US" baseline="0" dirty="0" smtClean="0"/>
              <a:t>(24x7 Support) </a:t>
            </a:r>
            <a:r>
              <a:rPr lang="en-US" dirty="0" smtClean="0"/>
              <a:t>is our standard offering and a prerequisite to HPE FlexCare Support.</a:t>
            </a:r>
            <a:r>
              <a:rPr lang="en-US" baseline="0" dirty="0" smtClean="0"/>
              <a:t> It </a:t>
            </a:r>
            <a:r>
              <a:rPr lang="en-US" dirty="0" smtClean="0"/>
              <a:t>provides you with fast 24-hour access to HPE Software experts who can diagnose and resolve your issues, who have the knowledge to increase uptime, reduce total cost of ownership, and drive efficient business outcomes.</a:t>
            </a:r>
          </a:p>
          <a:p>
            <a:endParaRPr lang="en-US" baseline="0" dirty="0" smtClean="0"/>
          </a:p>
          <a:p>
            <a:r>
              <a:rPr lang="en-US" b="1" dirty="0" smtClean="0"/>
              <a:t>FlexCare Support </a:t>
            </a:r>
            <a:r>
              <a:rPr lang="en-US" dirty="0" smtClean="0"/>
              <a:t>can provide a wide range of personalized reactive or proactive support related assistance - such as support on deployment, product education, health check and supportability review, new feature usage and configuration or troubleshooting mentoring.</a:t>
            </a:r>
          </a:p>
          <a:p>
            <a:endParaRPr lang="en-US" dirty="0" smtClean="0"/>
          </a:p>
          <a:p>
            <a:r>
              <a:rPr lang="en-US" b="1" dirty="0" smtClean="0"/>
              <a:t>Professional Services </a:t>
            </a:r>
            <a:r>
              <a:rPr lang="en-US" dirty="0" smtClean="0"/>
              <a:t>with strategic consulting, implementation, support and education services help you realize the most value from your Micro Focus Software investment.</a:t>
            </a:r>
          </a:p>
          <a:p>
            <a:endParaRPr lang="en-US" baseline="0" dirty="0" smtClean="0"/>
          </a:p>
          <a:p>
            <a:r>
              <a:rPr lang="en-US" baseline="0" dirty="0" smtClean="0"/>
              <a:t>With </a:t>
            </a:r>
            <a:r>
              <a:rPr lang="en-US" b="1" baseline="0" dirty="0" smtClean="0"/>
              <a:t>Software Support Online </a:t>
            </a:r>
            <a:r>
              <a:rPr lang="en-US" baseline="0" dirty="0" smtClean="0"/>
              <a:t>(Chat) you can directly talk to Software Support</a:t>
            </a:r>
          </a:p>
          <a:p>
            <a:endParaRPr lang="en-US" baseline="0" dirty="0" smtClean="0"/>
          </a:p>
          <a:p>
            <a:r>
              <a:rPr lang="en-US" baseline="0" dirty="0" smtClean="0"/>
              <a:t>The </a:t>
            </a:r>
            <a:r>
              <a:rPr lang="en-US" b="1" baseline="0" dirty="0" smtClean="0"/>
              <a:t>Software Community </a:t>
            </a:r>
            <a:r>
              <a:rPr lang="en-US" baseline="0" dirty="0" smtClean="0"/>
              <a:t>provides expert days, support tips, blog articles etc.</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962878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1101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r>
              <a:rPr lang="en-US" baseline="0" dirty="0" smtClean="0"/>
              <a:t>[This is a summary of the key differentiators discussed before]</a:t>
            </a:r>
          </a:p>
        </p:txBody>
      </p:sp>
      <p:sp>
        <p:nvSpPr>
          <p:cNvPr id="4" name="Slide Number Placeholder 3"/>
          <p:cNvSpPr>
            <a:spLocks noGrp="1"/>
          </p:cNvSpPr>
          <p:nvPr>
            <p:ph type="sldNum" sz="quarter" idx="10"/>
          </p:nvPr>
        </p:nvSpPr>
        <p:spPr/>
        <p:txBody>
          <a:bodyPr/>
          <a:lstStyle/>
          <a:p>
            <a:fld id="{5BFEAE42-E3FE-4405-B7FC-4425D05B92A0}" type="slidenum">
              <a:rPr lang="en-GB" smtClean="0"/>
              <a:pPr/>
              <a:t>18</a:t>
            </a:fld>
            <a:endParaRPr lang="en-GB" dirty="0"/>
          </a:p>
        </p:txBody>
      </p:sp>
    </p:spTree>
    <p:extLst>
      <p:ext uri="{BB962C8B-B14F-4D97-AF65-F5344CB8AC3E}">
        <p14:creationId xmlns:p14="http://schemas.microsoft.com/office/powerpoint/2010/main" val="4024226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xfrm>
            <a:off x="-74613" y="461963"/>
            <a:ext cx="5553076" cy="31242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Arial" charset="0"/>
            </a:endParaRPr>
          </a:p>
        </p:txBody>
      </p:sp>
      <p:sp>
        <p:nvSpPr>
          <p:cNvPr id="471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fontAlgn="base">
              <a:spcBef>
                <a:spcPct val="0"/>
              </a:spcBef>
              <a:spcAft>
                <a:spcPct val="0"/>
              </a:spcAft>
              <a:defRPr>
                <a:solidFill>
                  <a:schemeClr val="tx1"/>
                </a:solidFill>
                <a:latin typeface="Arial" charset="0"/>
                <a:ea typeface="ＭＳ Ｐゴシック" charset="0"/>
              </a:defRPr>
            </a:lvl6pPr>
            <a:lvl7pPr marL="3028264" indent="-232943" fontAlgn="base">
              <a:spcBef>
                <a:spcPct val="0"/>
              </a:spcBef>
              <a:spcAft>
                <a:spcPct val="0"/>
              </a:spcAft>
              <a:defRPr>
                <a:solidFill>
                  <a:schemeClr val="tx1"/>
                </a:solidFill>
                <a:latin typeface="Arial" charset="0"/>
                <a:ea typeface="ＭＳ Ｐゴシック" charset="0"/>
              </a:defRPr>
            </a:lvl7pPr>
            <a:lvl8pPr marL="3494151" indent="-232943" fontAlgn="base">
              <a:spcBef>
                <a:spcPct val="0"/>
              </a:spcBef>
              <a:spcAft>
                <a:spcPct val="0"/>
              </a:spcAft>
              <a:defRPr>
                <a:solidFill>
                  <a:schemeClr val="tx1"/>
                </a:solidFill>
                <a:latin typeface="Arial" charset="0"/>
                <a:ea typeface="ＭＳ Ｐゴシック" charset="0"/>
              </a:defRPr>
            </a:lvl8pPr>
            <a:lvl9pPr marL="3960038" indent="-232943"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fld id="{8CD7D866-B087-AF4F-AD2A-8167B8F59E1D}" type="slidenum">
              <a:rPr lang="en-US"/>
              <a:pPr fontAlgn="base">
                <a:spcBef>
                  <a:spcPct val="0"/>
                </a:spcBef>
                <a:spcAft>
                  <a:spcPct val="0"/>
                </a:spcAft>
              </a:pPr>
              <a:t>20</a:t>
            </a:fld>
            <a:endParaRPr lang="en-US"/>
          </a:p>
        </p:txBody>
      </p:sp>
    </p:spTree>
    <p:extLst>
      <p:ext uri="{BB962C8B-B14F-4D97-AF65-F5344CB8AC3E}">
        <p14:creationId xmlns:p14="http://schemas.microsoft.com/office/powerpoint/2010/main" val="2595234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21</a:t>
            </a:fld>
            <a:endParaRPr lang="en-US" dirty="0"/>
          </a:p>
        </p:txBody>
      </p:sp>
    </p:spTree>
    <p:extLst>
      <p:ext uri="{BB962C8B-B14F-4D97-AF65-F5344CB8AC3E}">
        <p14:creationId xmlns:p14="http://schemas.microsoft.com/office/powerpoint/2010/main" val="130206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a:t>
            </a:r>
            <a:r>
              <a:rPr lang="en-US" i="1" baseline="0" dirty="0" smtClean="0"/>
              <a:t> SLIDE: L300 (animated)]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smtClean="0"/>
              <a:t>The position of the LIGHT BLUE rectangle identifies</a:t>
            </a:r>
            <a:r>
              <a:rPr lang="en-US" i="1" baseline="0" dirty="0" smtClean="0"/>
              <a:t> the level of the current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a:t>300-</a:t>
            </a:r>
            <a:r>
              <a:rPr lang="en-US" baseline="0" dirty="0"/>
              <a:t>series curriculum focuses on product knowledge and experience: from foundation-level concepts to hands-on operation in a live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curriculum spans Level-300 courses all the way through Level-380 courses.</a:t>
            </a:r>
          </a:p>
          <a:p>
            <a:endParaRPr lang="en-US" dirty="0"/>
          </a:p>
          <a:p>
            <a:r>
              <a:rPr lang="en-US" b="1" dirty="0"/>
              <a:t>[PRESS ONLY ONCE AS IMAGES APPEAR ACROSS THE SCREEN] The </a:t>
            </a:r>
            <a:r>
              <a:rPr lang="en-US" b="1" dirty="0" smtClean="0"/>
              <a:t>Level-</a:t>
            </a:r>
            <a:r>
              <a:rPr lang="en-US" b="1" baseline="0" dirty="0" smtClean="0"/>
              <a:t>300 </a:t>
            </a:r>
            <a:r>
              <a:rPr lang="en-US" b="1" baseline="0" dirty="0"/>
              <a:t>course </a:t>
            </a:r>
            <a:r>
              <a:rPr lang="en-US" baseline="0" dirty="0"/>
              <a:t>is the </a:t>
            </a:r>
            <a:r>
              <a:rPr lang="en-US" baseline="0" dirty="0" smtClean="0"/>
              <a:t>FIRST </a:t>
            </a:r>
            <a:r>
              <a:rPr lang="en-US" baseline="0" dirty="0"/>
              <a:t>step in the 300-Series </a:t>
            </a:r>
            <a:r>
              <a:rPr lang="en-US" i="0" baseline="0" dirty="0"/>
              <a:t>training </a:t>
            </a:r>
            <a:r>
              <a:rPr lang="en-US" i="0" baseline="0" dirty="0" smtClean="0"/>
              <a:t>curriculum. </a:t>
            </a:r>
            <a:endParaRPr lang="en-US" i="0" baseline="0" dirty="0"/>
          </a:p>
          <a:p>
            <a:endParaRPr lang="en-US" baseline="0" dirty="0"/>
          </a:p>
          <a:p>
            <a:r>
              <a:rPr lang="en-US" i="0" baseline="0" dirty="0"/>
              <a:t>It provides a foundational </a:t>
            </a:r>
            <a:r>
              <a:rPr lang="en-US" i="0" baseline="0" dirty="0" smtClean="0"/>
              <a:t>overview of the suite without diving deeply into individual product </a:t>
            </a:r>
            <a:r>
              <a:rPr lang="en-US" i="0" baseline="0" dirty="0"/>
              <a:t>capabilities </a:t>
            </a:r>
            <a:r>
              <a:rPr lang="en-US" i="0" baseline="0" dirty="0" smtClean="0"/>
              <a:t>and operation.</a:t>
            </a:r>
            <a:endParaRPr lang="en-US" i="0" baseline="0" dirty="0"/>
          </a:p>
          <a:p>
            <a:endParaRPr lang="en-US" baseline="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defTabSz="914400" hangingPunct="0"/>
            <a:fld id="{5BFEAE42-E3FE-4405-B7FC-4425D05B92A0}" type="slidenum">
              <a:rPr lang="en-US" kern="0" smtClean="0">
                <a:solidFill>
                  <a:srgbClr val="212E35"/>
                </a:solidFill>
                <a:cs typeface="Calibri"/>
                <a:sym typeface="Calibri"/>
              </a:rPr>
              <a:pPr defTabSz="914400" hangingPunct="0"/>
              <a:t>2</a:t>
            </a:fld>
            <a:endParaRPr lang="en-US" kern="0" dirty="0">
              <a:solidFill>
                <a:srgbClr val="212E35"/>
              </a:solidFill>
              <a:cs typeface="Calibri"/>
              <a:sym typeface="Calibri"/>
            </a:endParaRPr>
          </a:p>
        </p:txBody>
      </p:sp>
    </p:spTree>
    <p:extLst>
      <p:ext uri="{BB962C8B-B14F-4D97-AF65-F5344CB8AC3E}">
        <p14:creationId xmlns:p14="http://schemas.microsoft.com/office/powerpoint/2010/main" val="327424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23</a:t>
            </a:fld>
            <a:endParaRPr lang="en-US"/>
          </a:p>
        </p:txBody>
      </p:sp>
    </p:spTree>
    <p:extLst>
      <p:ext uri="{BB962C8B-B14F-4D97-AF65-F5344CB8AC3E}">
        <p14:creationId xmlns:p14="http://schemas.microsoft.com/office/powerpoint/2010/main" val="802413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27</a:t>
            </a:fld>
            <a:endParaRPr lang="en-GB"/>
          </a:p>
        </p:txBody>
      </p:sp>
    </p:spTree>
    <p:extLst>
      <p:ext uri="{BB962C8B-B14F-4D97-AF65-F5344CB8AC3E}">
        <p14:creationId xmlns:p14="http://schemas.microsoft.com/office/powerpoint/2010/main" val="3024218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NOTE: Screenshot</a:t>
            </a:r>
            <a:r>
              <a:rPr lang="de-DE" baseline="0" dirty="0"/>
              <a:t> shows </a:t>
            </a:r>
            <a:r>
              <a:rPr lang="de-DE" baseline="0" dirty="0" smtClean="0"/>
              <a:t>SMAX</a:t>
            </a:r>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smtClean="0"/>
              <a:t>28</a:t>
            </a:fld>
            <a:endParaRPr lang="en-US"/>
          </a:p>
        </p:txBody>
      </p:sp>
    </p:spTree>
    <p:extLst>
      <p:ext uri="{BB962C8B-B14F-4D97-AF65-F5344CB8AC3E}">
        <p14:creationId xmlns:p14="http://schemas.microsoft.com/office/powerpoint/2010/main" val="3615278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30</a:t>
            </a:fld>
            <a:endParaRPr lang="en-US"/>
          </a:p>
        </p:txBody>
      </p:sp>
    </p:spTree>
    <p:extLst>
      <p:ext uri="{BB962C8B-B14F-4D97-AF65-F5344CB8AC3E}">
        <p14:creationId xmlns:p14="http://schemas.microsoft.com/office/powerpoint/2010/main" val="4084406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32</a:t>
            </a:fld>
            <a:endParaRPr lang="en-US"/>
          </a:p>
        </p:txBody>
      </p:sp>
    </p:spTree>
    <p:extLst>
      <p:ext uri="{BB962C8B-B14F-4D97-AF65-F5344CB8AC3E}">
        <p14:creationId xmlns:p14="http://schemas.microsoft.com/office/powerpoint/2010/main" val="3526126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of a new Procurement module for tracking and managing purchasing information.</a:t>
            </a:r>
          </a:p>
          <a:p>
            <a:endParaRPr lang="en-US" dirty="0" smtClean="0"/>
          </a:p>
          <a:p>
            <a:r>
              <a:rPr lang="en-US" dirty="0" smtClean="0"/>
              <a:t>Procurement module manages the end-to-end lifecycle of IT asset purchases. It tracks and manages purchase orders and purchase order lines, as well as the relationship with purchase requests. It facilitates moving purchasing assets into stock and reconciles with inventoried assets.</a:t>
            </a:r>
          </a:p>
          <a:p>
            <a:endParaRPr lang="en-US" dirty="0" smtClean="0"/>
          </a:p>
          <a:p>
            <a:r>
              <a:rPr lang="en-US" dirty="0" smtClean="0"/>
              <a:t>It creates a product catalog and supplier catalog, and defines the mapping</a:t>
            </a:r>
            <a:r>
              <a:rPr lang="en-US" baseline="0" dirty="0" smtClean="0"/>
              <a:t> between each other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33</a:t>
            </a:fld>
            <a:endParaRPr lang="en-US"/>
          </a:p>
        </p:txBody>
      </p:sp>
    </p:spTree>
    <p:extLst>
      <p:ext uri="{BB962C8B-B14F-4D97-AF65-F5344CB8AC3E}">
        <p14:creationId xmlns:p14="http://schemas.microsoft.com/office/powerpoint/2010/main" val="3205558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normAutofit fontScale="92500" lnSpcReduction="20000"/>
          </a:bodyPr>
          <a:lstStyle/>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600" dirty="0" smtClean="0"/>
              <a:t>Process Designer provides simple and efficient customization with codeless configuration. It comes with instant processes and workflows based on ITIL® best practices, which are easy to customize,</a:t>
            </a:r>
            <a:r>
              <a:rPr lang="en-US" sz="1600" baseline="0" dirty="0" smtClean="0"/>
              <a:t> to </a:t>
            </a:r>
            <a:r>
              <a:rPr lang="en-US" sz="1600" dirty="0" smtClean="0"/>
              <a:t>configure and to update.</a:t>
            </a:r>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600" dirty="0" smtClean="0"/>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600" dirty="0" smtClean="0"/>
              <a:t>The</a:t>
            </a:r>
            <a:r>
              <a:rPr lang="en-US" sz="1600" baseline="0" dirty="0" smtClean="0"/>
              <a:t> results: Quick time to value, low total cost of ownership (TCO), and low update and migration costs.</a:t>
            </a:r>
            <a:endParaRPr lang="en-US" sz="1600" dirty="0" smtClean="0"/>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600" dirty="0" smtClean="0"/>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600" dirty="0" smtClean="0"/>
              <a:t>Key characteristics and capabilities of Process Designer include:</a:t>
            </a:r>
          </a:p>
          <a:p>
            <a:pPr marL="228600" marR="0" lvl="0" indent="-22860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600" dirty="0" smtClean="0">
              <a:solidFill>
                <a:srgbClr val="000000"/>
              </a:solidFill>
              <a:cs typeface="HP Simplified" pitchFamily="34" charset="0"/>
            </a:endParaRPr>
          </a:p>
          <a:p>
            <a:pPr marL="605790" lvl="2" indent="-285750">
              <a:buFont typeface="Arial" panose="020B0604020202020204" pitchFamily="34" charset="0"/>
              <a:buChar char="•"/>
            </a:pPr>
            <a:r>
              <a:rPr lang="en-US" sz="1500" dirty="0" smtClean="0">
                <a:solidFill>
                  <a:srgbClr val="000000"/>
                </a:solidFill>
                <a:cs typeface="HP Simplified" pitchFamily="34" charset="0"/>
              </a:rPr>
              <a:t>Out-of-the-box processes, 100 percent ITIL aligned</a:t>
            </a:r>
          </a:p>
          <a:p>
            <a:pPr marL="605790" lvl="2" indent="-285750">
              <a:buFont typeface="Arial" panose="020B0604020202020204" pitchFamily="34" charset="0"/>
              <a:buChar char="•"/>
            </a:pPr>
            <a:r>
              <a:rPr lang="en-US" sz="1600" dirty="0" smtClean="0">
                <a:solidFill>
                  <a:srgbClr val="000000"/>
                </a:solidFill>
                <a:cs typeface="HP Simplified" pitchFamily="34" charset="0"/>
              </a:rPr>
              <a:t>Separates system code from user configuration</a:t>
            </a:r>
          </a:p>
          <a:p>
            <a:pPr marL="605790" lvl="2" indent="-285750">
              <a:buFont typeface="Arial" panose="020B0604020202020204" pitchFamily="34" charset="0"/>
              <a:buChar char="•"/>
            </a:pPr>
            <a:r>
              <a:rPr lang="en-US" sz="1600" dirty="0" smtClean="0">
                <a:solidFill>
                  <a:srgbClr val="000000"/>
                </a:solidFill>
                <a:cs typeface="HP Simplified" pitchFamily="34" charset="0"/>
              </a:rPr>
              <a:t>Single, intuitive and easy to use graphical user interface</a:t>
            </a:r>
          </a:p>
          <a:p>
            <a:pPr marL="605790" lvl="2" indent="-285750">
              <a:buFont typeface="Arial" panose="020B0604020202020204" pitchFamily="34" charset="0"/>
              <a:buChar char="•"/>
            </a:pPr>
            <a:r>
              <a:rPr lang="en-US" sz="1600" dirty="0" smtClean="0">
                <a:solidFill>
                  <a:srgbClr val="000000"/>
                </a:solidFill>
                <a:cs typeface="HP Simplified" pitchFamily="34" charset="0"/>
              </a:rPr>
              <a:t>Easy to define and</a:t>
            </a:r>
            <a:r>
              <a:rPr lang="en-US" sz="1600" baseline="0" dirty="0" smtClean="0">
                <a:solidFill>
                  <a:srgbClr val="000000"/>
                </a:solidFill>
                <a:cs typeface="HP Simplified" pitchFamily="34" charset="0"/>
              </a:rPr>
              <a:t> maintain w</a:t>
            </a:r>
            <a:r>
              <a:rPr lang="en-US" sz="1600" dirty="0" smtClean="0">
                <a:solidFill>
                  <a:srgbClr val="000000"/>
                </a:solidFill>
                <a:cs typeface="HP Simplified" pitchFamily="34" charset="0"/>
              </a:rPr>
              <a:t>orkflow</a:t>
            </a:r>
            <a:r>
              <a:rPr lang="en-US" sz="1600" baseline="0" dirty="0" smtClean="0">
                <a:solidFill>
                  <a:srgbClr val="000000"/>
                </a:solidFill>
                <a:cs typeface="HP Simplified" pitchFamily="34" charset="0"/>
              </a:rPr>
              <a:t> and</a:t>
            </a:r>
            <a:r>
              <a:rPr lang="en-US" sz="1600" dirty="0" smtClean="0">
                <a:solidFill>
                  <a:srgbClr val="000000"/>
                </a:solidFill>
                <a:cs typeface="HP Simplified" pitchFamily="34" charset="0"/>
              </a:rPr>
              <a:t> business logic</a:t>
            </a:r>
          </a:p>
          <a:p>
            <a:pPr marL="605790" lvl="2" indent="-285750">
              <a:buFont typeface="Arial" panose="020B0604020202020204" pitchFamily="34" charset="0"/>
              <a:buChar char="•"/>
            </a:pPr>
            <a:r>
              <a:rPr lang="en-US" sz="1600" dirty="0" smtClean="0"/>
              <a:t>Based on ITIL and Service Management Reference Model</a:t>
            </a:r>
            <a:endParaRPr lang="en-US" sz="1400" dirty="0" smtClean="0"/>
          </a:p>
          <a:p>
            <a:pPr marL="605790" lvl="2" indent="-285750">
              <a:buFont typeface="Arial" panose="020B0604020202020204" pitchFamily="34" charset="0"/>
              <a:buChar char="•"/>
            </a:pPr>
            <a:r>
              <a:rPr lang="en-US" sz="1400" dirty="0" smtClean="0"/>
              <a:t>Support all key processes, including incident and problem management, knowledge management, change management, request fulfillment, and service level management</a:t>
            </a:r>
            <a:endParaRPr lang="de-DE" sz="1400" dirty="0" smtClean="0"/>
          </a:p>
        </p:txBody>
      </p:sp>
      <p:sp>
        <p:nvSpPr>
          <p:cNvPr id="4" name="Slide Number Placeholder 3"/>
          <p:cNvSpPr>
            <a:spLocks noGrp="1"/>
          </p:cNvSpPr>
          <p:nvPr>
            <p:ph type="sldNum" sz="quarter" idx="10"/>
          </p:nvPr>
        </p:nvSpPr>
        <p:spPr/>
        <p:txBody>
          <a:bodyPr/>
          <a:lstStyle/>
          <a:p>
            <a:fld id="{5BFEAE42-E3FE-4405-B7FC-4425D05B92A0}" type="slidenum">
              <a:rPr lang="en-GB" smtClean="0"/>
              <a:pPr/>
              <a:t>35</a:t>
            </a:fld>
            <a:endParaRPr lang="en-GB" dirty="0"/>
          </a:p>
        </p:txBody>
      </p:sp>
    </p:spTree>
    <p:extLst>
      <p:ext uri="{BB962C8B-B14F-4D97-AF65-F5344CB8AC3E}">
        <p14:creationId xmlns:p14="http://schemas.microsoft.com/office/powerpoint/2010/main" val="2190719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ChatOps is one of the leading innovations</a:t>
            </a:r>
            <a:r>
              <a:rPr lang="en-US" baseline="0" dirty="0" smtClean="0"/>
              <a:t> in SMA. It provides a</a:t>
            </a:r>
            <a:r>
              <a:rPr lang="en-US" altLang="zh-CN" dirty="0" smtClean="0"/>
              <a:t> virtual war room to efficiently improve IT agent collaboration</a:t>
            </a:r>
            <a:r>
              <a:rPr lang="en-GB" altLang="zh-CN" dirty="0" smtClean="0"/>
              <a: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altLang="zh-CN" dirty="0" smtClean="0"/>
          </a:p>
          <a:p>
            <a:r>
              <a:rPr lang="en-US" dirty="0" smtClean="0"/>
              <a:t>ChatOps</a:t>
            </a:r>
            <a:r>
              <a:rPr lang="en-US" baseline="0" dirty="0" smtClean="0"/>
              <a:t> helps to solve issues faster in an efficient transparent way using real-time chat</a:t>
            </a:r>
          </a:p>
          <a:p>
            <a:endParaRPr lang="en-US" baseline="0" dirty="0" smtClean="0"/>
          </a:p>
          <a:p>
            <a:r>
              <a:rPr lang="en-US" baseline="0" dirty="0" smtClean="0"/>
              <a:t>- Assemble the right people, right tools &amp; data at right time</a:t>
            </a:r>
          </a:p>
          <a:p>
            <a:r>
              <a:rPr lang="en-US" baseline="0" dirty="0" smtClean="0"/>
              <a:t>- Cross-boundary collaboration of people, process, tools and automation</a:t>
            </a:r>
          </a:p>
          <a:p>
            <a:r>
              <a:rPr lang="en-US" baseline="0" dirty="0" smtClean="0"/>
              <a:t>- Resolve once, re-use next time … automatically document entire incident resolutions in a transparent, repeatable fashion</a:t>
            </a:r>
            <a:endParaRPr lang="en-US" altLang="zh-CN" dirty="0" smtClean="0"/>
          </a:p>
        </p:txBody>
      </p:sp>
      <p:sp>
        <p:nvSpPr>
          <p:cNvPr id="4" name="Slide Number Placeholder 3"/>
          <p:cNvSpPr>
            <a:spLocks noGrp="1"/>
          </p:cNvSpPr>
          <p:nvPr>
            <p:ph type="sldNum" sz="quarter" idx="10"/>
          </p:nvPr>
        </p:nvSpPr>
        <p:spPr/>
        <p:txBody>
          <a:bodyPr/>
          <a:lstStyle/>
          <a:p>
            <a:fld id="{5BFEAE42-E3FE-4405-B7FC-4425D05B92A0}" type="slidenum">
              <a:rPr lang="en-GB" smtClean="0"/>
              <a:pPr/>
              <a:t>36</a:t>
            </a:fld>
            <a:endParaRPr lang="en-GB" dirty="0"/>
          </a:p>
        </p:txBody>
      </p:sp>
    </p:spTree>
    <p:extLst>
      <p:ext uri="{BB962C8B-B14F-4D97-AF65-F5344CB8AC3E}">
        <p14:creationId xmlns:p14="http://schemas.microsoft.com/office/powerpoint/2010/main" val="3287761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5700" cy="2794000"/>
          </a:xfrm>
        </p:spPr>
      </p:sp>
      <p:sp>
        <p:nvSpPr>
          <p:cNvPr id="3" name="Notes Placeholder 2"/>
          <p:cNvSpPr>
            <a:spLocks noGrp="1"/>
          </p:cNvSpPr>
          <p:nvPr>
            <p:ph type="body" idx="1"/>
          </p:nvPr>
        </p:nvSpPr>
        <p:spPr/>
        <p:txBody>
          <a:bodyPr>
            <a:normAutofit lnSpcReduction="10000"/>
          </a:bodyPr>
          <a:lstStyle/>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The Configuration Management System (CMS) is a comprehensive set of tools for collecting, storing, managing, updating and presenting data about IT services configuration items (software and infrastructure) and about their relationships. </a:t>
            </a:r>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smtClean="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CMS includes Automated Discovery (Micro Focus Universal Discovery) and a federated configuration management database (Micro Focus Universal</a:t>
            </a:r>
            <a:r>
              <a:rPr lang="en-US" baseline="0" dirty="0" smtClean="0"/>
              <a:t> </a:t>
            </a:r>
            <a:r>
              <a:rPr lang="en-US" dirty="0" smtClean="0"/>
              <a:t>CMDB) that integrates with trusted sources in a seamless fashion-allowing IT management teams to make effective decisions and control changes.</a:t>
            </a:r>
            <a:endParaRPr lang="en-US" baseline="0" dirty="0" smtClean="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baseline="0" dirty="0" smtClean="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baseline="0" dirty="0" smtClean="0"/>
              <a:t>Key capabilities include:</a:t>
            </a:r>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baseline="0" dirty="0" smtClean="0"/>
          </a:p>
          <a:p>
            <a:r>
              <a:rPr lang="en-US" dirty="0" smtClean="0">
                <a:effectLst/>
              </a:rPr>
              <a:t>- Agile top-down and bottoms-up discovery - agent-based, agent-less, hybrid, and passive</a:t>
            </a:r>
          </a:p>
          <a:p>
            <a:r>
              <a:rPr lang="en-US" dirty="0" smtClean="0">
                <a:effectLst/>
              </a:rPr>
              <a:t>- Automated service modeling for easy, fast dependency modeling to a top-down model of a business service</a:t>
            </a:r>
          </a:p>
          <a:p>
            <a:r>
              <a:rPr lang="en-US" dirty="0" smtClean="0">
                <a:effectLst/>
              </a:rPr>
              <a:t>- Cloud and on premise discovery capabilities</a:t>
            </a:r>
          </a:p>
          <a:p>
            <a:r>
              <a:rPr lang="en-US" dirty="0" smtClean="0">
                <a:effectLst/>
              </a:rPr>
              <a:t>- Both inventory and dependency mapping in a single tool</a:t>
            </a:r>
          </a:p>
          <a:p>
            <a:r>
              <a:rPr lang="en-US" dirty="0" smtClean="0">
                <a:effectLst/>
              </a:rPr>
              <a:t>- Easy access to all CMS data via intuitive web browser interface</a:t>
            </a:r>
          </a:p>
          <a:p>
            <a:r>
              <a:rPr lang="en-US" dirty="0" smtClean="0">
                <a:effectLst/>
              </a:rPr>
              <a:t>- Common platform integration across all ITSM and Operations Analytics tools</a:t>
            </a:r>
          </a:p>
          <a:p>
            <a:pPr marL="9144" marR="0" lvl="0" indent="0" algn="l" defTabSz="685766"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baseline="0" dirty="0" smtClean="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37</a:t>
            </a:fld>
            <a:endParaRPr lang="en-GB" dirty="0"/>
          </a:p>
        </p:txBody>
      </p:sp>
    </p:spTree>
    <p:extLst>
      <p:ext uri="{BB962C8B-B14F-4D97-AF65-F5344CB8AC3E}">
        <p14:creationId xmlns:p14="http://schemas.microsoft.com/office/powerpoint/2010/main" val="4110339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5700" cy="2794000"/>
          </a:xfrm>
        </p:spPr>
      </p:sp>
      <p:sp>
        <p:nvSpPr>
          <p:cNvPr id="3" name="Notes Placeholder 2"/>
          <p:cNvSpPr>
            <a:spLocks noGrp="1"/>
          </p:cNvSpPr>
          <p:nvPr>
            <p:ph type="body" idx="1"/>
          </p:nvPr>
        </p:nvSpPr>
        <p:spPr/>
        <p:txBody>
          <a:bodyPr>
            <a:normAutofit fontScale="77500" lnSpcReduction="20000"/>
          </a:bodyPr>
          <a:lstStyle/>
          <a:p>
            <a:pPr marL="0" lvl="3" indent="0">
              <a:spcBef>
                <a:spcPts val="1200"/>
              </a:spcBef>
              <a:buSzPct val="80000"/>
              <a:buNone/>
            </a:pPr>
            <a:r>
              <a:rPr lang="en-US" dirty="0" smtClean="0">
                <a:effectLst/>
              </a:rPr>
              <a:t>Asset Management automates best practices across the asset management lifecycle and integrates processes into IT Infrastructure Library (ITIL) service support workflows including incident, problem, and change management to improve service quality and business outcomes.</a:t>
            </a:r>
          </a:p>
          <a:p>
            <a:pPr marL="0" lvl="3" indent="0">
              <a:spcBef>
                <a:spcPts val="1200"/>
              </a:spcBef>
              <a:buSzPct val="80000"/>
              <a:buNone/>
            </a:pPr>
            <a:endParaRPr lang="en-US" dirty="0" smtClean="0">
              <a:effectLst/>
            </a:endParaRPr>
          </a:p>
          <a:p>
            <a:pPr marL="0" lvl="3" indent="0">
              <a:spcBef>
                <a:spcPts val="1200"/>
              </a:spcBef>
              <a:buSzPct val="80000"/>
              <a:buNone/>
            </a:pPr>
            <a:r>
              <a:rPr lang="en-US" b="1" dirty="0" smtClean="0">
                <a:effectLst/>
              </a:rPr>
              <a:t>Service Asset Configuration Management </a:t>
            </a:r>
            <a:r>
              <a:rPr lang="en-US" sz="900" b="0" i="0" u="none" strike="noStrike" kern="1200" baseline="0" dirty="0" smtClean="0">
                <a:solidFill>
                  <a:schemeClr val="tx1"/>
                </a:solidFill>
                <a:latin typeface="+mn-lt"/>
                <a:ea typeface="+mn-ea"/>
                <a:cs typeface="+mn-cs"/>
              </a:rPr>
              <a:t>enables the IT organization to link activities and investments of ITAM and configuration management. It records and tracks costs associated with delivering IT services and maintains an accurate picture of the organization’s IT infrastructure used throughout the ITSM processes.</a:t>
            </a:r>
          </a:p>
          <a:p>
            <a:pPr marL="0" lvl="3" indent="0">
              <a:spcBef>
                <a:spcPts val="1200"/>
              </a:spcBef>
              <a:buSzPct val="80000"/>
              <a:buNone/>
            </a:pPr>
            <a:endParaRPr lang="en-US" sz="900" b="0" i="0" u="none" strike="noStrike" kern="1200" baseline="0" dirty="0" smtClean="0">
              <a:solidFill>
                <a:schemeClr val="tx1"/>
              </a:solidFill>
              <a:effectLst/>
              <a:latin typeface="+mn-lt"/>
              <a:ea typeface="+mn-ea"/>
              <a:cs typeface="+mn-cs"/>
            </a:endParaRPr>
          </a:p>
          <a:p>
            <a:pPr marL="0" lvl="3" indent="0">
              <a:spcBef>
                <a:spcPts val="1200"/>
              </a:spcBef>
              <a:buSzPct val="80000"/>
              <a:buNone/>
            </a:pPr>
            <a:r>
              <a:rPr lang="en-US" b="1" dirty="0" smtClean="0">
                <a:effectLst/>
              </a:rPr>
              <a:t>IT Asset Portfolio Management </a:t>
            </a:r>
            <a:r>
              <a:rPr lang="en-US" sz="900" b="0" i="0" u="none" strike="noStrike" kern="1200" baseline="0" dirty="0" smtClean="0">
                <a:solidFill>
                  <a:schemeClr val="tx1"/>
                </a:solidFill>
                <a:latin typeface="+mn-lt"/>
                <a:ea typeface="+mn-ea"/>
                <a:cs typeface="+mn-cs"/>
              </a:rPr>
              <a:t>tracks, defines, and manages relationships between assets, contracts, and costs. It provides consistent and accurate inventory information. Asset tracking processes are simplified by consolidating assets and each configuration item into a central repository.</a:t>
            </a:r>
          </a:p>
          <a:p>
            <a:pPr marL="0" lvl="3" indent="0">
              <a:spcBef>
                <a:spcPts val="1200"/>
              </a:spcBef>
              <a:buSzPct val="80000"/>
              <a:buNone/>
            </a:pPr>
            <a:endParaRPr lang="en-US" sz="900" b="0" i="0" u="none" strike="noStrike" kern="1200" baseline="0" dirty="0" smtClean="0">
              <a:solidFill>
                <a:schemeClr val="tx1"/>
              </a:solidFill>
              <a:effectLst/>
              <a:latin typeface="+mn-lt"/>
              <a:ea typeface="+mn-ea"/>
              <a:cs typeface="+mn-cs"/>
            </a:endParaRPr>
          </a:p>
          <a:p>
            <a:pPr marL="0" lvl="3" indent="0">
              <a:spcBef>
                <a:spcPts val="1200"/>
              </a:spcBef>
              <a:buSzPct val="80000"/>
              <a:buNone/>
            </a:pPr>
            <a:r>
              <a:rPr lang="en-US" sz="900" b="1" i="0" u="none" strike="noStrike" kern="1200" baseline="0" dirty="0" smtClean="0">
                <a:solidFill>
                  <a:schemeClr val="tx1"/>
                </a:solidFill>
                <a:effectLst/>
                <a:latin typeface="+mn-lt"/>
                <a:ea typeface="+mn-ea"/>
                <a:cs typeface="+mn-cs"/>
              </a:rPr>
              <a:t>Consolidate and streamline procurement processes </a:t>
            </a:r>
            <a:r>
              <a:rPr lang="en-US" sz="900" b="0" i="0" u="none" strike="noStrike" kern="1200" baseline="0" dirty="0" smtClean="0">
                <a:solidFill>
                  <a:schemeClr val="tx1"/>
                </a:solidFill>
                <a:effectLst/>
                <a:latin typeface="+mn-lt"/>
                <a:ea typeface="+mn-ea"/>
                <a:cs typeface="+mn-cs"/>
              </a:rPr>
              <a:t>automates and streamlines the entire request lifecycle. It verifies each request against corporate approval standards by checking against a catalog of approved assets.</a:t>
            </a:r>
          </a:p>
          <a:p>
            <a:pPr marL="0" lvl="3" indent="0">
              <a:spcBef>
                <a:spcPts val="1200"/>
              </a:spcBef>
              <a:buSzPct val="80000"/>
              <a:buNone/>
            </a:pPr>
            <a:endParaRPr lang="en-US" sz="900" b="0" i="0" u="none" strike="noStrike" kern="1200" baseline="0" dirty="0" smtClean="0">
              <a:solidFill>
                <a:schemeClr val="tx1"/>
              </a:solidFill>
              <a:effectLst/>
              <a:latin typeface="+mn-lt"/>
              <a:ea typeface="+mn-ea"/>
              <a:cs typeface="+mn-cs"/>
            </a:endParaRPr>
          </a:p>
          <a:p>
            <a:pPr marL="0" lvl="3" indent="0">
              <a:spcBef>
                <a:spcPts val="1200"/>
              </a:spcBef>
              <a:buSzPct val="80000"/>
              <a:buNone/>
            </a:pPr>
            <a:r>
              <a:rPr lang="en-US" sz="900" b="1" i="0" u="none" strike="noStrike" kern="1200" baseline="0" dirty="0" smtClean="0">
                <a:solidFill>
                  <a:schemeClr val="tx1"/>
                </a:solidFill>
                <a:effectLst/>
                <a:latin typeface="+mn-lt"/>
                <a:ea typeface="+mn-ea"/>
                <a:cs typeface="+mn-cs"/>
              </a:rPr>
              <a:t>Financial Management </a:t>
            </a:r>
            <a:r>
              <a:rPr lang="en-US" sz="900" b="0" i="0" u="none" strike="noStrike" kern="1200" baseline="0" dirty="0" smtClean="0">
                <a:solidFill>
                  <a:schemeClr val="tx1"/>
                </a:solidFill>
                <a:latin typeface="+mn-lt"/>
                <a:ea typeface="+mn-ea"/>
                <a:cs typeface="+mn-cs"/>
              </a:rPr>
              <a:t>makes tracks costs associated with every asset at every stage in its lifecycle, including expenses related to capital and operations. The ability to </a:t>
            </a:r>
            <a:r>
              <a:rPr lang="en-US" sz="900" b="1" i="0" u="none" strike="noStrike" kern="1200" baseline="0" dirty="0" smtClean="0">
                <a:solidFill>
                  <a:schemeClr val="tx1"/>
                </a:solidFill>
                <a:latin typeface="+mn-lt"/>
                <a:ea typeface="+mn-ea"/>
                <a:cs typeface="+mn-cs"/>
              </a:rPr>
              <a:t>chargeback</a:t>
            </a:r>
            <a:r>
              <a:rPr lang="en-US" sz="900" b="0" i="0" u="none" strike="noStrike" kern="1200" baseline="0" dirty="0" smtClean="0">
                <a:solidFill>
                  <a:schemeClr val="tx1"/>
                </a:solidFill>
                <a:latin typeface="+mn-lt"/>
                <a:ea typeface="+mn-ea"/>
                <a:cs typeface="+mn-cs"/>
              </a:rPr>
              <a:t> for the utilization of virtual or physical assets enables cost recovery and provides visibility into the business services being consumed at the business unit level budget planning.</a:t>
            </a:r>
            <a:endParaRPr lang="en-US" dirty="0" smtClean="0">
              <a:effectLst/>
            </a:endParaRPr>
          </a:p>
          <a:p>
            <a:pPr marL="0" lvl="3" indent="0">
              <a:spcBef>
                <a:spcPts val="1200"/>
              </a:spcBef>
              <a:buSzPct val="80000"/>
              <a:buNone/>
            </a:pPr>
            <a:endParaRPr lang="en-US" dirty="0" smtClean="0">
              <a:effectLst/>
            </a:endParaRPr>
          </a:p>
          <a:p>
            <a:pPr marL="0" lvl="3" indent="0">
              <a:spcBef>
                <a:spcPts val="1200"/>
              </a:spcBef>
              <a:buSzPct val="80000"/>
              <a:buNone/>
            </a:pPr>
            <a:r>
              <a:rPr lang="en-US" b="1" dirty="0" smtClean="0">
                <a:effectLst/>
              </a:rPr>
              <a:t>Software Asset Management </a:t>
            </a:r>
            <a:r>
              <a:rPr lang="en-US" dirty="0" smtClean="0">
                <a:effectLst/>
              </a:rPr>
              <a:t>(SAM) is becoming an increasingly important requirement for enterprises as software license audits become increasingly costly and common among major software vendors. SAM helps ensure software license compliance,</a:t>
            </a:r>
            <a:r>
              <a:rPr lang="en-US" baseline="0" dirty="0" smtClean="0">
                <a:effectLst/>
              </a:rPr>
              <a:t> </a:t>
            </a:r>
            <a:r>
              <a:rPr lang="en-US" dirty="0" smtClean="0">
                <a:effectLst/>
              </a:rPr>
              <a:t>reduces operating costs and optimize license spending.</a:t>
            </a:r>
            <a:endParaRPr lang="en-US" b="1" dirty="0" smtClean="0">
              <a:solidFill>
                <a:schemeClr val="accent1"/>
              </a:solidFill>
              <a:cs typeface="HP Simplified"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38</a:t>
            </a:fld>
            <a:endParaRPr lang="en-GB" dirty="0"/>
          </a:p>
        </p:txBody>
      </p:sp>
    </p:spTree>
    <p:extLst>
      <p:ext uri="{BB962C8B-B14F-4D97-AF65-F5344CB8AC3E}">
        <p14:creationId xmlns:p14="http://schemas.microsoft.com/office/powerpoint/2010/main" val="3787211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pPr defTabSz="914400" hangingPunct="0"/>
            <a:fld id="{5BFEAE42-E3FE-4405-B7FC-4425D05B92A0}" type="slidenum">
              <a:rPr lang="en-US" kern="0" smtClean="0">
                <a:solidFill>
                  <a:srgbClr val="212E35"/>
                </a:solidFill>
                <a:cs typeface="Calibri"/>
                <a:sym typeface="Calibri"/>
              </a:rPr>
              <a:pPr defTabSz="914400" hangingPunct="0"/>
              <a:t>3</a:t>
            </a:fld>
            <a:endParaRPr lang="en-US" kern="0" dirty="0">
              <a:solidFill>
                <a:srgbClr val="212E35"/>
              </a:solidFill>
              <a:cs typeface="Calibri"/>
              <a:sym typeface="Calibri"/>
            </a:endParaRPr>
          </a:p>
        </p:txBody>
      </p:sp>
    </p:spTree>
    <p:extLst>
      <p:ext uri="{BB962C8B-B14F-4D97-AF65-F5344CB8AC3E}">
        <p14:creationId xmlns:p14="http://schemas.microsoft.com/office/powerpoint/2010/main" val="3021065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1" y="1"/>
            <a:ext cx="2946275" cy="496751"/>
          </a:xfrm>
          <a:prstGeom prst="rect">
            <a:avLst/>
          </a:prstGeom>
        </p:spPr>
        <p:txBody>
          <a:bodyPr lIns="89730" tIns="44865" rIns="89730" bIns="44865"/>
          <a:lstStyle/>
          <a:p>
            <a:endParaRPr lang="en-US" dirty="0"/>
          </a:p>
        </p:txBody>
      </p:sp>
      <p:sp>
        <p:nvSpPr>
          <p:cNvPr id="5" name="Date Placeholder 4"/>
          <p:cNvSpPr>
            <a:spLocks noGrp="1"/>
          </p:cNvSpPr>
          <p:nvPr>
            <p:ph type="dt" idx="11"/>
          </p:nvPr>
        </p:nvSpPr>
        <p:spPr>
          <a:xfrm>
            <a:off x="3849862" y="1"/>
            <a:ext cx="2946275" cy="496751"/>
          </a:xfrm>
          <a:prstGeom prst="rect">
            <a:avLst/>
          </a:prstGeom>
        </p:spPr>
        <p:txBody>
          <a:bodyPr lIns="89730" tIns="44865" rIns="89730" bIns="44865"/>
          <a:lstStyle/>
          <a:p>
            <a:fld id="{E831FD69-BB7F-48A9-AD3C-0905D51AD404}" type="datetime3">
              <a:rPr lang="en-US" smtClean="0"/>
              <a:pPr/>
              <a:t>30 September 2018</a:t>
            </a:fld>
            <a:endParaRPr lang="en-US" dirty="0"/>
          </a:p>
        </p:txBody>
      </p:sp>
      <p:sp>
        <p:nvSpPr>
          <p:cNvPr id="6" name="Footer Placeholder 5"/>
          <p:cNvSpPr>
            <a:spLocks noGrp="1"/>
          </p:cNvSpPr>
          <p:nvPr>
            <p:ph type="ftr" sz="quarter" idx="12"/>
          </p:nvPr>
        </p:nvSpPr>
        <p:spPr/>
        <p:txBody>
          <a:bodyPr/>
          <a:lstStyle/>
          <a:p>
            <a:r>
              <a:rPr lang="en-US" dirty="0"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39</a:t>
            </a:fld>
            <a:endParaRPr lang="en-US" dirty="0"/>
          </a:p>
        </p:txBody>
      </p:sp>
    </p:spTree>
    <p:extLst>
      <p:ext uri="{BB962C8B-B14F-4D97-AF65-F5344CB8AC3E}">
        <p14:creationId xmlns:p14="http://schemas.microsoft.com/office/powerpoint/2010/main" val="722764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40</a:t>
            </a:fld>
            <a:endParaRPr lang="en-GB" dirty="0"/>
          </a:p>
        </p:txBody>
      </p:sp>
    </p:spTree>
    <p:extLst>
      <p:ext uri="{BB962C8B-B14F-4D97-AF65-F5344CB8AC3E}">
        <p14:creationId xmlns:p14="http://schemas.microsoft.com/office/powerpoint/2010/main" val="1953109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pPr defTabSz="914400" hangingPunct="0"/>
            <a:fld id="{65D30732-1B40-4DA3-B6F0-E5B76912E826}" type="slidenum">
              <a:rPr lang="en-US" kern="0" smtClean="0">
                <a:solidFill>
                  <a:srgbClr val="212E35"/>
                </a:solidFill>
                <a:cs typeface="Calibri"/>
                <a:sym typeface="Calibri"/>
              </a:rPr>
              <a:pPr defTabSz="914400" hangingPunct="0"/>
              <a:t>4</a:t>
            </a:fld>
            <a:endParaRPr lang="en-US" kern="0" dirty="0">
              <a:solidFill>
                <a:srgbClr val="212E35"/>
              </a:solidFill>
              <a:cs typeface="Calibri"/>
              <a:sym typeface="Calibri"/>
            </a:endParaRPr>
          </a:p>
        </p:txBody>
      </p:sp>
    </p:spTree>
    <p:extLst>
      <p:ext uri="{BB962C8B-B14F-4D97-AF65-F5344CB8AC3E}">
        <p14:creationId xmlns:p14="http://schemas.microsoft.com/office/powerpoint/2010/main" val="57753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11113">
              <a:lnSpc>
                <a:spcPct val="120000"/>
              </a:lnSpc>
              <a:spcBef>
                <a:spcPts val="0"/>
              </a:spcBef>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F956D5C-5EF9-4233-82C8-1D8C4F6E2EDC}" type="slidenum">
              <a:rPr lang="en-US" smtClean="0"/>
              <a:t>5</a:t>
            </a:fld>
            <a:endParaRPr lang="en-US"/>
          </a:p>
        </p:txBody>
      </p:sp>
    </p:spTree>
    <p:extLst>
      <p:ext uri="{BB962C8B-B14F-4D97-AF65-F5344CB8AC3E}">
        <p14:creationId xmlns:p14="http://schemas.microsoft.com/office/powerpoint/2010/main" val="1280598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pPr algn="l"/>
            <a:r>
              <a:rPr lang="en-US" dirty="0" smtClean="0"/>
              <a:t>NOTE: this is a SMA</a:t>
            </a:r>
            <a:r>
              <a:rPr lang="en-US" baseline="0" dirty="0" smtClean="0"/>
              <a:t> – Service Manager customer</a:t>
            </a:r>
            <a:endParaRPr lang="en-US" dirty="0" smtClean="0"/>
          </a:p>
        </p:txBody>
      </p:sp>
      <p:sp>
        <p:nvSpPr>
          <p:cNvPr id="4" name="Slide Number Placeholder 3"/>
          <p:cNvSpPr>
            <a:spLocks noGrp="1"/>
          </p:cNvSpPr>
          <p:nvPr>
            <p:ph type="sldNum" sz="quarter" idx="10"/>
          </p:nvPr>
        </p:nvSpPr>
        <p:spPr/>
        <p:txBody>
          <a:bodyPr/>
          <a:lstStyle/>
          <a:p>
            <a:fld id="{5BFEAE42-E3FE-4405-B7FC-4425D05B92A0}" type="slidenum">
              <a:rPr lang="en-GB" smtClean="0"/>
              <a:pPr/>
              <a:t>6</a:t>
            </a:fld>
            <a:endParaRPr lang="en-GB" dirty="0"/>
          </a:p>
        </p:txBody>
      </p:sp>
    </p:spTree>
    <p:extLst>
      <p:ext uri="{BB962C8B-B14F-4D97-AF65-F5344CB8AC3E}">
        <p14:creationId xmlns:p14="http://schemas.microsoft.com/office/powerpoint/2010/main" val="5074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850" y="560388"/>
            <a:ext cx="6732588" cy="3787775"/>
          </a:xfrm>
        </p:spPr>
      </p:sp>
      <p:sp>
        <p:nvSpPr>
          <p:cNvPr id="3" name="Notes Placeholder 2"/>
          <p:cNvSpPr>
            <a:spLocks noGrp="1"/>
          </p:cNvSpPr>
          <p:nvPr>
            <p:ph type="body" idx="1"/>
          </p:nvPr>
        </p:nvSpPr>
        <p:spPr/>
        <p:txBody>
          <a:bodyPr>
            <a:normAutofit fontScale="47500" lnSpcReduction="20000"/>
          </a:bodyPr>
          <a:lstStyle/>
          <a:p>
            <a:pPr marL="0" lvl="1" indent="0">
              <a:buNone/>
            </a:pPr>
            <a:r>
              <a:rPr lang="en-US" sz="1600" dirty="0" smtClean="0"/>
              <a:t>[</a:t>
            </a:r>
            <a:r>
              <a:rPr lang="en-US" sz="1600" b="1" dirty="0" smtClean="0">
                <a:solidFill>
                  <a:srgbClr val="FF0000"/>
                </a:solidFill>
              </a:rPr>
              <a:t>NOTE: </a:t>
            </a:r>
            <a:r>
              <a:rPr lang="en-US" sz="1600" dirty="0" smtClean="0"/>
              <a:t>Some of the capabilities described</a:t>
            </a:r>
            <a:r>
              <a:rPr lang="en-US" sz="1600" baseline="0" dirty="0" smtClean="0"/>
              <a:t> here are only available with SMAX. See slides 15 and 16 for details]</a:t>
            </a:r>
          </a:p>
          <a:p>
            <a:pPr marL="0" lvl="1" indent="0">
              <a:buNone/>
            </a:pPr>
            <a:endParaRPr lang="en-US" sz="1600" dirty="0" smtClean="0"/>
          </a:p>
          <a:p>
            <a:pPr marL="0" lvl="1" indent="0">
              <a:buNone/>
            </a:pPr>
            <a:r>
              <a:rPr lang="en-US" sz="1600" dirty="0" smtClean="0"/>
              <a:t>As discussed before,</a:t>
            </a:r>
            <a:r>
              <a:rPr lang="en-US" sz="1600" baseline="0" dirty="0" smtClean="0"/>
              <a:t> t</a:t>
            </a:r>
            <a:r>
              <a:rPr lang="en-US" sz="1600" dirty="0" smtClean="0"/>
              <a:t>oday’s IT service desks are complex</a:t>
            </a:r>
            <a:r>
              <a:rPr lang="en-US" sz="1600" baseline="0" dirty="0" smtClean="0"/>
              <a:t> and </a:t>
            </a:r>
            <a:r>
              <a:rPr lang="en-US" sz="1600" dirty="0" smtClean="0"/>
              <a:t>costly: slow responses, frustrated users who bypass the service desk, manual processes,</a:t>
            </a:r>
            <a:r>
              <a:rPr lang="en-US" sz="1600" baseline="0" dirty="0" smtClean="0"/>
              <a:t> high maintenance effort and no choice of deployment. How can Service Management Automation help with this situation?</a:t>
            </a:r>
            <a:endParaRPr lang="en-US" sz="1600" dirty="0" smtClean="0"/>
          </a:p>
          <a:p>
            <a:pPr marL="91394" lvl="1" indent="0">
              <a:buNone/>
            </a:pPr>
            <a:endParaRPr lang="en-US" sz="1600" dirty="0" smtClean="0"/>
          </a:p>
          <a:p>
            <a:r>
              <a:rPr lang="en-US" sz="1200" kern="1200" dirty="0" smtClean="0">
                <a:solidFill>
                  <a:schemeClr val="tx1"/>
                </a:solidFill>
                <a:effectLst/>
                <a:latin typeface="+mn-lt"/>
                <a:ea typeface="+mn-ea"/>
                <a:cs typeface="+mn-cs"/>
              </a:rPr>
              <a:t>SMA is the first application suite for IT Service Management,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Asset Management,</a:t>
            </a:r>
            <a:r>
              <a:rPr lang="en-US" sz="1200" kern="1200" baseline="0" dirty="0" smtClean="0">
                <a:solidFill>
                  <a:schemeClr val="tx1"/>
                </a:solidFill>
                <a:effectLst/>
                <a:latin typeface="+mn-lt"/>
                <a:ea typeface="+mn-ea"/>
                <a:cs typeface="+mn-cs"/>
              </a:rPr>
              <a:t> and Enterprise Service Management </a:t>
            </a:r>
            <a:r>
              <a:rPr lang="en-US" sz="1200" kern="1200" dirty="0" smtClean="0">
                <a:solidFill>
                  <a:schemeClr val="tx1"/>
                </a:solidFill>
                <a:effectLst/>
                <a:latin typeface="+mn-lt"/>
                <a:ea typeface="+mn-ea"/>
                <a:cs typeface="+mn-cs"/>
              </a:rPr>
              <a:t>built on a single platform,</a:t>
            </a:r>
            <a:r>
              <a:rPr lang="en-US" sz="1200" kern="1200" baseline="0" dirty="0" smtClean="0">
                <a:solidFill>
                  <a:schemeClr val="tx1"/>
                </a:solidFill>
                <a:effectLst/>
                <a:latin typeface="+mn-lt"/>
                <a:ea typeface="+mn-ea"/>
                <a:cs typeface="+mn-cs"/>
              </a:rPr>
              <a:t> based on </a:t>
            </a:r>
            <a:r>
              <a:rPr lang="en-US" sz="1200" kern="1200" dirty="0" smtClean="0">
                <a:solidFill>
                  <a:schemeClr val="tx1"/>
                </a:solidFill>
                <a:effectLst/>
                <a:latin typeface="+mn-lt"/>
                <a:ea typeface="+mn-ea"/>
                <a:cs typeface="+mn-cs"/>
              </a:rPr>
              <a:t>machine learning and analytics, and integrated with CMDB and Discovery. Built</a:t>
            </a:r>
            <a:r>
              <a:rPr lang="en-US" sz="1200" kern="1200" baseline="0" dirty="0" smtClean="0">
                <a:solidFill>
                  <a:schemeClr val="tx1"/>
                </a:solidFill>
                <a:effectLst/>
                <a:latin typeface="+mn-lt"/>
                <a:ea typeface="+mn-ea"/>
                <a:cs typeface="+mn-cs"/>
              </a:rPr>
              <a:t> on c</a:t>
            </a:r>
            <a:r>
              <a:rPr lang="en-US" sz="1200" kern="1200" dirty="0" smtClean="0">
                <a:solidFill>
                  <a:schemeClr val="tx1"/>
                </a:solidFill>
                <a:effectLst/>
                <a:latin typeface="+mn-lt"/>
                <a:ea typeface="+mn-ea"/>
                <a:cs typeface="+mn-cs"/>
              </a:rPr>
              <a:t>ontainer technology, it can be deployed anywhere (private or public cloud).  </a:t>
            </a:r>
            <a:r>
              <a:rPr lang="en-GB" sz="1200" kern="1200" dirty="0" smtClean="0">
                <a:solidFill>
                  <a:schemeClr val="tx1"/>
                </a:solidFill>
                <a:effectLst/>
                <a:latin typeface="+mn-lt"/>
                <a:ea typeface="+mn-ea"/>
                <a:cs typeface="+mn-cs"/>
              </a:rPr>
              <a:t>Its scalable multi-tenant architecture with deployment either on premise or cloud makes it easy to install, configure, and run.</a:t>
            </a:r>
          </a:p>
          <a:p>
            <a:endParaRPr lang="de-DE" sz="1200" kern="1200" dirty="0" smtClean="0">
              <a:solidFill>
                <a:schemeClr val="tx1"/>
              </a:solidFill>
              <a:effectLst/>
              <a:latin typeface="+mn-lt"/>
              <a:ea typeface="+mn-ea"/>
              <a:cs typeface="+mn-cs"/>
            </a:endParaRPr>
          </a:p>
          <a:p>
            <a:endParaRPr lang="en-US" dirty="0" smtClean="0"/>
          </a:p>
          <a:p>
            <a:pPr marL="180594" indent="-171450">
              <a:buFont typeface="Arial" panose="020B0604020202020204" pitchFamily="34" charset="0"/>
              <a:buChar char="•"/>
            </a:pPr>
            <a:r>
              <a:rPr lang="en-US" b="1" dirty="0" smtClean="0"/>
              <a:t>Service desk built upon analytics and machine learning</a:t>
            </a:r>
            <a:r>
              <a:rPr lang="en-US" b="0" dirty="0" smtClean="0"/>
              <a:t/>
            </a:r>
            <a:br>
              <a:rPr lang="en-US" b="0" dirty="0" smtClean="0"/>
            </a:br>
            <a:r>
              <a:rPr lang="en-US" b="0" dirty="0" smtClean="0"/>
              <a:t>provides capabilities like Smart Ticket,</a:t>
            </a:r>
            <a:r>
              <a:rPr lang="en-US" b="0" baseline="0" dirty="0" smtClean="0"/>
              <a:t> which </a:t>
            </a:r>
            <a:r>
              <a:rPr lang="en-US" b="0" dirty="0" smtClean="0"/>
              <a:t>uses an Optical Character Recognition (OCR) and machine learning system to automatically accept and route service requests. Virtual agents provide automated assistance with integrated live-chat or email to enhance continuous customer support. Hot Topic Analytics uses advanced search and analytics capabilities to enable you to view and analyze patterns in incidents, requests, and other records and to create knowledge articles or problem records based on those patterns. Change Analytics feature offers insights based on the available data, and suggestions for improvements in change management. Collaboration </a:t>
            </a:r>
            <a:r>
              <a:rPr lang="en-US" dirty="0" smtClean="0"/>
              <a:t>via ChatOps</a:t>
            </a:r>
            <a:r>
              <a:rPr lang="en-US" baseline="0" dirty="0" smtClean="0"/>
              <a:t> allows to share knowledge across teams for fast issue resolution.</a:t>
            </a:r>
          </a:p>
          <a:p>
            <a:pPr marL="180594" indent="-171450">
              <a:buFont typeface="Arial" panose="020B0604020202020204" pitchFamily="34" charset="0"/>
              <a:buChar char="•"/>
            </a:pPr>
            <a:r>
              <a:rPr lang="en-US" b="1" dirty="0" smtClean="0"/>
              <a:t>Smart self-service with social collaboration</a:t>
            </a:r>
            <a:br>
              <a:rPr lang="en-US" b="1" dirty="0" smtClean="0"/>
            </a:br>
            <a:r>
              <a:rPr lang="en-US" dirty="0" smtClean="0"/>
              <a:t>Social collaboration features including ability to vote, "ask a friend," or survey to help end-users source answers from the community and enhance end-user autonomy. On-the-fly translation provides end users with access to portal content and service desk updates in their preferred language:</a:t>
            </a:r>
            <a:r>
              <a:rPr lang="en-US" baseline="0" dirty="0" smtClean="0"/>
              <a:t> </a:t>
            </a:r>
            <a:r>
              <a:rPr lang="en-US" dirty="0" smtClean="0"/>
              <a:t>Native mobile applications on Android and iOS</a:t>
            </a:r>
            <a:r>
              <a:rPr lang="en-US" baseline="0" dirty="0" smtClean="0"/>
              <a:t> </a:t>
            </a:r>
            <a:r>
              <a:rPr lang="en-US" dirty="0" smtClean="0"/>
              <a:t>complement the web service portal with a streamlined, native interface that focuses on key tasks that need to be managed on the go.</a:t>
            </a:r>
          </a:p>
          <a:p>
            <a:pPr marL="180594" indent="-171450">
              <a:buFont typeface="Arial" panose="020B0604020202020204" pitchFamily="34" charset="0"/>
              <a:buChar char="•"/>
            </a:pPr>
            <a:r>
              <a:rPr lang="en-US" b="1" dirty="0" smtClean="0"/>
              <a:t>Modern user experience for enterprise applications</a:t>
            </a:r>
            <a:r>
              <a:rPr lang="en-US" dirty="0" smtClean="0"/>
              <a:t/>
            </a:r>
            <a:br>
              <a:rPr lang="en-US" dirty="0" smtClean="0"/>
            </a:br>
            <a:r>
              <a:rPr lang="en-US" sz="1200" kern="1200" dirty="0" smtClean="0">
                <a:solidFill>
                  <a:schemeClr val="tx1"/>
                </a:solidFill>
                <a:effectLst/>
                <a:latin typeface="+mn-lt"/>
                <a:ea typeface="+mn-ea"/>
                <a:cs typeface="+mn-cs"/>
              </a:rPr>
              <a:t>SMA includes a comprehensive set of ITIL aligned Service Management applications including Service Request Management, Incident Management, Problem Management, Change Management, Release Management, Service Level Management and Configuration Management.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Additionally, it provides applications in the areas of IT Asset Management and Project and Portfolio application, operational project management, human resource workflow, application and service portfolio management, financial tracking, ideation and proposal management.</a:t>
            </a:r>
          </a:p>
          <a:p>
            <a:pPr marL="180594" indent="-171450">
              <a:buFont typeface="Arial" panose="020B0604020202020204" pitchFamily="34" charset="0"/>
              <a:buChar char="•"/>
            </a:pPr>
            <a:r>
              <a:rPr lang="en-US" b="1" dirty="0" smtClean="0"/>
              <a:t>Codeless configuration</a:t>
            </a:r>
            <a:r>
              <a:rPr lang="en-US" b="0" dirty="0" smtClean="0"/>
              <a:t> allows</a:t>
            </a:r>
            <a:r>
              <a:rPr lang="en-US" b="0" baseline="0" dirty="0" smtClean="0"/>
              <a:t> to c</a:t>
            </a:r>
            <a:r>
              <a:rPr lang="en-US" b="0" dirty="0" smtClean="0"/>
              <a:t>reate user-defined process based applications including tables and workflows without writing any code, and benefit from </a:t>
            </a:r>
            <a:r>
              <a:rPr lang="en-US" b="1" dirty="0" smtClean="0"/>
              <a:t>easy (automated) upgrades </a:t>
            </a:r>
            <a:r>
              <a:rPr lang="en-US" b="0" dirty="0" smtClean="0"/>
              <a:t>with instant access to new features.</a:t>
            </a:r>
            <a:r>
              <a:rPr lang="en-US" dirty="0" smtClean="0"/>
              <a:t>.</a:t>
            </a:r>
          </a:p>
          <a:p>
            <a:pPr marL="180594" indent="-171450">
              <a:buFont typeface="Arial" panose="020B0604020202020204" pitchFamily="34" charset="0"/>
              <a:buChar char="•"/>
            </a:pPr>
            <a:r>
              <a:rPr lang="en-US" b="1" dirty="0" smtClean="0"/>
              <a:t>Multi-tenancy for service provider support</a:t>
            </a:r>
            <a:br>
              <a:rPr lang="en-US" b="1" dirty="0" smtClean="0"/>
            </a:br>
            <a:r>
              <a:rPr lang="en-US" dirty="0" smtClean="0"/>
              <a:t>Deployment of multiple tenants per installation enables service providers to host and manage environments for multiple customers with a single user interface.</a:t>
            </a:r>
          </a:p>
          <a:p>
            <a:pPr marL="180594" indent="-171450">
              <a:buFont typeface="Arial" panose="020B0604020202020204" pitchFamily="34" charset="0"/>
              <a:buChar char="•"/>
            </a:pPr>
            <a:r>
              <a:rPr lang="en-US" sz="1600" b="1" kern="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ITOM platform with flexible</a:t>
            </a:r>
            <a:r>
              <a:rPr lang="en-US" sz="1600" b="1"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 d</a:t>
            </a:r>
            <a:r>
              <a:rPr lang="en-US" sz="1600" b="1" kern="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eployment</a:t>
            </a:r>
            <a:r>
              <a:rPr lang="en-US" sz="1600" b="1"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 options</a:t>
            </a:r>
            <a:br>
              <a:rPr lang="en-US" sz="1600" b="1"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Container based architecture allows SMA to be deployed on bare metal, virtual machines, or in public cloud (AWS, including availability through the AWS Marketplace, Microsoft Azure). It allows auto scaling at both the node level and pod level, supports deployment of multiple tenants per installation that can be used for development, test, or production environments. Multiple tenant deployments can be used by service providers to host environments for multiple customers within a single installation. The multi-tenant console and grid allow leveraged agents to view and edit records from multiple customers’ SMA tenants in a single user interface.</a:t>
            </a:r>
          </a:p>
          <a:p>
            <a:pPr marL="180594" indent="-171450">
              <a:buFont typeface="Arial" panose="020B0604020202020204" pitchFamily="34" charset="0"/>
              <a:buChar char="•"/>
            </a:pPr>
            <a:endPar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9144" indent="0">
              <a:buFont typeface="Arial" panose="020B0604020202020204" pitchFamily="34" charset="0"/>
              <a:buNone/>
            </a:pPr>
            <a:r>
              <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Let us now see some examples how these capabilities and features look like in the product.</a:t>
            </a:r>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74498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r>
              <a:rPr lang="de-DE" dirty="0"/>
              <a:t>NOTE: Screenshot</a:t>
            </a:r>
            <a:r>
              <a:rPr lang="de-DE" baseline="0" dirty="0"/>
              <a:t> shows </a:t>
            </a:r>
            <a:r>
              <a:rPr lang="de-DE" baseline="0" dirty="0" smtClean="0"/>
              <a:t>SMAX</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8</a:t>
            </a:fld>
            <a:endParaRPr lang="en-GB" dirty="0"/>
          </a:p>
        </p:txBody>
      </p:sp>
    </p:spTree>
    <p:extLst>
      <p:ext uri="{BB962C8B-B14F-4D97-AF65-F5344CB8AC3E}">
        <p14:creationId xmlns:p14="http://schemas.microsoft.com/office/powerpoint/2010/main" val="56466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9</a:t>
            </a:fld>
            <a:endParaRPr lang="en-GB" dirty="0"/>
          </a:p>
        </p:txBody>
      </p:sp>
    </p:spTree>
    <p:extLst>
      <p:ext uri="{BB962C8B-B14F-4D97-AF65-F5344CB8AC3E}">
        <p14:creationId xmlns:p14="http://schemas.microsoft.com/office/powerpoint/2010/main" val="2498407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9898452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0207496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9869750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67026000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9393684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281542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2301224157"/>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Title Slide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58179753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15287588"/>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3742709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3800863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468031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86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grpSp>
    </p:spTree>
    <p:extLst>
      <p:ext uri="{BB962C8B-B14F-4D97-AF65-F5344CB8AC3E}">
        <p14:creationId xmlns:p14="http://schemas.microsoft.com/office/powerpoint/2010/main" val="209240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92948480"/>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76580220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58626802"/>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1772318640"/>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01864101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07079223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smtClean="0"/>
              <a:t>Two Columns—INFORM</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016163778"/>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944911420"/>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46627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127594027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256776246"/>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136059135"/>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3717868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3734676369"/>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29299361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433018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Subtitle—INFORM</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130987964"/>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425549967"/>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45076393"/>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077882957"/>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304782916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3300000622"/>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398875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grpSp>
    </p:spTree>
    <p:extLst>
      <p:ext uri="{BB962C8B-B14F-4D97-AF65-F5344CB8AC3E}">
        <p14:creationId xmlns:p14="http://schemas.microsoft.com/office/powerpoint/2010/main" val="17738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grpSp>
    </p:spTree>
    <p:extLst>
      <p:ext uri="{BB962C8B-B14F-4D97-AF65-F5344CB8AC3E}">
        <p14:creationId xmlns:p14="http://schemas.microsoft.com/office/powerpoint/2010/main" val="382702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2"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4"/>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317054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Two Columns with Headings—INFORM</a:t>
            </a:r>
            <a:endParaRPr lang="en-US" dirty="0"/>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FFFFFF"/>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FFFFFF"/>
                </a:solidFill>
              </a:endParaRPr>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FFFFFF"/>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srgbClr val="FFFFFF"/>
                </a:solidFill>
              </a:rPr>
              <a:pPr/>
              <a:t>‹#›</a:t>
            </a:fld>
            <a:endParaRPr>
              <a:solidFill>
                <a:srgbClr val="FFFFFF"/>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spTree>
    <p:extLst>
      <p:ext uri="{BB962C8B-B14F-4D97-AF65-F5344CB8AC3E}">
        <p14:creationId xmlns:p14="http://schemas.microsoft.com/office/powerpoint/2010/main" val="185457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7706752"/>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589773602"/>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2260943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00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grpSp>
    </p:spTree>
    <p:extLst>
      <p:ext uri="{BB962C8B-B14F-4D97-AF65-F5344CB8AC3E}">
        <p14:creationId xmlns:p14="http://schemas.microsoft.com/office/powerpoint/2010/main" val="41529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8641339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573641298"/>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8567006"/>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687189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Headings—INFORM</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692057659"/>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545801788"/>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969580568"/>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86928272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31800196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57123109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747767129"/>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66545284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8624920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4906784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40937093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887276702"/>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200259297"/>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3028777946"/>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132312027"/>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355874680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366093226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2717396011"/>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378270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grpSp>
    </p:spTree>
    <p:extLst>
      <p:ext uri="{BB962C8B-B14F-4D97-AF65-F5344CB8AC3E}">
        <p14:creationId xmlns:p14="http://schemas.microsoft.com/office/powerpoint/2010/main" val="283308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Subtitle—INFORM</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212E35"/>
                </a:solidFill>
              </a:endParaRPr>
            </a:p>
          </p:txBody>
        </p:sp>
      </p:grpSp>
    </p:spTree>
    <p:extLst>
      <p:ext uri="{BB962C8B-B14F-4D97-AF65-F5344CB8AC3E}">
        <p14:creationId xmlns:p14="http://schemas.microsoft.com/office/powerpoint/2010/main" val="368025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2"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4"/>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318239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solidFill>
                <a:srgbClr val="212E35"/>
              </a:solidFill>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solidFill>
                <a:srgbClr val="212E35"/>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407035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FFFFFF"/>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srgbClr val="FFFFFF"/>
                </a:solidFill>
              </a:endParaRPr>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endParaRPr>
              <a:solidFill>
                <a:srgbClr val="FFFFFF"/>
              </a:solidFill>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srgbClr val="FFFFFF"/>
                </a:solidFill>
              </a:rPr>
              <a:pPr/>
              <a:t>‹#›</a:t>
            </a:fld>
            <a:endParaRPr>
              <a:solidFill>
                <a:srgbClr val="FFFFFF"/>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srgbClr val="FFFFFF"/>
              </a:solidFill>
            </a:endParaRPr>
          </a:p>
        </p:txBody>
      </p:sp>
    </p:spTree>
    <p:extLst>
      <p:ext uri="{BB962C8B-B14F-4D97-AF65-F5344CB8AC3E}">
        <p14:creationId xmlns:p14="http://schemas.microsoft.com/office/powerpoint/2010/main" val="2215043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445889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cSld name="Blue Title Slide">
    <p:bg>
      <p:bgPr>
        <a:gradFill flip="none" rotWithShape="1">
          <a:gsLst>
            <a:gs pos="35000">
              <a:schemeClr val="accent4"/>
            </a:gs>
            <a:gs pos="74000">
              <a:srgbClr val="0B3461"/>
            </a:gs>
          </a:gsLst>
          <a:lin ang="2700000" scaled="0"/>
        </a:gradFill>
        <a:effectLst/>
      </p:bgPr>
    </p:bg>
    <p:spTree>
      <p:nvGrpSpPr>
        <p:cNvPr id="1" name=""/>
        <p:cNvGrpSpPr/>
        <p:nvPr/>
      </p:nvGrpSpPr>
      <p:grpSpPr>
        <a:xfrm>
          <a:off x="0" y="0"/>
          <a:ext cx="0" cy="0"/>
          <a:chOff x="0" y="0"/>
          <a:chExt cx="0" cy="0"/>
        </a:xfrm>
      </p:grpSpPr>
      <p:pic>
        <p:nvPicPr>
          <p:cNvPr id="28"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9" name="Rectangle 95"/>
          <p:cNvSpPr/>
          <p:nvPr/>
        </p:nvSpPr>
        <p:spPr>
          <a:xfrm>
            <a:off x="0" y="0"/>
            <a:ext cx="12192000" cy="6858000"/>
          </a:xfrm>
          <a:prstGeom prst="rect">
            <a:avLst/>
          </a:prstGeom>
          <a:gradFill>
            <a:gsLst>
              <a:gs pos="23000">
                <a:schemeClr val="accent4">
                  <a:alpha val="51000"/>
                </a:schemeClr>
              </a:gs>
              <a:gs pos="58000">
                <a:srgbClr val="114E91">
                  <a:alpha val="27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sp>
        <p:nvSpPr>
          <p:cNvPr id="30"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sp>
        <p:nvSpPr>
          <p:cNvPr id="31" name="Title Text"/>
          <p:cNvSpPr txBox="1">
            <a:spLocks noGrp="1"/>
          </p:cNvSpPr>
          <p:nvPr>
            <p:ph type="title"/>
          </p:nvPr>
        </p:nvSpPr>
        <p:spPr>
          <a:xfrm>
            <a:off x="918838" y="404500"/>
            <a:ext cx="10074460" cy="2051462"/>
          </a:xfrm>
          <a:prstGeom prst="rect">
            <a:avLst/>
          </a:prstGeom>
        </p:spPr>
        <p:txBody>
          <a:bodyPr anchor="b"/>
          <a:lstStyle>
            <a:lvl1pPr>
              <a:lnSpc>
                <a:spcPct val="70000"/>
              </a:lnSpc>
              <a:defRPr sz="6000">
                <a:solidFill>
                  <a:srgbClr val="FFFFFF"/>
                </a:solidFill>
              </a:defRPr>
            </a:lvl1pPr>
          </a:lstStyle>
          <a:p>
            <a:r>
              <a:rPr lang="en-US" smtClean="0"/>
              <a:t>Click to edit Master title style</a:t>
            </a:r>
            <a:endParaRPr/>
          </a:p>
        </p:txBody>
      </p:sp>
      <p:sp>
        <p:nvSpPr>
          <p:cNvPr id="32" name="Body Level One…"/>
          <p:cNvSpPr txBox="1">
            <a:spLocks noGrp="1"/>
          </p:cNvSpPr>
          <p:nvPr>
            <p:ph type="body" sz="quarter" idx="1"/>
          </p:nvPr>
        </p:nvSpPr>
        <p:spPr>
          <a:xfrm>
            <a:off x="966903" y="2386972"/>
            <a:ext cx="4270249" cy="1427453"/>
          </a:xfrm>
          <a:prstGeom prst="rect">
            <a:avLst/>
          </a:prstGeom>
        </p:spPr>
        <p:txBody>
          <a:bodyPr/>
          <a:lstStyle>
            <a:lvl1pPr marL="0" indent="0">
              <a:lnSpc>
                <a:spcPct val="80000"/>
              </a:lnSpc>
              <a:spcBef>
                <a:spcPts val="600"/>
              </a:spcBef>
              <a:buSzTx/>
              <a:buNone/>
              <a:defRPr sz="2400">
                <a:solidFill>
                  <a:srgbClr val="FFFFFF"/>
                </a:solidFill>
              </a:defRPr>
            </a:lvl1pPr>
            <a:lvl2pPr marL="0" indent="457200">
              <a:lnSpc>
                <a:spcPct val="80000"/>
              </a:lnSpc>
              <a:spcBef>
                <a:spcPts val="600"/>
              </a:spcBef>
              <a:buSzTx/>
              <a:buNone/>
              <a:defRPr sz="2400">
                <a:solidFill>
                  <a:srgbClr val="FFFFFF"/>
                </a:solidFill>
              </a:defRPr>
            </a:lvl2pPr>
            <a:lvl3pPr marL="0" indent="914400">
              <a:lnSpc>
                <a:spcPct val="80000"/>
              </a:lnSpc>
              <a:spcBef>
                <a:spcPts val="600"/>
              </a:spcBef>
              <a:buSzTx/>
              <a:buNone/>
              <a:defRPr sz="2400">
                <a:solidFill>
                  <a:srgbClr val="FFFFFF"/>
                </a:solidFill>
              </a:defRPr>
            </a:lvl3pPr>
            <a:lvl4pPr marL="0" indent="1371600">
              <a:lnSpc>
                <a:spcPct val="80000"/>
              </a:lnSpc>
              <a:spcBef>
                <a:spcPts val="600"/>
              </a:spcBef>
              <a:buSzTx/>
              <a:buNone/>
              <a:defRPr sz="2400">
                <a:solidFill>
                  <a:srgbClr val="FFFFFF"/>
                </a:solidFill>
              </a:defRPr>
            </a:lvl4pPr>
            <a:lvl5pPr marL="0" indent="1828800">
              <a:lnSpc>
                <a:spcPct val="80000"/>
              </a:lnSpc>
              <a:spcBef>
                <a:spcPts val="600"/>
              </a:spcBef>
              <a:buSzTx/>
              <a:buNone/>
              <a:defRPr sz="24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46" name="Group 96"/>
          <p:cNvGrpSpPr/>
          <p:nvPr/>
        </p:nvGrpSpPr>
        <p:grpSpPr>
          <a:xfrm>
            <a:off x="11311010" y="6527385"/>
            <a:ext cx="740367" cy="179272"/>
            <a:chOff x="0" y="0"/>
            <a:chExt cx="740366" cy="179271"/>
          </a:xfrm>
        </p:grpSpPr>
        <p:sp>
          <p:nvSpPr>
            <p:cNvPr id="33"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4"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5"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6"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9"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40"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41"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42"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43"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44"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45"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4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60235136"/>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x">
  <p:cSld name="Basic Content">
    <p:bg>
      <p:bgPr>
        <a:solidFill>
          <a:srgbClr val="F2F2F2"/>
        </a:solidFill>
        <a:effectLst/>
      </p:bgPr>
    </p:bg>
    <p:spTree>
      <p:nvGrpSpPr>
        <p:cNvPr id="1" name=""/>
        <p:cNvGrpSpPr/>
        <p:nvPr/>
      </p:nvGrpSpPr>
      <p:grpSpPr>
        <a:xfrm>
          <a:off x="0" y="0"/>
          <a:ext cx="0" cy="0"/>
          <a:chOff x="0" y="0"/>
          <a:chExt cx="0" cy="0"/>
        </a:xfrm>
      </p:grpSpPr>
      <p:pic>
        <p:nvPicPr>
          <p:cNvPr id="491" name="Picture 4" descr="Picture 4"/>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492" name="Rectangle 5"/>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sp>
        <p:nvSpPr>
          <p:cNvPr id="493"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494" name="Body Level One…"/>
          <p:cNvSpPr txBox="1">
            <a:spLocks noGrp="1"/>
          </p:cNvSpPr>
          <p:nvPr>
            <p:ph type="body" idx="1"/>
          </p:nvPr>
        </p:nvSpPr>
        <p:spPr>
          <a:xfrm>
            <a:off x="946785" y="1825625"/>
            <a:ext cx="10311766"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95"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509" name="Group 6"/>
          <p:cNvGrpSpPr/>
          <p:nvPr/>
        </p:nvGrpSpPr>
        <p:grpSpPr>
          <a:xfrm>
            <a:off x="11311010" y="6527385"/>
            <a:ext cx="740367" cy="179272"/>
            <a:chOff x="0" y="0"/>
            <a:chExt cx="740366" cy="179271"/>
          </a:xfrm>
        </p:grpSpPr>
        <p:sp>
          <p:nvSpPr>
            <p:cNvPr id="496"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497"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498"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499"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500"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501"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502"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503"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504"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505"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506"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507"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508"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510" name="Rectangle 21"/>
          <p:cNvSpPr/>
          <p:nvPr/>
        </p:nvSpPr>
        <p:spPr>
          <a:xfrm>
            <a:off x="1048005" y="0"/>
            <a:ext cx="1799696" cy="151844"/>
          </a:xfrm>
          <a:prstGeom prst="rect">
            <a:avLst/>
          </a:prstGeom>
          <a:solidFill>
            <a:schemeClr val="accent4"/>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spTree>
    <p:extLst>
      <p:ext uri="{BB962C8B-B14F-4D97-AF65-F5344CB8AC3E}">
        <p14:creationId xmlns:p14="http://schemas.microsoft.com/office/powerpoint/2010/main" val="954528498"/>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x">
  <p:cSld name="Half-Screen Image Left">
    <p:bg>
      <p:bgPr>
        <a:solidFill>
          <a:srgbClr val="FFFFFF"/>
        </a:solidFill>
        <a:effectLst/>
      </p:bgPr>
    </p:bg>
    <p:spTree>
      <p:nvGrpSpPr>
        <p:cNvPr id="1" name=""/>
        <p:cNvGrpSpPr/>
        <p:nvPr/>
      </p:nvGrpSpPr>
      <p:grpSpPr>
        <a:xfrm>
          <a:off x="0" y="0"/>
          <a:ext cx="0" cy="0"/>
          <a:chOff x="0" y="0"/>
          <a:chExt cx="0" cy="0"/>
        </a:xfrm>
      </p:grpSpPr>
      <p:sp>
        <p:nvSpPr>
          <p:cNvPr id="718" name="Title Text"/>
          <p:cNvSpPr txBox="1">
            <a:spLocks noGrp="1"/>
          </p:cNvSpPr>
          <p:nvPr>
            <p:ph type="title"/>
          </p:nvPr>
        </p:nvSpPr>
        <p:spPr>
          <a:xfrm>
            <a:off x="6999875" y="1951464"/>
            <a:ext cx="4383499" cy="3936380"/>
          </a:xfrm>
          <a:prstGeom prst="rect">
            <a:avLst/>
          </a:prstGeom>
        </p:spPr>
        <p:txBody>
          <a:bodyPr/>
          <a:lstStyle/>
          <a:p>
            <a:r>
              <a:rPr lang="en-US" smtClean="0"/>
              <a:t>Click to edit Master title style</a:t>
            </a:r>
            <a:endParaRPr/>
          </a:p>
        </p:txBody>
      </p:sp>
      <p:sp>
        <p:nvSpPr>
          <p:cNvPr id="719" name="Picture Placeholder 2"/>
          <p:cNvSpPr>
            <a:spLocks noGrp="1"/>
          </p:cNvSpPr>
          <p:nvPr>
            <p:ph type="pic" idx="13"/>
          </p:nvPr>
        </p:nvSpPr>
        <p:spPr>
          <a:xfrm>
            <a:off x="0" y="1"/>
            <a:ext cx="6000750" cy="6958360"/>
          </a:xfrm>
          <a:prstGeom prst="rect">
            <a:avLst/>
          </a:prstGeom>
        </p:spPr>
        <p:txBody>
          <a:bodyPr lIns="91439" rIns="91439">
            <a:noAutofit/>
          </a:bodyPr>
          <a:lstStyle/>
          <a:p>
            <a:r>
              <a:rPr lang="en-US" smtClean="0"/>
              <a:t>Click icon to add picture</a:t>
            </a:r>
            <a:endParaRPr/>
          </a:p>
        </p:txBody>
      </p:sp>
      <p:grpSp>
        <p:nvGrpSpPr>
          <p:cNvPr id="733" name="Group 4"/>
          <p:cNvGrpSpPr/>
          <p:nvPr/>
        </p:nvGrpSpPr>
        <p:grpSpPr>
          <a:xfrm>
            <a:off x="11311010" y="6527385"/>
            <a:ext cx="740367" cy="179272"/>
            <a:chOff x="0" y="0"/>
            <a:chExt cx="740366" cy="179271"/>
          </a:xfrm>
        </p:grpSpPr>
        <p:sp>
          <p:nvSpPr>
            <p:cNvPr id="720"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21"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22"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23"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24"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25"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26"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27"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28"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29"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30"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31"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32"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7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77786835"/>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pic>
        <p:nvPicPr>
          <p:cNvPr id="741" name="Picture 3" descr="Picture 3"/>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742" name="Rectangle 4"/>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sp>
        <p:nvSpPr>
          <p:cNvPr id="743"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744"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758" name="Group 5"/>
          <p:cNvGrpSpPr/>
          <p:nvPr/>
        </p:nvGrpSpPr>
        <p:grpSpPr>
          <a:xfrm>
            <a:off x="11311010" y="6527385"/>
            <a:ext cx="740367" cy="179272"/>
            <a:chOff x="0" y="0"/>
            <a:chExt cx="740366" cy="179271"/>
          </a:xfrm>
        </p:grpSpPr>
        <p:sp>
          <p:nvSpPr>
            <p:cNvPr id="74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4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4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48"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4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5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5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5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5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5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5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5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5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759"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spTree>
    <p:extLst>
      <p:ext uri="{BB962C8B-B14F-4D97-AF65-F5344CB8AC3E}">
        <p14:creationId xmlns:p14="http://schemas.microsoft.com/office/powerpoint/2010/main" val="1043946735"/>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a:t>Click to edit Master title style</a:t>
            </a: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hangingPunct="0"/>
              <a:endParaRPr kern="0">
                <a:solidFill>
                  <a:prstClr val="white"/>
                </a:solidFill>
                <a:latin typeface="Calibri"/>
                <a:cs typeface="Calibri"/>
                <a:sym typeface="Calibri"/>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hangingPunct="0"/>
              <a:endParaRPr kern="0">
                <a:solidFill>
                  <a:prstClr val="white"/>
                </a:solidFill>
                <a:latin typeface="Calibri"/>
                <a:cs typeface="Calibri"/>
                <a:sym typeface="Calibri"/>
              </a:endParaRPr>
            </a:p>
          </p:txBody>
        </p:sp>
      </p:grpSp>
      <p:sp>
        <p:nvSpPr>
          <p:cNvPr id="3" name="Date Placeholder 2"/>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white"/>
              </a:solidFill>
              <a:latin typeface="Calibri"/>
              <a:cs typeface="Calibri"/>
              <a:sym typeface="Calibri"/>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white"/>
              </a:solidFill>
              <a:latin typeface="Calibri"/>
              <a:cs typeface="Calibri"/>
              <a:sym typeface="Calibri"/>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hangingPunct="0">
              <a:lnSpc>
                <a:spcPct val="90000"/>
              </a:lnSpc>
            </a:pPr>
            <a:endParaRPr kern="0" dirty="0">
              <a:solidFill>
                <a:prstClr val="white"/>
              </a:solidFill>
              <a:latin typeface="Calibri" panose="020F0502020204030204" pitchFamily="34" charset="0"/>
              <a:sym typeface="Calibri"/>
            </a:endParaRPr>
          </a:p>
        </p:txBody>
      </p:sp>
    </p:spTree>
    <p:extLst>
      <p:ext uri="{BB962C8B-B14F-4D97-AF65-F5344CB8AC3E}">
        <p14:creationId xmlns:p14="http://schemas.microsoft.com/office/powerpoint/2010/main" val="1340412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black"/>
              </a:solidFill>
              <a:latin typeface="Calibri"/>
              <a:cs typeface="Calibri"/>
              <a:sym typeface="Calibri"/>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black"/>
              </a:solidFill>
              <a:latin typeface="Calibri"/>
              <a:cs typeface="Calibri"/>
              <a:sym typeface="Calibri"/>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95372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a:t>Click to edit Master title style</a:t>
            </a: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bwMode="ltGray">
          <a:xfrm>
            <a:off x="60944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9" name="Text Placeholder 3"/>
          <p:cNvSpPr>
            <a:spLocks noGrp="1"/>
          </p:cNvSpPr>
          <p:nvPr>
            <p:ph type="body" sz="half" idx="14"/>
          </p:nvPr>
        </p:nvSpPr>
        <p:spPr bwMode="ltGray">
          <a:xfrm>
            <a:off x="626672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black"/>
              </a:solidFill>
              <a:latin typeface="Calibri"/>
              <a:cs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black"/>
              </a:solidFill>
              <a:latin typeface="Calibri"/>
              <a:cs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66384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t>Click to edit Master title style</a:t>
            </a:r>
          </a:p>
        </p:txBody>
      </p:sp>
      <p:sp>
        <p:nvSpPr>
          <p:cNvPr id="3" name="Content Placeholder 2"/>
          <p:cNvSpPr>
            <a:spLocks noGrp="1"/>
          </p:cNvSpPr>
          <p:nvPr>
            <p:ph idx="1"/>
          </p:nvPr>
        </p:nvSpPr>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2" name="Date Placeholder 1"/>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black"/>
              </a:solidFill>
              <a:latin typeface="Calibri"/>
              <a:cs typeface="Calibri"/>
              <a:sym typeface="Calibri"/>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black"/>
              </a:solidFill>
              <a:latin typeface="Calibri"/>
              <a:cs typeface="Calibri"/>
              <a:sym typeface="Calibri"/>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28962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882499"/>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Calibri" panose="020F0502020204030204" pitchFamily="34" charset="0"/>
                <a:cs typeface="Calibri" panose="020F05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Calibri" panose="020F0502020204030204" pitchFamily="34" charset="0"/>
                <a:cs typeface="Calibri" panose="020F0502020204030204" pitchFamily="34" charset="0"/>
              </a:defRPr>
            </a:lvl1pPr>
          </a:lstStyle>
          <a:p>
            <a:r>
              <a:rPr lang="en-US" noProof="0" dirty="0"/>
              <a:t>Click to edit master title style</a:t>
            </a:r>
          </a:p>
        </p:txBody>
      </p:sp>
    </p:spTree>
    <p:extLst>
      <p:ext uri="{BB962C8B-B14F-4D97-AF65-F5344CB8AC3E}">
        <p14:creationId xmlns:p14="http://schemas.microsoft.com/office/powerpoint/2010/main" val="158156028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Title, Subtitle and hal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60060"/>
            <a:ext cx="10969943" cy="381000"/>
          </a:xfrm>
        </p:spPr>
        <p:txBody>
          <a:bodyPr>
            <a:noAutofit/>
          </a:bodyPr>
          <a:lstStyle>
            <a:lvl1pPr marL="0" indent="0">
              <a:spcBef>
                <a:spcPts val="0"/>
              </a:spcBef>
              <a:buNone/>
              <a:defRPr sz="22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3" name="Content Placeholder 2"/>
          <p:cNvSpPr>
            <a:spLocks noGrp="1"/>
          </p:cNvSpPr>
          <p:nvPr>
            <p:ph idx="1"/>
          </p:nvPr>
        </p:nvSpPr>
        <p:spPr>
          <a:xfrm>
            <a:off x="609600" y="1524000"/>
            <a:ext cx="4343400" cy="4571999"/>
          </a:xfrm>
        </p:spPr>
        <p:txBody>
          <a:bodyPr/>
          <a:lstStyle>
            <a:lvl1pPr>
              <a:defRPr b="1"/>
            </a:lvl1pPr>
            <a:lvl2pPr marL="411480" indent="-182880">
              <a:buFont typeface="Arial"/>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defTabSz="914400" hangingPunct="0"/>
            <a:endParaRPr kern="0" dirty="0">
              <a:solidFill>
                <a:srgbClr val="212E35"/>
              </a:solidFill>
              <a:latin typeface="Calibri"/>
              <a:cs typeface="Calibri"/>
              <a:sym typeface="Calibri"/>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cs typeface="Calibri"/>
              <a:sym typeface="Calibri"/>
            </a:endParaRPr>
          </a:p>
        </p:txBody>
      </p:sp>
      <p:sp>
        <p:nvSpPr>
          <p:cNvPr id="6" name="Slide Number Placeholder 5"/>
          <p:cNvSpPr>
            <a:spLocks noGrp="1"/>
          </p:cNvSpPr>
          <p:nvPr>
            <p:ph type="sldNum" sz="quarter" idx="12"/>
          </p:nvPr>
        </p:nvSpPr>
        <p:spPr/>
        <p:txBody>
          <a:bodyPr/>
          <a:lstStyle/>
          <a:p>
            <a:fld id="{B016F8AB-BCEA-4347-8BA6-BE776009BC89}" type="slidenum">
              <a:rPr/>
              <a:pPr/>
              <a:t>‹#›</a:t>
            </a:fld>
            <a:endParaRPr dirty="0"/>
          </a:p>
        </p:txBody>
      </p:sp>
    </p:spTree>
    <p:extLst>
      <p:ext uri="{BB962C8B-B14F-4D97-AF65-F5344CB8AC3E}">
        <p14:creationId xmlns:p14="http://schemas.microsoft.com/office/powerpoint/2010/main" val="314148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prstClr val="black"/>
              </a:solidFill>
              <a:latin typeface="Calibri"/>
              <a:cs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prstClr val="black"/>
              </a:solidFill>
              <a:latin typeface="Calibri"/>
              <a:cs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375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endParaRPr kern="0" dirty="0">
              <a:solidFill>
                <a:srgbClr val="352014"/>
              </a:solidFill>
              <a:latin typeface="Calibri" panose="020F0502020204030204" pitchFamily="34" charset="0"/>
              <a:sym typeface="Calibri"/>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cs typeface="Calibri"/>
              <a:sym typeface="Calibri"/>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cs typeface="Calibri"/>
              <a:sym typeface="Calibri"/>
            </a:endParaRPr>
          </a:p>
        </p:txBody>
      </p:sp>
      <p:sp>
        <p:nvSpPr>
          <p:cNvPr id="6" name="Slide Number Placeholder 5"/>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1570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cs typeface="Calibri"/>
              <a:sym typeface="Calibri"/>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cs typeface="Calibri"/>
              <a:sym typeface="Calibri"/>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6641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1" y="313419"/>
            <a:ext cx="10822941" cy="574516"/>
          </a:xfrm>
        </p:spPr>
        <p:txBody>
          <a:bodyPr wrap="square">
            <a:noAutofit/>
          </a:bodyPr>
          <a:lstStyle>
            <a:lvl1pPr>
              <a:defRPr b="1" i="0">
                <a:solidFill>
                  <a:srgbClr val="000000"/>
                </a:solidFill>
                <a:latin typeface="Calibri" panose="020F0502020204030204" pitchFamily="34" charset="0"/>
                <a:cs typeface="Calibri" panose="020F0502020204030204"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3"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682668"/>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cs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cs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61234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Headings—INFORM</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925126"/>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Calibri" panose="020F0502020204030204" pitchFamily="34" charset="0"/>
                <a:cs typeface="Calibri" panose="020F05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973686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2" y="313418"/>
            <a:ext cx="11280140" cy="3877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a:t>Click to edit master title style</a:t>
            </a:r>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ubtitle 2"/>
          <p:cNvSpPr>
            <a:spLocks noGrp="1"/>
          </p:cNvSpPr>
          <p:nvPr>
            <p:ph type="subTitle" idx="1" hasCustomPrompt="1"/>
          </p:nvPr>
        </p:nvSpPr>
        <p:spPr bwMode="black">
          <a:xfrm>
            <a:off x="441962" y="882499"/>
            <a:ext cx="11280140" cy="369332"/>
          </a:xfrm>
          <a:prstGeom prst="rect">
            <a:avLst/>
          </a:prstGeom>
        </p:spPr>
        <p:txBody>
          <a:bodyPr wrap="square" anchor="t">
            <a:noAutofit/>
          </a:bodyPr>
          <a:lstStyle>
            <a:lvl1pPr marL="0" indent="0" algn="l">
              <a:lnSpc>
                <a:spcPct val="100000"/>
              </a:lnSpc>
              <a:buNone/>
              <a:defRPr sz="2400" b="0" i="0">
                <a:solidFill>
                  <a:srgbClr val="000000"/>
                </a:solidFill>
                <a:latin typeface="Calibri" panose="020F0502020204030204" pitchFamily="34" charset="0"/>
                <a:cs typeface="Calibri" panose="020F05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Tree>
    <p:extLst>
      <p:ext uri="{BB962C8B-B14F-4D97-AF65-F5344CB8AC3E}">
        <p14:creationId xmlns:p14="http://schemas.microsoft.com/office/powerpoint/2010/main" val="426187751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cs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cs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7467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defTabSz="914400" hangingPunct="0"/>
            <a:endParaRPr kern="0">
              <a:solidFill>
                <a:srgbClr val="212E35"/>
              </a:solidFill>
              <a:latin typeface="Calibri"/>
              <a:cs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defTabSz="914400" hangingPunct="0"/>
            <a:endParaRPr kern="0" dirty="0">
              <a:solidFill>
                <a:srgbClr val="212E35"/>
              </a:solidFill>
              <a:latin typeface="Calibri"/>
              <a:cs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59952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352014">
                    <a:lumMod val="75000"/>
                  </a:srgbClr>
                </a:solidFill>
              </a:rPr>
              <a:pPr/>
              <a:t>‹#›</a:t>
            </a:fld>
            <a:endParaRPr lang="en-US" dirty="0">
              <a:solidFill>
                <a:srgbClr val="352014">
                  <a:lumMod val="75000"/>
                </a:srgb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7798852"/>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defTabSz="914400" hangingPunct="0"/>
            <a:fld id="{98A80CAB-ACE6-4B98-BC1B-84260C72757B}" type="datetime4">
              <a:rPr lang="en-US" kern="0" smtClean="0">
                <a:solidFill>
                  <a:srgbClr val="212E35"/>
                </a:solidFill>
                <a:latin typeface="Calibri"/>
                <a:cs typeface="Calibri"/>
                <a:sym typeface="Calibri"/>
              </a:rPr>
              <a:pPr defTabSz="914400" hangingPunct="0"/>
              <a:t>September 30, 2018</a:t>
            </a:fld>
            <a:endParaRPr kern="0">
              <a:solidFill>
                <a:srgbClr val="212E35"/>
              </a:solidFill>
              <a:latin typeface="Calibri"/>
              <a:cs typeface="Calibri"/>
              <a:sym typeface="Calibri"/>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defTabSz="914400" hangingPunct="0"/>
            <a:r>
              <a:rPr lang="en-US" kern="0" dirty="0" smtClean="0">
                <a:solidFill>
                  <a:srgbClr val="212E35"/>
                </a:solidFill>
                <a:latin typeface="Calibri"/>
                <a:cs typeface="Calibri"/>
                <a:sym typeface="Calibri"/>
              </a:rPr>
              <a:t>HPE Company Confidential for internal and partner use only</a:t>
            </a:r>
            <a:endParaRPr kern="0" dirty="0">
              <a:solidFill>
                <a:srgbClr val="212E35"/>
              </a:solidFill>
              <a:latin typeface="Calibri"/>
              <a:cs typeface="Calibri"/>
              <a:sym typeface="Calibri"/>
            </a:endParaRPr>
          </a:p>
        </p:txBody>
      </p:sp>
      <p:sp>
        <p:nvSpPr>
          <p:cNvPr id="6" name="Slide Number Placeholder 5"/>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15306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352014">
                    <a:lumMod val="75000"/>
                  </a:srgbClr>
                </a:solidFill>
              </a:rPr>
              <a:pPr/>
              <a:t>‹#›</a:t>
            </a:fld>
            <a:endParaRPr lang="en-US" dirty="0">
              <a:solidFill>
                <a:srgbClr val="352014">
                  <a:lumMod val="75000"/>
                </a:srgbClr>
              </a:solidFill>
            </a:endParaRPr>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1109052763"/>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85690281"/>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9" name="Content Placeholder"/>
          <p:cNvSpPr>
            <a:spLocks noGrp="1"/>
          </p:cNvSpPr>
          <p:nvPr>
            <p:ph idx="1" hasCustomPrompt="1"/>
          </p:nvPr>
        </p:nvSpPr>
        <p:spPr>
          <a:xfrm>
            <a:off x="946405" y="2148840"/>
            <a:ext cx="8713814" cy="224696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31724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27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smtClean="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rgbClr val="212E35"/>
                </a:solidFill>
              </a:endParaRPr>
            </a:p>
          </p:txBody>
        </p:sp>
      </p:grpSp>
    </p:spTree>
    <p:extLst>
      <p:ext uri="{BB962C8B-B14F-4D97-AF65-F5344CB8AC3E}">
        <p14:creationId xmlns:p14="http://schemas.microsoft.com/office/powerpoint/2010/main" val="31616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55825671"/>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131422101"/>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94780845"/>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80718995"/>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861419050"/>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54450684"/>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851341687"/>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612712609"/>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279546653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 with Bullets</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9218558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3230622373"/>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2035782037"/>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16487312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2054732480"/>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225149610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307700642"/>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2037322261"/>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666840935"/>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2428621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smtClean="0"/>
              <a:t>Image Left with Bullets—INFORM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344153"/>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672031462"/>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3981806907"/>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3915376194"/>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a:t>Click to edit Master title style</a:t>
            </a: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a:xfrm>
            <a:off x="5598212" y="6426104"/>
            <a:ext cx="995578" cy="210312"/>
          </a:xfrm>
          <a:prstGeom prst="rect">
            <a:avLst/>
          </a:prstGeom>
        </p:spPr>
        <p:txBody>
          <a:bodyPr/>
          <a:lstStyle/>
          <a:p>
            <a:endParaRPr>
              <a:solidFill>
                <a:prstClr val="white"/>
              </a:solidFill>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1003442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endParaRPr>
              <a:solidFill>
                <a:prstClr val="black"/>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04194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endParaRPr>
              <a:solidFill>
                <a:srgbClr val="212E35"/>
              </a:solidFill>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endParaRPr>
              <a:solidFill>
                <a:srgbClr val="212E35"/>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
        <p:nvSpPr>
          <p:cNvPr id="8" name="Title 5"/>
          <p:cNvSpPr>
            <a:spLocks noGrp="1"/>
          </p:cNvSpPr>
          <p:nvPr>
            <p:ph type="title" hasCustomPrompt="1"/>
          </p:nvPr>
        </p:nvSpPr>
        <p:spPr>
          <a:xfrm>
            <a:off x="609441" y="521208"/>
            <a:ext cx="10969943" cy="411480"/>
          </a:xfrm>
        </p:spPr>
        <p:txBody>
          <a:bodyPr/>
          <a:lstStyle>
            <a:lvl1pPr>
              <a:defRPr/>
            </a:lvl1pPr>
          </a:lstStyle>
          <a:p>
            <a:r>
              <a:rPr dirty="0"/>
              <a:t>Click to add one-line title</a:t>
            </a:r>
          </a:p>
        </p:txBody>
      </p:sp>
      <p:sp>
        <p:nvSpPr>
          <p:cNvPr id="9"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373485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914736814"/>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0648864"/>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909871287"/>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973603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114438758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04523076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94257247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892647053"/>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402246229"/>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561324335"/>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Subtitle—INFORM</a:t>
            </a:r>
            <a:endParaRPr lang="en-US" dirty="0"/>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564302744"/>
      </p:ext>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smtClean="0"/>
              <a:t>Title Only</a:t>
            </a:r>
            <a:endParaRPr lang="en-US" dirty="0"/>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794009199"/>
      </p:ext>
    </p:extLst>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5260143"/>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71841742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smtClean="0"/>
              <a:t>Two Columns—INFORM</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474873032"/>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Subtitle—INFORM</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47079090"/>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Two Columns with Headings—INFORM</a:t>
            </a:r>
            <a:endParaRPr lang="en-US" dirty="0"/>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50116379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Headings—INFORM</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42936535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460712705"/>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Subtitle—INFORM</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689478166"/>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5024534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Headings—INFORM</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24247627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99389669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 with Bullets</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99303209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Bullets—INFORM</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90691768"/>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smtClean="0"/>
              <a:t>Image Left with Bullets—INFORM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736179671"/>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506973391"/>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300633697"/>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Bullets—INFORM</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4155444106"/>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smtClean="0"/>
              <a:t>Half Screen Image Right 36 </a:t>
            </a:r>
            <a:r>
              <a:rPr lang="en-US" dirty="0" err="1" smtClean="0"/>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445523157"/>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smtClean="0"/>
              <a:t>Half Screen Image </a:t>
            </a:r>
            <a:br>
              <a:rPr lang="en-US" dirty="0" smtClean="0"/>
            </a:br>
            <a:r>
              <a:rPr lang="en-US" dirty="0" smtClean="0"/>
              <a:t>Left 36 </a:t>
            </a:r>
            <a:r>
              <a:rPr lang="en-US" dirty="0" err="1" smtClean="0"/>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Tree>
    <p:extLst>
      <p:ext uri="{BB962C8B-B14F-4D97-AF65-F5344CB8AC3E}">
        <p14:creationId xmlns:p14="http://schemas.microsoft.com/office/powerpoint/2010/main" val="2464967803"/>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smtClean="0"/>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73094016"/>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Tree>
    <p:extLst>
      <p:ext uri="{BB962C8B-B14F-4D97-AF65-F5344CB8AC3E}">
        <p14:creationId xmlns:p14="http://schemas.microsoft.com/office/powerpoint/2010/main" val="70025288"/>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506483345"/>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489815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smtClean="0"/>
              <a:t>Half Screen Image Right 36 </a:t>
            </a:r>
            <a:r>
              <a:rPr lang="en-US" dirty="0" err="1" smtClean="0"/>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79306237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4932370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43107673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28865405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1628437052"/>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2502952753"/>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214727065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231794604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114969569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1950742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smtClean="0"/>
              <a:t>Half Screen Image </a:t>
            </a:r>
            <a:br>
              <a:rPr lang="en-US" dirty="0" smtClean="0"/>
            </a:br>
            <a:r>
              <a:rPr lang="en-US" dirty="0" smtClean="0"/>
              <a:t>Left 36 </a:t>
            </a:r>
            <a:r>
              <a:rPr lang="en-US" dirty="0" err="1" smtClean="0"/>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234147155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284308722"/>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039477973"/>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17957956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0399316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61323714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215563181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41717783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86712080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Tree>
    <p:extLst>
      <p:ext uri="{BB962C8B-B14F-4D97-AF65-F5344CB8AC3E}">
        <p14:creationId xmlns:p14="http://schemas.microsoft.com/office/powerpoint/2010/main" val="2636768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smtClean="0"/>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850457396"/>
      </p:ext>
    </p:extLst>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cSld name="Title Slide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796620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895961391"/>
      </p:ext>
    </p:extLst>
  </p:cSld>
  <p:clrMapOvr>
    <a:masterClrMapping/>
  </p:clrMapOvr>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p>
            <a:fld id="{684E3265-88A3-4C30-AE11-BFDF645909E9}" type="datetime4">
              <a:rPr lang="en-US" smtClean="0">
                <a:solidFill>
                  <a:srgbClr val="000000"/>
                </a:solidFill>
              </a:rPr>
              <a:pPr/>
              <a:t>September 30, 2018</a:t>
            </a:fld>
            <a:endParaRPr dirty="0">
              <a:solidFill>
                <a:srgbClr val="000000"/>
              </a:solidFill>
            </a:endParaRPr>
          </a:p>
        </p:txBody>
      </p:sp>
      <p:sp>
        <p:nvSpPr>
          <p:cNvPr id="4" name="Footer Placeholder 3"/>
          <p:cNvSpPr>
            <a:spLocks noGrp="1"/>
          </p:cNvSpPr>
          <p:nvPr>
            <p:ph type="ftr" sz="quarter" idx="11"/>
          </p:nvPr>
        </p:nvSpPr>
        <p:spPr/>
        <p:txBody>
          <a:bodyPr/>
          <a:lstStyle/>
          <a:p>
            <a:r>
              <a:rPr lang="en-US" dirty="0" smtClean="0">
                <a:solidFill>
                  <a:srgbClr val="000000">
                    <a:tint val="75000"/>
                  </a:srgbClr>
                </a:solidFill>
              </a:rPr>
              <a:t>Private | Confidential | Internal Use Only </a:t>
            </a:r>
            <a:endParaRPr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FFFFFF">
                    <a:lumMod val="75000"/>
                  </a:srgbClr>
                </a:solidFill>
              </a:rPr>
              <a:pPr/>
              <a:t>‹#›</a:t>
            </a:fld>
            <a:endParaRPr dirty="0">
              <a:solidFill>
                <a:srgbClr val="FFFFFF">
                  <a:lumMod val="75000"/>
                </a:srgbClr>
              </a:solidFill>
            </a:endParaRPr>
          </a:p>
        </p:txBody>
      </p:sp>
    </p:spTree>
    <p:extLst>
      <p:ext uri="{BB962C8B-B14F-4D97-AF65-F5344CB8AC3E}">
        <p14:creationId xmlns:p14="http://schemas.microsoft.com/office/powerpoint/2010/main" val="27327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AEFA413A-E630-4377-B30C-3545E98CC867}" type="datetime4">
              <a:rPr lang="en-US" smtClean="0">
                <a:solidFill>
                  <a:srgbClr val="000000"/>
                </a:solidFill>
              </a:rPr>
              <a:pPr/>
              <a:t>September 30, 2018</a:t>
            </a:fld>
            <a:endParaRPr>
              <a:solidFill>
                <a:srgbClr val="000000"/>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Private | Confidential | Internal Use Only </a:t>
            </a:r>
            <a:endParaRPr>
              <a:solidFill>
                <a:srgbClr val="000000">
                  <a:tint val="75000"/>
                </a:srgbClr>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175730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4" name="Content Placeholder 3"/>
          <p:cNvSpPr>
            <a:spLocks noGrp="1"/>
          </p:cNvSpPr>
          <p:nvPr>
            <p:ph sz="half" idx="2"/>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6" name="Content Placeholder 5"/>
          <p:cNvSpPr>
            <a:spLocks noGrp="1"/>
          </p:cNvSpPr>
          <p:nvPr>
            <p:ph sz="quarter" idx="4"/>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5598212" y="6426104"/>
            <a:ext cx="995578" cy="210312"/>
          </a:xfrm>
          <a:prstGeom prst="rect">
            <a:avLst/>
          </a:prstGeom>
        </p:spPr>
        <p:txBody>
          <a:bodyPr/>
          <a:lstStyle/>
          <a:p>
            <a:fld id="{8F030E74-B79E-47A7-AA1C-BA3D00CC0B4A}" type="datetime4">
              <a:rPr lang="en-US" smtClean="0">
                <a:solidFill>
                  <a:srgbClr val="000000"/>
                </a:solidFill>
              </a:rPr>
              <a:pPr/>
              <a:t>September 30, 2018</a:t>
            </a:fld>
            <a:endParaRPr>
              <a:solidFill>
                <a:srgbClr val="000000"/>
              </a:solidFill>
            </a:endParaRPr>
          </a:p>
        </p:txBody>
      </p:sp>
      <p:sp>
        <p:nvSpPr>
          <p:cNvPr id="8" name="Footer Placeholder 7"/>
          <p:cNvSpPr>
            <a:spLocks noGrp="1"/>
          </p:cNvSpPr>
          <p:nvPr>
            <p:ph type="ftr" sz="quarter" idx="11"/>
          </p:nvPr>
        </p:nvSpPr>
        <p:spPr/>
        <p:txBody>
          <a:bodyPr/>
          <a:lstStyle/>
          <a:p>
            <a:r>
              <a:rPr lang="en-US" smtClean="0">
                <a:solidFill>
                  <a:srgbClr val="000000">
                    <a:tint val="75000"/>
                  </a:srgbClr>
                </a:solidFill>
              </a:rPr>
              <a:t>Private | Confidential | Internal Use Only </a:t>
            </a:r>
            <a:endParaRPr>
              <a:solidFill>
                <a:srgbClr val="000000">
                  <a:tint val="75000"/>
                </a:srgbClr>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FFFFFF">
                    <a:lumMod val="75000"/>
                  </a:srgbClr>
                </a:solidFill>
              </a:rPr>
              <a:pPr/>
              <a:t>‹#›</a:t>
            </a:fld>
            <a:endParaRPr>
              <a:solidFill>
                <a:srgbClr val="FFFFFF">
                  <a:lumMod val="75000"/>
                </a:srgbClr>
              </a:solidFill>
            </a:endParaRPr>
          </a:p>
        </p:txBody>
      </p:sp>
    </p:spTree>
    <p:extLst>
      <p:ext uri="{BB962C8B-B14F-4D97-AF65-F5344CB8AC3E}">
        <p14:creationId xmlns:p14="http://schemas.microsoft.com/office/powerpoint/2010/main" val="13436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400" hangingPunct="0">
              <a:defRPr>
                <a:solidFill>
                  <a:srgbClr val="FFFFFF"/>
                </a:solidFill>
              </a:defRPr>
            </a:pPr>
            <a:endParaRPr kern="0">
              <a:solidFill>
                <a:srgbClr val="FFFFFF"/>
              </a:solidFill>
              <a:cs typeface="Calibri"/>
              <a:sym typeface="Calibri"/>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352014"/>
                </a:solidFill>
              </a:rPr>
              <a:pPr/>
              <a:t>‹#›</a:t>
            </a:fld>
            <a:endParaRPr lang="en-US" dirty="0">
              <a:solidFill>
                <a:srgbClr val="352014"/>
              </a:solidFill>
            </a:endParaRPr>
          </a:p>
        </p:txBody>
      </p:sp>
    </p:spTree>
    <p:extLst>
      <p:ext uri="{BB962C8B-B14F-4D97-AF65-F5344CB8AC3E}">
        <p14:creationId xmlns:p14="http://schemas.microsoft.com/office/powerpoint/2010/main" val="55456187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785172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33853709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2501349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15588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0999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288839492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347380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8632978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2786956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13235437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21630115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738990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05103700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4044720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50555788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2020760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Subtitle—INFORM</a:t>
            </a:r>
            <a:endParaRPr lang="en-US" dirty="0"/>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321422049"/>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smtClean="0"/>
              <a:t>Title Only</a:t>
            </a:r>
            <a:endParaRPr lang="en-US" dirty="0"/>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41492891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17063955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05993801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smtClean="0"/>
              <a:t>Two Columns—INFORM</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13252597"/>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Subtitle—INFORM</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961078382"/>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Two Columns with Headings—INFORM</a:t>
            </a:r>
            <a:endParaRPr lang="en-US" dirty="0"/>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13999621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Headings—INFORM</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21191618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793528848"/>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Subtitle—INFORM</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9936085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2974883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Headings—INFORM</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84448471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5044705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 with Bullets</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97124039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smtClean="0"/>
              <a:t>Image Left with Bullets—INFORM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85203582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82630485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796806900"/>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Bullets—INFORM</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5545836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Subtitle—INFORM</a:t>
            </a:r>
            <a:endParaRPr lang="en-US" dirty="0"/>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029814251"/>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smtClean="0"/>
              <a:t>Half Screen Image Right 36 </a:t>
            </a:r>
            <a:r>
              <a:rPr lang="en-US" dirty="0" err="1" smtClean="0"/>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131644986"/>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smtClean="0"/>
              <a:t>Half Screen Image </a:t>
            </a:r>
            <a:br>
              <a:rPr lang="en-US" dirty="0" smtClean="0"/>
            </a:br>
            <a:r>
              <a:rPr lang="en-US" dirty="0" smtClean="0"/>
              <a:t>Left 36 </a:t>
            </a:r>
            <a:r>
              <a:rPr lang="en-US" dirty="0" err="1" smtClean="0"/>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Tree>
    <p:extLst>
      <p:ext uri="{BB962C8B-B14F-4D97-AF65-F5344CB8AC3E}">
        <p14:creationId xmlns:p14="http://schemas.microsoft.com/office/powerpoint/2010/main" val="2648049158"/>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smtClean="0"/>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6268504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Tree>
    <p:extLst>
      <p:ext uri="{BB962C8B-B14F-4D97-AF65-F5344CB8AC3E}">
        <p14:creationId xmlns:p14="http://schemas.microsoft.com/office/powerpoint/2010/main" val="352801945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06423454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948930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25212736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5430612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1919364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491945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smtClean="0"/>
              <a:t>Title Only</a:t>
            </a:r>
            <a:endParaRPr lang="en-US" dirty="0"/>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595797000"/>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51206155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7125977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3536919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13169436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18513044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13345764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934535958"/>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85191053"/>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383732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theme" Target="../theme/theme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3.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image" Target="../media/image8.png"/><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theme" Target="../theme/theme5.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theme" Target="../theme/theme6.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9" Type="http://schemas.openxmlformats.org/officeDocument/2006/relationships/slideLayout" Target="../slideLayouts/slideLayout267.xml"/><Relationship Id="rId21" Type="http://schemas.openxmlformats.org/officeDocument/2006/relationships/slideLayout" Target="../slideLayouts/slideLayout249.xml"/><Relationship Id="rId34" Type="http://schemas.openxmlformats.org/officeDocument/2006/relationships/slideLayout" Target="../slideLayouts/slideLayout262.xml"/><Relationship Id="rId42" Type="http://schemas.openxmlformats.org/officeDocument/2006/relationships/slideLayout" Target="../slideLayouts/slideLayout270.xml"/><Relationship Id="rId47" Type="http://schemas.openxmlformats.org/officeDocument/2006/relationships/slideLayout" Target="../slideLayouts/slideLayout275.xml"/><Relationship Id="rId50" Type="http://schemas.openxmlformats.org/officeDocument/2006/relationships/slideLayout" Target="../slideLayouts/slideLayout278.xml"/><Relationship Id="rId55" Type="http://schemas.openxmlformats.org/officeDocument/2006/relationships/slideLayout" Target="../slideLayouts/slideLayout283.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38" Type="http://schemas.openxmlformats.org/officeDocument/2006/relationships/slideLayout" Target="../slideLayouts/slideLayout266.xml"/><Relationship Id="rId46" Type="http://schemas.openxmlformats.org/officeDocument/2006/relationships/slideLayout" Target="../slideLayouts/slideLayout274.xml"/><Relationship Id="rId59" Type="http://schemas.openxmlformats.org/officeDocument/2006/relationships/theme" Target="../theme/theme7.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41" Type="http://schemas.openxmlformats.org/officeDocument/2006/relationships/slideLayout" Target="../slideLayouts/slideLayout269.xml"/><Relationship Id="rId54" Type="http://schemas.openxmlformats.org/officeDocument/2006/relationships/slideLayout" Target="../slideLayouts/slideLayout282.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37" Type="http://schemas.openxmlformats.org/officeDocument/2006/relationships/slideLayout" Target="../slideLayouts/slideLayout265.xml"/><Relationship Id="rId40" Type="http://schemas.openxmlformats.org/officeDocument/2006/relationships/slideLayout" Target="../slideLayouts/slideLayout268.xml"/><Relationship Id="rId45" Type="http://schemas.openxmlformats.org/officeDocument/2006/relationships/slideLayout" Target="../slideLayouts/slideLayout273.xml"/><Relationship Id="rId53" Type="http://schemas.openxmlformats.org/officeDocument/2006/relationships/slideLayout" Target="../slideLayouts/slideLayout281.xml"/><Relationship Id="rId58" Type="http://schemas.openxmlformats.org/officeDocument/2006/relationships/slideLayout" Target="../slideLayouts/slideLayout286.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36" Type="http://schemas.openxmlformats.org/officeDocument/2006/relationships/slideLayout" Target="../slideLayouts/slideLayout264.xml"/><Relationship Id="rId49" Type="http://schemas.openxmlformats.org/officeDocument/2006/relationships/slideLayout" Target="../slideLayouts/slideLayout277.xml"/><Relationship Id="rId57" Type="http://schemas.openxmlformats.org/officeDocument/2006/relationships/slideLayout" Target="../slideLayouts/slideLayout285.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4" Type="http://schemas.openxmlformats.org/officeDocument/2006/relationships/slideLayout" Target="../slideLayouts/slideLayout272.xml"/><Relationship Id="rId52" Type="http://schemas.openxmlformats.org/officeDocument/2006/relationships/slideLayout" Target="../slideLayouts/slideLayout280.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slideLayout" Target="../slideLayouts/slideLayout263.xml"/><Relationship Id="rId43" Type="http://schemas.openxmlformats.org/officeDocument/2006/relationships/slideLayout" Target="../slideLayouts/slideLayout271.xml"/><Relationship Id="rId48" Type="http://schemas.openxmlformats.org/officeDocument/2006/relationships/slideLayout" Target="../slideLayouts/slideLayout276.xml"/><Relationship Id="rId56" Type="http://schemas.openxmlformats.org/officeDocument/2006/relationships/slideLayout" Target="../slideLayouts/slideLayout284.xml"/><Relationship Id="rId8" Type="http://schemas.openxmlformats.org/officeDocument/2006/relationships/slideLayout" Target="../slideLayouts/slideLayout236.xml"/><Relationship Id="rId51" Type="http://schemas.openxmlformats.org/officeDocument/2006/relationships/slideLayout" Target="../slideLayouts/slideLayout279.xml"/><Relationship Id="rId3" Type="http://schemas.openxmlformats.org/officeDocument/2006/relationships/slideLayout" Target="../slideLayouts/slideLayout2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4" r:id="rId1"/>
    <p:sldLayoutId id="2147483910" r:id="rId2"/>
    <p:sldLayoutId id="2147483896" r:id="rId3"/>
    <p:sldLayoutId id="2147483895" r:id="rId4"/>
    <p:sldLayoutId id="2147483860" r:id="rId5"/>
    <p:sldLayoutId id="2147483886" r:id="rId6"/>
    <p:sldLayoutId id="2147483861" r:id="rId7"/>
    <p:sldLayoutId id="2147483890" r:id="rId8"/>
    <p:sldLayoutId id="2147483863" r:id="rId9"/>
    <p:sldLayoutId id="2147483885" r:id="rId10"/>
    <p:sldLayoutId id="2147483864" r:id="rId11"/>
    <p:sldLayoutId id="2147483866" r:id="rId12"/>
    <p:sldLayoutId id="2147483884" r:id="rId13"/>
    <p:sldLayoutId id="2147483865" r:id="rId14"/>
    <p:sldLayoutId id="2147483897" r:id="rId15"/>
    <p:sldLayoutId id="2147483867" r:id="rId16"/>
    <p:sldLayoutId id="2147483883" r:id="rId17"/>
    <p:sldLayoutId id="2147483893" r:id="rId18"/>
    <p:sldLayoutId id="2147483898" r:id="rId19"/>
    <p:sldLayoutId id="2147483868" r:id="rId20"/>
    <p:sldLayoutId id="2147483888" r:id="rId21"/>
    <p:sldLayoutId id="2147483891" r:id="rId22"/>
    <p:sldLayoutId id="2147483869" r:id="rId23"/>
    <p:sldLayoutId id="2147483889" r:id="rId24"/>
    <p:sldLayoutId id="2147483892" r:id="rId25"/>
    <p:sldLayoutId id="2147483870" r:id="rId26"/>
    <p:sldLayoutId id="2147483871" r:id="rId27"/>
    <p:sldLayoutId id="2147483872" r:id="rId28"/>
    <p:sldLayoutId id="2147483873" r:id="rId29"/>
    <p:sldLayoutId id="2147483874" r:id="rId30"/>
    <p:sldLayoutId id="2147483908" r:id="rId31"/>
    <p:sldLayoutId id="2147483876" r:id="rId32"/>
    <p:sldLayoutId id="2147483875" r:id="rId33"/>
    <p:sldLayoutId id="2147483899" r:id="rId34"/>
    <p:sldLayoutId id="2147483900" r:id="rId35"/>
    <p:sldLayoutId id="2147483901" r:id="rId36"/>
    <p:sldLayoutId id="2147483902" r:id="rId37"/>
    <p:sldLayoutId id="2147483909" r:id="rId38"/>
    <p:sldLayoutId id="2147483906" r:id="rId39"/>
    <p:sldLayoutId id="2147483904" r:id="rId40"/>
    <p:sldLayoutId id="2147483905" r:id="rId41"/>
    <p:sldLayoutId id="2147483907" r:id="rId42"/>
    <p:sldLayoutId id="2147483916" r:id="rId43"/>
    <p:sldLayoutId id="2147483903" r:id="rId44"/>
    <p:sldLayoutId id="2147483915" r:id="rId45"/>
    <p:sldLayoutId id="2147483914" r:id="rId46"/>
    <p:sldLayoutId id="2147483913" r:id="rId47"/>
    <p:sldLayoutId id="2147483912" r:id="rId48"/>
    <p:sldLayoutId id="2147483911" r:id="rId49"/>
    <p:sldLayoutId id="2147483917" r:id="rId50"/>
    <p:sldLayoutId id="2147483881" r:id="rId51"/>
    <p:sldLayoutId id="2147483918" r:id="rId52"/>
    <p:sldLayoutId id="2147483920" r:id="rId53"/>
    <p:sldLayoutId id="2147483923" r:id="rId54"/>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461296843"/>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57" r:id="rId33"/>
    <p:sldLayoutId id="2147483958" r:id="rId34"/>
    <p:sldLayoutId id="2147483959" r:id="rId35"/>
    <p:sldLayoutId id="2147483960" r:id="rId36"/>
    <p:sldLayoutId id="2147483961" r:id="rId37"/>
    <p:sldLayoutId id="2147483962" r:id="rId38"/>
    <p:sldLayoutId id="2147483963" r:id="rId39"/>
    <p:sldLayoutId id="2147483964" r:id="rId40"/>
    <p:sldLayoutId id="2147483965" r:id="rId41"/>
    <p:sldLayoutId id="2147483966" r:id="rId42"/>
    <p:sldLayoutId id="2147483967" r:id="rId43"/>
    <p:sldLayoutId id="2147483968" r:id="rId44"/>
    <p:sldLayoutId id="2147483969" r:id="rId45"/>
    <p:sldLayoutId id="2147483970" r:id="rId46"/>
    <p:sldLayoutId id="2147483971" r:id="rId47"/>
    <p:sldLayoutId id="2147483972" r:id="rId48"/>
    <p:sldLayoutId id="2147483973" r:id="rId49"/>
    <p:sldLayoutId id="2147483974" r:id="rId50"/>
    <p:sldLayoutId id="2147483975" r:id="rId51"/>
    <p:sldLayoutId id="2147483976" r:id="rId52"/>
    <p:sldLayoutId id="2147483977" r:id="rId53"/>
    <p:sldLayoutId id="2147483978" r:id="rId54"/>
    <p:sldLayoutId id="2147483979" r:id="rId55"/>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596257192"/>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 id="2147484002" r:id="rId22"/>
    <p:sldLayoutId id="2147484003" r:id="rId23"/>
    <p:sldLayoutId id="2147484004" r:id="rId24"/>
    <p:sldLayoutId id="2147484005" r:id="rId25"/>
    <p:sldLayoutId id="2147484006" r:id="rId26"/>
    <p:sldLayoutId id="2147484007" r:id="rId27"/>
    <p:sldLayoutId id="2147484008" r:id="rId28"/>
    <p:sldLayoutId id="2147484009" r:id="rId29"/>
    <p:sldLayoutId id="2147484010" r:id="rId30"/>
    <p:sldLayoutId id="2147484012" r:id="rId31"/>
    <p:sldLayoutId id="2147484013" r:id="rId32"/>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2614700173"/>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8" r:id="rId24"/>
    <p:sldLayoutId id="2147484039" r:id="rId25"/>
    <p:sldLayoutId id="2147484040" r:id="rId26"/>
    <p:sldLayoutId id="2147484041" r:id="rId27"/>
    <p:sldLayoutId id="2147484042" r:id="rId28"/>
    <p:sldLayoutId id="2147484043" r:id="rId29"/>
    <p:sldLayoutId id="2147484044" r:id="rId30"/>
    <p:sldLayoutId id="2147484045" r:id="rId31"/>
    <p:sldLayoutId id="2147484046" r:id="rId32"/>
    <p:sldLayoutId id="2147484047" r:id="rId33"/>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4000">
              <a:srgbClr val="005BB3"/>
            </a:gs>
            <a:gs pos="74000">
              <a:srgbClr val="114E91"/>
            </a:gs>
          </a:gsLst>
          <a:lin ang="2639999" scaled="0"/>
        </a:gradFill>
        <a:effectLst/>
      </p:bgPr>
    </p:bg>
    <p:spTree>
      <p:nvGrpSpPr>
        <p:cNvPr id="1" name=""/>
        <p:cNvGrpSpPr/>
        <p:nvPr/>
      </p:nvGrpSpPr>
      <p:grpSpPr>
        <a:xfrm>
          <a:off x="0" y="0"/>
          <a:ext cx="0" cy="0"/>
          <a:chOff x="0" y="0"/>
          <a:chExt cx="0" cy="0"/>
        </a:xfrm>
      </p:grpSpPr>
      <p:pic>
        <p:nvPicPr>
          <p:cNvPr id="2" name="Picture 43" descr="Picture 43"/>
          <p:cNvPicPr>
            <a:picLocks noChangeAspect="1"/>
          </p:cNvPicPr>
          <p:nvPr/>
        </p:nvPicPr>
        <p:blipFill>
          <a:blip r:embed="rId24">
            <a:alphaModFix amt="28000"/>
            <a:extLst/>
          </a:blip>
          <a:stretch>
            <a:fillRect/>
          </a:stretch>
        </p:blipFill>
        <p:spPr>
          <a:xfrm>
            <a:off x="0" y="0"/>
            <a:ext cx="12166600" cy="6858000"/>
          </a:xfrm>
          <a:prstGeom prst="rect">
            <a:avLst/>
          </a:prstGeom>
          <a:ln w="12700">
            <a:miter lim="400000"/>
          </a:ln>
        </p:spPr>
      </p:pic>
      <p:sp>
        <p:nvSpPr>
          <p:cNvPr id="3" name="Rectangle 42"/>
          <p:cNvSpPr/>
          <p:nvPr/>
        </p:nvSpPr>
        <p:spPr>
          <a:xfrm>
            <a:off x="0" y="0"/>
            <a:ext cx="12192000" cy="6858000"/>
          </a:xfrm>
          <a:prstGeom prst="rect">
            <a:avLst/>
          </a:prstGeom>
          <a:gradFill>
            <a:gsLst>
              <a:gs pos="32000">
                <a:schemeClr val="accent4">
                  <a:alpha val="60000"/>
                </a:schemeClr>
              </a:gs>
              <a:gs pos="68000">
                <a:srgbClr val="114E91">
                  <a:alpha val="78000"/>
                </a:srgbClr>
              </a:gs>
            </a:gsLst>
            <a:lin ang="2700000"/>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sp>
        <p:nvSpPr>
          <p:cNvPr id="4"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18" name="Group 28"/>
          <p:cNvGrpSpPr/>
          <p:nvPr/>
        </p:nvGrpSpPr>
        <p:grpSpPr>
          <a:xfrm>
            <a:off x="11308073" y="6527386"/>
            <a:ext cx="740367" cy="179272"/>
            <a:chOff x="0" y="0"/>
            <a:chExt cx="740366" cy="179271"/>
          </a:xfrm>
        </p:grpSpPr>
        <p:sp>
          <p:nvSpPr>
            <p:cNvPr id="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8"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1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1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1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1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1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1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1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1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19"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Title Text</a:t>
            </a:r>
          </a:p>
        </p:txBody>
      </p:sp>
      <p:sp>
        <p:nvSpPr>
          <p:cNvPr id="20"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8737600" y="6172200"/>
            <a:ext cx="2844800" cy="368301"/>
          </a:xfrm>
          <a:prstGeom prst="rect">
            <a:avLst/>
          </a:prstGeom>
          <a:ln w="12700">
            <a:miter lim="400000"/>
          </a:ln>
        </p:spPr>
        <p:txBody>
          <a:bodyPr wrap="none" lIns="45719" rIns="45719" anchor="ctr">
            <a:spAutoFit/>
          </a:bodyPr>
          <a:lstStyle>
            <a:lvl1pPr>
              <a:defRPr sz="1100">
                <a:solidFill>
                  <a:srgbClr val="BFBFBF"/>
                </a:solidFill>
              </a:defRPr>
            </a:lvl1pPr>
          </a:lstStyle>
          <a:p>
            <a:pPr defTabSz="914400" hangingPunct="0"/>
            <a:fld id="{86CB4B4D-7CA3-9044-876B-883B54F8677D}" type="slidenum">
              <a:rPr kern="0">
                <a:latin typeface="Calibri"/>
                <a:cs typeface="Calibri"/>
                <a:sym typeface="Calibri"/>
              </a:rPr>
              <a:pPr defTabSz="914400" hangingPunct="0"/>
              <a:t>‹#›</a:t>
            </a:fld>
            <a:endParaRPr kern="0">
              <a:latin typeface="Calibri"/>
              <a:cs typeface="Calibri"/>
              <a:sym typeface="Calibri"/>
            </a:endParaRPr>
          </a:p>
        </p:txBody>
      </p:sp>
    </p:spTree>
    <p:extLst>
      <p:ext uri="{BB962C8B-B14F-4D97-AF65-F5344CB8AC3E}">
        <p14:creationId xmlns:p14="http://schemas.microsoft.com/office/powerpoint/2010/main" val="1221210363"/>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 id="2147484067" r:id="rId18"/>
    <p:sldLayoutId id="2147484068" r:id="rId19"/>
    <p:sldLayoutId id="2147484069" r:id="rId20"/>
    <p:sldLayoutId id="2147484070" r:id="rId21"/>
    <p:sldLayoutId id="2147484072" r:id="rId22"/>
  </p:sldLayoutIdLst>
  <p:transition spd="med"/>
  <p:hf hdr="0" ftr="0" dt="0"/>
  <p:txStyles>
    <p:titleStyle>
      <a:lvl1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1pPr>
      <a:lvl2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2pPr>
      <a:lvl3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3pPr>
      <a:lvl4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4pPr>
      <a:lvl5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5pPr>
      <a:lvl6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6pPr>
      <a:lvl7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7pPr>
      <a:lvl8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8pPr>
      <a:lvl9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9pPr>
    </p:titleStyle>
    <p:bodyStyle>
      <a:lvl1pPr marL="228600" marR="0" indent="-2286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212E35"/>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1366080670"/>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 id="2147484102" r:id="rId29"/>
    <p:sldLayoutId id="2147484103" r:id="rId30"/>
    <p:sldLayoutId id="2147484104" r:id="rId31"/>
    <p:sldLayoutId id="2147484105" r:id="rId32"/>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101379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 id="2147484124" r:id="rId18"/>
    <p:sldLayoutId id="2147484125" r:id="rId19"/>
    <p:sldLayoutId id="2147484126" r:id="rId20"/>
    <p:sldLayoutId id="2147484127" r:id="rId21"/>
    <p:sldLayoutId id="2147484128" r:id="rId22"/>
    <p:sldLayoutId id="2147484129" r:id="rId23"/>
    <p:sldLayoutId id="2147484130" r:id="rId24"/>
    <p:sldLayoutId id="2147484131" r:id="rId25"/>
    <p:sldLayoutId id="2147484132" r:id="rId26"/>
    <p:sldLayoutId id="2147484133" r:id="rId27"/>
    <p:sldLayoutId id="2147484134" r:id="rId28"/>
    <p:sldLayoutId id="2147484135" r:id="rId29"/>
    <p:sldLayoutId id="2147484136" r:id="rId30"/>
    <p:sldLayoutId id="2147484137" r:id="rId31"/>
    <p:sldLayoutId id="2147484138" r:id="rId32"/>
    <p:sldLayoutId id="2147484139" r:id="rId33"/>
    <p:sldLayoutId id="2147484140" r:id="rId34"/>
    <p:sldLayoutId id="2147484141" r:id="rId35"/>
    <p:sldLayoutId id="2147484142" r:id="rId36"/>
    <p:sldLayoutId id="2147484143" r:id="rId37"/>
    <p:sldLayoutId id="2147484144" r:id="rId38"/>
    <p:sldLayoutId id="2147484145" r:id="rId39"/>
    <p:sldLayoutId id="2147484146" r:id="rId40"/>
    <p:sldLayoutId id="2147484147" r:id="rId41"/>
    <p:sldLayoutId id="2147484148" r:id="rId42"/>
    <p:sldLayoutId id="2147484149" r:id="rId43"/>
    <p:sldLayoutId id="2147484150" r:id="rId44"/>
    <p:sldLayoutId id="2147484151" r:id="rId45"/>
    <p:sldLayoutId id="2147484152" r:id="rId46"/>
    <p:sldLayoutId id="2147484153" r:id="rId47"/>
    <p:sldLayoutId id="2147484154" r:id="rId48"/>
    <p:sldLayoutId id="2147484155" r:id="rId49"/>
    <p:sldLayoutId id="2147484156" r:id="rId50"/>
    <p:sldLayoutId id="2147484157" r:id="rId51"/>
    <p:sldLayoutId id="2147484158" r:id="rId52"/>
    <p:sldLayoutId id="2147484159" r:id="rId53"/>
    <p:sldLayoutId id="2147484160" r:id="rId54"/>
    <p:sldLayoutId id="2147484161" r:id="rId55"/>
    <p:sldLayoutId id="2147484162" r:id="rId56"/>
    <p:sldLayoutId id="2147484163" r:id="rId57"/>
    <p:sldLayoutId id="2147484164" r:id="rId58"/>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7092">
          <p15:clr>
            <a:srgbClr val="F26B43"/>
          </p15:clr>
        </p15:guide>
        <p15:guide id="4294967295" pos="595">
          <p15:clr>
            <a:srgbClr val="F26B43"/>
          </p15:clr>
        </p15:guide>
        <p15:guide id="4294967295" orient="horz" pos="540">
          <p15:clr>
            <a:srgbClr val="F26B43"/>
          </p15:clr>
        </p15:guide>
        <p15:guide id="4294967295" orient="horz" pos="96">
          <p15:clr>
            <a:srgbClr val="F26B43"/>
          </p15:clr>
        </p15:guide>
        <p15:guide id="4294967295" orient="horz" pos="4224">
          <p15:clr>
            <a:srgbClr val="F26B43"/>
          </p15:clr>
        </p15:guide>
        <p15:guide id="4294967295" orient="horz" pos="1094">
          <p15:clr>
            <a:srgbClr val="F26B43"/>
          </p15:clr>
        </p15:guide>
        <p15:guide id="4294967295" pos="3840">
          <p15:clr>
            <a:srgbClr val="F26B43"/>
          </p15:clr>
        </p15:guide>
        <p15:guide id="4294967295" orient="horz" pos="3893">
          <p15:clr>
            <a:srgbClr val="F26B43"/>
          </p15:clr>
        </p15:guide>
        <p15:guide id="4294967295"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8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hyperlink" Target="http://h20195.www2.hp.com/V2/GetDocument.aspx?docname=4AA5-8967ENW&amp;cc=us&amp;lc=e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software.microfocus.com/en-us/software/customer-technical-support-services" TargetMode="External"/><Relationship Id="rId7" Type="http://schemas.openxmlformats.org/officeDocument/2006/relationships/hyperlink" Target="https://community.saas.hpe.com/t5/ITSM/ct-p/ITSM" TargetMode="External"/><Relationship Id="rId2" Type="http://schemas.openxmlformats.org/officeDocument/2006/relationships/notesSlide" Target="../notesSlides/notesSlide15.xml"/><Relationship Id="rId1" Type="http://schemas.openxmlformats.org/officeDocument/2006/relationships/slideLayout" Target="../slideLayouts/slideLayout52.xml"/><Relationship Id="rId6" Type="http://schemas.openxmlformats.org/officeDocument/2006/relationships/hyperlink" Target="https://softwaresupport.hpe.com/" TargetMode="External"/><Relationship Id="rId5" Type="http://schemas.openxmlformats.org/officeDocument/2006/relationships/hyperlink" Target="https://software.microfocus.com/en-us/software/professional-services-software-services" TargetMode="External"/><Relationship Id="rId4" Type="http://schemas.openxmlformats.org/officeDocument/2006/relationships/hyperlink" Target="https://software.microfocus.com/en-us/software/customer-technical-support-services/flexcare"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focus.com/itom/Service_Management_Automation_-_X:2018.08/Support-matrix-for-on-premises-deployment_19895404" TargetMode="External"/><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focus.com/itom/Service_Management_Automation_-_SM:2018.08/Support-matrix-for-on-premises-deployment_19894761" TargetMode="External"/><Relationship Id="rId2" Type="http://schemas.openxmlformats.org/officeDocument/2006/relationships/notesSlide" Target="../notesSlides/notesSlide16.xml"/><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4.xml"/></Relationships>
</file>

<file path=ppt/slides/_rels/slide20.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3" Type="http://schemas.openxmlformats.org/officeDocument/2006/relationships/hyperlink" Target="http://www.microfocus.com/itsm" TargetMode="External"/><Relationship Id="rId7" Type="http://schemas.openxmlformats.org/officeDocument/2006/relationships/image" Target="../media/image31.jpe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8.xml"/><Relationship Id="rId16"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pn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5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7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5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hyperlink" Target="https://hpe.sabacloud.com/Saba/Web_spf/HPE/common/learningeventdetail/curra000000000100574" TargetMode="External"/><Relationship Id="rId2" Type="http://schemas.openxmlformats.org/officeDocument/2006/relationships/notesSlide" Target="../notesSlides/notesSlide3.xml"/><Relationship Id="rId1" Type="http://schemas.openxmlformats.org/officeDocument/2006/relationships/slideLayout" Target="../slideLayouts/slideLayout176.xml"/><Relationship Id="rId5" Type="http://schemas.openxmlformats.org/officeDocument/2006/relationships/hyperlink" Target="https://hpe.sabacloud.com/Saba/Web_spf/HPE/common/ledetail/01094133" TargetMode="External"/><Relationship Id="rId4" Type="http://schemas.openxmlformats.org/officeDocument/2006/relationships/hyperlink" Target="https://hpe.sabacloud.com/Saba/Web_spf/HPE/common/learningeventdetail/curra000000000101396"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5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5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5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53.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53.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5.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BE5ABuHRH8E&amp;t=1s"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qf3xTQEm5Yk"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defTabSz="914400" hangingPunct="0">
              <a:defRPr>
                <a:solidFill>
                  <a:srgbClr val="808080"/>
                </a:solidFill>
              </a:defRPr>
            </a:pPr>
            <a:endParaRPr kern="0" dirty="0">
              <a:solidFill>
                <a:srgbClr val="808080"/>
              </a:solidFill>
              <a:cs typeface="Calibri"/>
              <a:sym typeface="Calibri"/>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000000"/>
                </a:solidFill>
                <a:cs typeface="Calibri"/>
                <a:sym typeface="Calibri"/>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defTabSz="914400" hangingPunct="0">
                <a:defRPr>
                  <a:solidFill>
                    <a:srgbClr val="808080"/>
                  </a:solidFill>
                </a:defRPr>
              </a:pPr>
              <a:endParaRPr kern="0" dirty="0">
                <a:solidFill>
                  <a:srgbClr val="808080"/>
                </a:solidFill>
                <a:cs typeface="Calibri"/>
                <a:sym typeface="Calibri"/>
              </a:endParaRPr>
            </a:p>
          </p:txBody>
        </p:sp>
      </p:grpSp>
      <p:grpSp>
        <p:nvGrpSpPr>
          <p:cNvPr id="37" name="Group 36">
            <a:extLst>
              <a:ext uri="{FF2B5EF4-FFF2-40B4-BE49-F238E27FC236}">
                <a16:creationId xmlns:a16="http://schemas.microsoft.com/office/drawing/2014/main" xmlns="" id="{E811C88C-6FD4-4438-8976-CBFC5CAE2721}"/>
              </a:ext>
            </a:extLst>
          </p:cNvPr>
          <p:cNvGrpSpPr/>
          <p:nvPr/>
        </p:nvGrpSpPr>
        <p:grpSpPr>
          <a:xfrm>
            <a:off x="4907980" y="5470692"/>
            <a:ext cx="6603026" cy="1333500"/>
            <a:chOff x="6816628" y="5641624"/>
            <a:chExt cx="5138059" cy="951364"/>
          </a:xfrm>
          <a:solidFill>
            <a:srgbClr val="29CEFE">
              <a:alpha val="69804"/>
            </a:srgbClr>
          </a:solidFill>
        </p:grpSpPr>
        <p:sp>
          <p:nvSpPr>
            <p:cNvPr id="38" name="Rectangle 37">
              <a:extLst>
                <a:ext uri="{FF2B5EF4-FFF2-40B4-BE49-F238E27FC236}">
                  <a16:creationId xmlns:a16="http://schemas.microsoft.com/office/drawing/2014/main" xmlns="" id="{3470BD45-42E8-4D5A-9601-8E9122E2E731}"/>
                </a:ext>
              </a:extLst>
            </p:cNvPr>
            <p:cNvSpPr/>
            <p:nvPr/>
          </p:nvSpPr>
          <p:spPr bwMode="ltGray">
            <a:xfrm>
              <a:off x="6816628" y="5641624"/>
              <a:ext cx="5138059" cy="951364"/>
            </a:xfrm>
            <a:prstGeom prst="rect">
              <a:avLst/>
            </a:prstGeom>
            <a:solidFill>
              <a:srgbClr val="0C90EB">
                <a:alpha val="7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defTabSz="914400" hangingPunct="0">
                <a:lnSpc>
                  <a:spcPct val="90000"/>
                </a:lnSpc>
              </a:pPr>
              <a:r>
                <a:rPr lang="en-US" sz="2200" kern="0" dirty="0">
                  <a:solidFill>
                    <a:srgbClr val="FFFFFF"/>
                  </a:solidFill>
                  <a:cs typeface="Calibri" panose="020F0502020204030204" pitchFamily="34" charset="0"/>
                  <a:sym typeface="Calibri"/>
                </a:rPr>
                <a:t>You can:</a:t>
              </a:r>
            </a:p>
            <a:p>
              <a:pPr marL="457200" defTabSz="914400" hangingPunct="0">
                <a:lnSpc>
                  <a:spcPct val="90000"/>
                </a:lnSpc>
              </a:pPr>
              <a:r>
                <a:rPr lang="en-US" sz="2200" kern="0" dirty="0">
                  <a:solidFill>
                    <a:srgbClr val="FFFFFF"/>
                  </a:solidFill>
                  <a:cs typeface="Calibri" panose="020F0502020204030204" pitchFamily="34" charset="0"/>
                  <a:sym typeface="Calibri"/>
                </a:rPr>
                <a:t>Download the presentation. </a:t>
              </a:r>
            </a:p>
            <a:p>
              <a:pPr marL="457200" defTabSz="914400" hangingPunct="0">
                <a:lnSpc>
                  <a:spcPct val="90000"/>
                </a:lnSpc>
              </a:pPr>
              <a:r>
                <a:rPr lang="en-US" sz="2200" kern="0" dirty="0">
                  <a:solidFill>
                    <a:srgbClr val="FFFFFF"/>
                  </a:solidFill>
                  <a:cs typeface="Calibri" panose="020F0502020204030204" pitchFamily="34" charset="0"/>
                  <a:sym typeface="Calibri"/>
                </a:rPr>
                <a:t>Download PowerPoint slides &amp; speaker notes.</a:t>
              </a:r>
            </a:p>
          </p:txBody>
        </p:sp>
        <p:pic>
          <p:nvPicPr>
            <p:cNvPr id="39" name="Picture 38">
              <a:extLst>
                <a:ext uri="{FF2B5EF4-FFF2-40B4-BE49-F238E27FC236}">
                  <a16:creationId xmlns:a16="http://schemas.microsoft.com/office/drawing/2014/main" xmlns="" id="{4EA29466-D05A-4A73-93D4-567500ABB906}"/>
                </a:ext>
              </a:extLst>
            </p:cNvPr>
            <p:cNvPicPr>
              <a:picLocks noChangeAspect="1"/>
            </p:cNvPicPr>
            <p:nvPr/>
          </p:nvPicPr>
          <p:blipFill>
            <a:blip r:embed="rId4"/>
            <a:stretch>
              <a:fillRect/>
            </a:stretch>
          </p:blipFill>
          <p:spPr>
            <a:xfrm>
              <a:off x="9943015" y="6020995"/>
              <a:ext cx="172274" cy="188183"/>
            </a:xfrm>
            <a:prstGeom prst="rect">
              <a:avLst/>
            </a:prstGeom>
            <a:grpFill/>
            <a:ln>
              <a:solidFill>
                <a:srgbClr val="B2B2B2"/>
              </a:solidFill>
            </a:ln>
          </p:spPr>
        </p:pic>
      </p:grpSp>
      <p:sp>
        <p:nvSpPr>
          <p:cNvPr id="2" name="Title 1"/>
          <p:cNvSpPr>
            <a:spLocks noGrp="1"/>
          </p:cNvSpPr>
          <p:nvPr>
            <p:ph type="ctrTitle"/>
          </p:nvPr>
        </p:nvSpPr>
        <p:spPr>
          <a:xfrm>
            <a:off x="930880" y="3459892"/>
            <a:ext cx="10580126" cy="1295895"/>
          </a:xfrm>
        </p:spPr>
        <p:txBody>
          <a:bodyPr>
            <a:normAutofit fontScale="90000"/>
          </a:bodyPr>
          <a:lstStyle/>
          <a:p>
            <a:r>
              <a:rPr lang="en-US" dirty="0" smtClean="0">
                <a:solidFill>
                  <a:srgbClr val="FFFFFF"/>
                </a:solidFill>
              </a:rPr>
              <a:t>Service Management Automation (SMA) Suite</a:t>
            </a:r>
            <a:br>
              <a:rPr lang="en-US" dirty="0" smtClean="0">
                <a:solidFill>
                  <a:srgbClr val="FFFFFF"/>
                </a:solidFill>
              </a:rPr>
            </a:br>
            <a:r>
              <a:rPr lang="en-US" sz="4000" dirty="0" smtClean="0">
                <a:solidFill>
                  <a:srgbClr val="FFFFFF"/>
                </a:solidFill>
              </a:rPr>
              <a:t>Technical Presentation Training, Level </a:t>
            </a:r>
            <a:r>
              <a:rPr lang="en-US" sz="4000" dirty="0" smtClean="0">
                <a:solidFill>
                  <a:srgbClr val="FFFFFF"/>
                </a:solidFill>
              </a:rPr>
              <a:t>320</a:t>
            </a:r>
            <a:br>
              <a:rPr lang="en-US" sz="4000" dirty="0" smtClean="0">
                <a:solidFill>
                  <a:srgbClr val="FFFFFF"/>
                </a:solidFill>
              </a:rPr>
            </a:br>
            <a:r>
              <a:rPr lang="en-US" sz="4000" dirty="0" smtClean="0">
                <a:solidFill>
                  <a:srgbClr val="FFFFFF"/>
                </a:solidFill>
              </a:rPr>
              <a:t/>
            </a:r>
            <a:br>
              <a:rPr lang="en-US" sz="4000" dirty="0" smtClean="0">
                <a:solidFill>
                  <a:srgbClr val="FFFFFF"/>
                </a:solidFill>
              </a:rPr>
            </a:br>
            <a:r>
              <a:rPr lang="en-US" sz="4000" dirty="0" smtClean="0">
                <a:solidFill>
                  <a:srgbClr val="FFFFFF"/>
                </a:solidFill>
              </a:rPr>
              <a:t>Module 1  – Customer Facing Presentation</a:t>
            </a:r>
            <a:r>
              <a:rPr lang="en-US" sz="4000" dirty="0">
                <a:solidFill>
                  <a:srgbClr val="FFFFFF"/>
                </a:solidFill>
              </a:rPr>
              <a:t/>
            </a:r>
            <a:br>
              <a:rPr lang="en-US" sz="4000" dirty="0">
                <a:solidFill>
                  <a:srgbClr val="FFFFFF"/>
                </a:solidFill>
              </a:rPr>
            </a:br>
            <a:endParaRPr lang="en-US" sz="4000" dirty="0">
              <a:solidFill>
                <a:srgbClr val="FFFFFF"/>
              </a:solidFill>
            </a:endParaRPr>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October 2018</a:t>
            </a:r>
            <a:endParaRPr lang="en-US" dirty="0"/>
          </a:p>
        </p:txBody>
      </p:sp>
      <p:sp>
        <p:nvSpPr>
          <p:cNvPr id="4" name="Text Placeholder 3"/>
          <p:cNvSpPr>
            <a:spLocks noGrp="1"/>
          </p:cNvSpPr>
          <p:nvPr>
            <p:ph type="body" sz="quarter" idx="12"/>
          </p:nvPr>
        </p:nvSpPr>
        <p:spPr>
          <a:xfrm>
            <a:off x="939412" y="5450378"/>
            <a:ext cx="4270249" cy="769992"/>
          </a:xfrm>
        </p:spPr>
        <p:txBody>
          <a:bodyPr/>
          <a:lstStyle/>
          <a:p>
            <a:endParaRPr lang="en-US" dirty="0" smtClean="0"/>
          </a:p>
          <a:p>
            <a:r>
              <a:rPr lang="en-US" dirty="0" smtClean="0"/>
              <a:t>Carol Hibbard</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solidFill>
                  <a:srgbClr val="352014"/>
                </a:solidFill>
              </a:rPr>
              <a:pPr/>
              <a:t>1</a:t>
            </a:fld>
            <a:endParaRPr lang="en-US" dirty="0">
              <a:solidFill>
                <a:srgbClr val="352014"/>
              </a:solidFill>
            </a:endParaRPr>
          </a:p>
        </p:txBody>
      </p:sp>
    </p:spTree>
    <p:extLst>
      <p:ext uri="{BB962C8B-B14F-4D97-AF65-F5344CB8AC3E}">
        <p14:creationId xmlns:p14="http://schemas.microsoft.com/office/powerpoint/2010/main" val="25913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37"/>
                                        </p:tgtEl>
                                        <p:attrNameLst>
                                          <p:attrName>r</p:attrName>
                                        </p:attrNameLst>
                                      </p:cBhvr>
                                    </p:animRot>
                                    <p:animRot by="-240000">
                                      <p:cBhvr>
                                        <p:cTn id="10" dur="200" fill="hold">
                                          <p:stCondLst>
                                            <p:cond delay="200"/>
                                          </p:stCondLst>
                                        </p:cTn>
                                        <p:tgtEl>
                                          <p:spTgt spid="37"/>
                                        </p:tgtEl>
                                        <p:attrNameLst>
                                          <p:attrName>r</p:attrName>
                                        </p:attrNameLst>
                                      </p:cBhvr>
                                    </p:animRot>
                                    <p:animRot by="240000">
                                      <p:cBhvr>
                                        <p:cTn id="11" dur="200" fill="hold">
                                          <p:stCondLst>
                                            <p:cond delay="400"/>
                                          </p:stCondLst>
                                        </p:cTn>
                                        <p:tgtEl>
                                          <p:spTgt spid="37"/>
                                        </p:tgtEl>
                                        <p:attrNameLst>
                                          <p:attrName>r</p:attrName>
                                        </p:attrNameLst>
                                      </p:cBhvr>
                                    </p:animRot>
                                    <p:animRot by="-240000">
                                      <p:cBhvr>
                                        <p:cTn id="12" dur="200" fill="hold">
                                          <p:stCondLst>
                                            <p:cond delay="600"/>
                                          </p:stCondLst>
                                        </p:cTn>
                                        <p:tgtEl>
                                          <p:spTgt spid="37"/>
                                        </p:tgtEl>
                                        <p:attrNameLst>
                                          <p:attrName>r</p:attrName>
                                        </p:attrNameLst>
                                      </p:cBhvr>
                                    </p:animRot>
                                    <p:animRot by="120000">
                                      <p:cBhvr>
                                        <p:cTn id="13" dur="200" fill="hold">
                                          <p:stCondLst>
                                            <p:cond delay="8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U</a:t>
            </a:r>
            <a:r>
              <a:rPr lang="en-US" dirty="0" smtClean="0"/>
              <a:t>ser Experience for Enterprise Applications</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10</a:t>
            </a:fld>
            <a:endParaRPr lang="en-US" dirty="0"/>
          </a:p>
        </p:txBody>
      </p:sp>
      <p:sp>
        <p:nvSpPr>
          <p:cNvPr id="4" name="Text Placeholder 3"/>
          <p:cNvSpPr>
            <a:spLocks noGrp="1"/>
          </p:cNvSpPr>
          <p:nvPr>
            <p:ph type="body" sz="quarter" idx="13"/>
          </p:nvPr>
        </p:nvSpPr>
        <p:spPr/>
        <p:txBody>
          <a:bodyPr/>
          <a:lstStyle/>
          <a:p>
            <a:r>
              <a:rPr lang="en-US" dirty="0" smtClean="0"/>
              <a:t>Smart change analytics</a:t>
            </a:r>
            <a:endParaRPr lang="en-US" dirty="0"/>
          </a:p>
        </p:txBody>
      </p:sp>
      <p:pic>
        <p:nvPicPr>
          <p:cNvPr id="5" name="Picture 4"/>
          <p:cNvPicPr>
            <a:picLocks noChangeAspect="1"/>
          </p:cNvPicPr>
          <p:nvPr/>
        </p:nvPicPr>
        <p:blipFill>
          <a:blip r:embed="rId3"/>
          <a:stretch>
            <a:fillRect/>
          </a:stretch>
        </p:blipFill>
        <p:spPr>
          <a:xfrm>
            <a:off x="2149986" y="1345242"/>
            <a:ext cx="7905361" cy="5119811"/>
          </a:xfrm>
          <a:prstGeom prst="rect">
            <a:avLst/>
          </a:prstGeom>
          <a:ln>
            <a:solidFill>
              <a:srgbClr val="002060"/>
            </a:solidFill>
          </a:ln>
        </p:spPr>
      </p:pic>
      <p:sp>
        <p:nvSpPr>
          <p:cNvPr id="6" name="Rectangle 5"/>
          <p:cNvSpPr/>
          <p:nvPr/>
        </p:nvSpPr>
        <p:spPr>
          <a:xfrm>
            <a:off x="231632" y="1707672"/>
            <a:ext cx="1366344" cy="969496"/>
          </a:xfrm>
          <a:prstGeom prst="rect">
            <a:avLst/>
          </a:prstGeom>
          <a:noFill/>
        </p:spPr>
        <p:txBody>
          <a:bodyPr wrap="square" lIns="0" tIns="0" rIns="0" bIns="0" rtlCol="0">
            <a:spAutoFit/>
          </a:bodyPr>
          <a:lstStyle/>
          <a:p>
            <a:pPr>
              <a:lnSpc>
                <a:spcPct val="90000"/>
              </a:lnSpc>
            </a:pPr>
            <a:r>
              <a:rPr lang="en-US" sz="1400" dirty="0"/>
              <a:t>Big data predictive analytics change owners to make process improvements</a:t>
            </a:r>
          </a:p>
        </p:txBody>
      </p:sp>
      <p:sp>
        <p:nvSpPr>
          <p:cNvPr id="8" name="Rectangle 7"/>
          <p:cNvSpPr/>
          <p:nvPr/>
        </p:nvSpPr>
        <p:spPr>
          <a:xfrm>
            <a:off x="10304206" y="1854909"/>
            <a:ext cx="1502907" cy="2132892"/>
          </a:xfrm>
          <a:prstGeom prst="rect">
            <a:avLst/>
          </a:prstGeom>
          <a:noFill/>
        </p:spPr>
        <p:txBody>
          <a:bodyPr wrap="square" lIns="0" tIns="0" rIns="0" bIns="0" rtlCol="0">
            <a:spAutoFit/>
          </a:bodyPr>
          <a:lstStyle/>
          <a:p>
            <a:pPr>
              <a:lnSpc>
                <a:spcPct val="90000"/>
              </a:lnSpc>
            </a:pPr>
            <a:r>
              <a:rPr lang="en-US" sz="1400" dirty="0"/>
              <a:t>Analytics identify areas that can benefit from standard modeling and automation as means to reduce risk, increase success rates, and reduce implementation times</a:t>
            </a:r>
          </a:p>
        </p:txBody>
      </p:sp>
      <p:cxnSp>
        <p:nvCxnSpPr>
          <p:cNvPr id="10" name="Straight Arrow Connector 9"/>
          <p:cNvCxnSpPr/>
          <p:nvPr/>
        </p:nvCxnSpPr>
        <p:spPr>
          <a:xfrm>
            <a:off x="231632" y="1608472"/>
            <a:ext cx="1984902"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464183" y="1736725"/>
            <a:ext cx="2137882"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62929" y="5076939"/>
            <a:ext cx="643427" cy="193899"/>
          </a:xfrm>
          <a:prstGeom prst="rect">
            <a:avLst/>
          </a:prstGeom>
          <a:noFill/>
        </p:spPr>
        <p:txBody>
          <a:bodyPr wrap="square" lIns="0" tIns="0" rIns="0" bIns="0" rtlCol="0">
            <a:spAutoFit/>
          </a:bodyPr>
          <a:lstStyle/>
          <a:p>
            <a:pPr>
              <a:lnSpc>
                <a:spcPct val="90000"/>
              </a:lnSpc>
            </a:pPr>
            <a:r>
              <a:rPr lang="en-US" sz="1400" dirty="0" smtClean="0"/>
              <a:t>Insights</a:t>
            </a:r>
            <a:endParaRPr lang="en-US" sz="1400" dirty="0"/>
          </a:p>
        </p:txBody>
      </p:sp>
      <p:cxnSp>
        <p:nvCxnSpPr>
          <p:cNvPr id="13" name="Straight Arrow Connector 12"/>
          <p:cNvCxnSpPr/>
          <p:nvPr/>
        </p:nvCxnSpPr>
        <p:spPr>
          <a:xfrm>
            <a:off x="231632" y="5881105"/>
            <a:ext cx="2134063"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744128" y="5034996"/>
            <a:ext cx="2203505"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31632" y="5475536"/>
            <a:ext cx="1366344" cy="387798"/>
          </a:xfrm>
          <a:prstGeom prst="rect">
            <a:avLst/>
          </a:prstGeom>
          <a:noFill/>
        </p:spPr>
        <p:txBody>
          <a:bodyPr wrap="square" lIns="0" tIns="0" rIns="0" bIns="0" rtlCol="0">
            <a:spAutoFit/>
          </a:bodyPr>
          <a:lstStyle/>
          <a:p>
            <a:pPr>
              <a:lnSpc>
                <a:spcPct val="90000"/>
              </a:lnSpc>
            </a:pPr>
            <a:r>
              <a:rPr lang="en-US" sz="1400" dirty="0" smtClean="0"/>
              <a:t>Recommended improvements</a:t>
            </a:r>
            <a:endParaRPr lang="en-US" sz="1400" dirty="0"/>
          </a:p>
        </p:txBody>
      </p:sp>
    </p:spTree>
    <p:extLst>
      <p:ext uri="{BB962C8B-B14F-4D97-AF65-F5344CB8AC3E}">
        <p14:creationId xmlns:p14="http://schemas.microsoft.com/office/powerpoint/2010/main" val="1766392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Codeless Configuration and Easy Upgrades</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11</a:t>
            </a:fld>
            <a:endParaRPr lang="en-US" dirty="0"/>
          </a:p>
        </p:txBody>
      </p:sp>
      <p:sp>
        <p:nvSpPr>
          <p:cNvPr id="4" name="Text Placeholder 3"/>
          <p:cNvSpPr>
            <a:spLocks noGrp="1"/>
          </p:cNvSpPr>
          <p:nvPr>
            <p:ph type="body" sz="quarter" idx="13"/>
          </p:nvPr>
        </p:nvSpPr>
        <p:spPr/>
        <p:txBody>
          <a:bodyPr/>
          <a:lstStyle/>
          <a:p>
            <a:r>
              <a:rPr lang="en-US" dirty="0"/>
              <a:t>Instant creation of new service management </a:t>
            </a:r>
            <a:r>
              <a:rPr lang="en-US" dirty="0" smtClean="0"/>
              <a:t>applications</a:t>
            </a:r>
            <a:endParaRPr lang="en-US" dirty="0"/>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r="59072" b="32423"/>
          <a:stretch/>
        </p:blipFill>
        <p:spPr>
          <a:xfrm>
            <a:off x="2100380" y="1708785"/>
            <a:ext cx="3217214" cy="2988000"/>
          </a:xfrm>
          <a:prstGeom prst="rect">
            <a:avLst/>
          </a:prstGeom>
          <a:ln>
            <a:solidFill>
              <a:schemeClr val="accent1"/>
            </a:solidFill>
          </a:ln>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r="50634" b="30839"/>
          <a:stretch/>
        </p:blipFill>
        <p:spPr>
          <a:xfrm>
            <a:off x="3708987" y="3202785"/>
            <a:ext cx="3791628" cy="2988000"/>
          </a:xfrm>
          <a:prstGeom prst="rect">
            <a:avLst/>
          </a:prstGeom>
          <a:ln>
            <a:solidFill>
              <a:schemeClr val="accent1"/>
            </a:solidFill>
          </a:ln>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r="52573" b="43282"/>
          <a:stretch/>
        </p:blipFill>
        <p:spPr>
          <a:xfrm>
            <a:off x="6051390" y="1638401"/>
            <a:ext cx="4441839" cy="2988000"/>
          </a:xfrm>
          <a:prstGeom prst="rect">
            <a:avLst/>
          </a:prstGeom>
          <a:ln>
            <a:solidFill>
              <a:schemeClr val="accent1"/>
            </a:solidFill>
          </a:ln>
        </p:spPr>
      </p:pic>
      <p:sp>
        <p:nvSpPr>
          <p:cNvPr id="19" name="Rectangle 18"/>
          <p:cNvSpPr/>
          <p:nvPr/>
        </p:nvSpPr>
        <p:spPr>
          <a:xfrm>
            <a:off x="597392" y="3595466"/>
            <a:ext cx="1366344" cy="193899"/>
          </a:xfrm>
          <a:prstGeom prst="rect">
            <a:avLst/>
          </a:prstGeom>
          <a:noFill/>
        </p:spPr>
        <p:txBody>
          <a:bodyPr wrap="square" lIns="0" tIns="0" rIns="0" bIns="0" rtlCol="0">
            <a:spAutoFit/>
          </a:bodyPr>
          <a:lstStyle/>
          <a:p>
            <a:pPr>
              <a:lnSpc>
                <a:spcPct val="90000"/>
              </a:lnSpc>
            </a:pPr>
            <a:r>
              <a:rPr lang="en-US" sz="1400" dirty="0" smtClean="0"/>
              <a:t>User defined table</a:t>
            </a:r>
            <a:endParaRPr lang="en-US" sz="1400" dirty="0"/>
          </a:p>
        </p:txBody>
      </p:sp>
      <p:cxnSp>
        <p:nvCxnSpPr>
          <p:cNvPr id="20" name="Straight Arrow Connector 19"/>
          <p:cNvCxnSpPr/>
          <p:nvPr/>
        </p:nvCxnSpPr>
        <p:spPr>
          <a:xfrm>
            <a:off x="597392" y="3496266"/>
            <a:ext cx="1693524"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97392" y="2140890"/>
            <a:ext cx="1366344" cy="387798"/>
          </a:xfrm>
          <a:prstGeom prst="rect">
            <a:avLst/>
          </a:prstGeom>
          <a:noFill/>
        </p:spPr>
        <p:txBody>
          <a:bodyPr wrap="square" lIns="0" tIns="0" rIns="0" bIns="0" rtlCol="0">
            <a:spAutoFit/>
          </a:bodyPr>
          <a:lstStyle/>
          <a:p>
            <a:pPr>
              <a:lnSpc>
                <a:spcPct val="90000"/>
              </a:lnSpc>
            </a:pPr>
            <a:r>
              <a:rPr lang="en-US" sz="1400" dirty="0" smtClean="0"/>
              <a:t>New process based application</a:t>
            </a:r>
            <a:endParaRPr lang="en-US" sz="1400" dirty="0"/>
          </a:p>
        </p:txBody>
      </p:sp>
      <p:cxnSp>
        <p:nvCxnSpPr>
          <p:cNvPr id="22" name="Straight Arrow Connector 21"/>
          <p:cNvCxnSpPr/>
          <p:nvPr/>
        </p:nvCxnSpPr>
        <p:spPr>
          <a:xfrm>
            <a:off x="597392" y="2041690"/>
            <a:ext cx="158536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100380" y="5101085"/>
            <a:ext cx="1366344" cy="387798"/>
          </a:xfrm>
          <a:prstGeom prst="rect">
            <a:avLst/>
          </a:prstGeom>
          <a:noFill/>
        </p:spPr>
        <p:txBody>
          <a:bodyPr wrap="square" lIns="0" tIns="0" rIns="0" bIns="0" rtlCol="0">
            <a:spAutoFit/>
          </a:bodyPr>
          <a:lstStyle/>
          <a:p>
            <a:pPr>
              <a:lnSpc>
                <a:spcPct val="90000"/>
              </a:lnSpc>
            </a:pPr>
            <a:r>
              <a:rPr lang="en-US" sz="1400" dirty="0" smtClean="0"/>
              <a:t>Create form for new app</a:t>
            </a:r>
            <a:endParaRPr lang="en-US" sz="1400" dirty="0"/>
          </a:p>
        </p:txBody>
      </p:sp>
      <p:cxnSp>
        <p:nvCxnSpPr>
          <p:cNvPr id="24" name="Straight Arrow Connector 23"/>
          <p:cNvCxnSpPr/>
          <p:nvPr/>
        </p:nvCxnSpPr>
        <p:spPr>
          <a:xfrm>
            <a:off x="2100380" y="5001885"/>
            <a:ext cx="1693524"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874838" y="2773577"/>
            <a:ext cx="1550246"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610633" y="2814987"/>
            <a:ext cx="853781" cy="387798"/>
          </a:xfrm>
          <a:prstGeom prst="rect">
            <a:avLst/>
          </a:prstGeom>
          <a:noFill/>
        </p:spPr>
        <p:txBody>
          <a:bodyPr wrap="square" lIns="0" tIns="0" rIns="0" bIns="0" rtlCol="0">
            <a:spAutoFit/>
          </a:bodyPr>
          <a:lstStyle/>
          <a:p>
            <a:pPr>
              <a:lnSpc>
                <a:spcPct val="90000"/>
              </a:lnSpc>
            </a:pPr>
            <a:r>
              <a:rPr lang="en-US" sz="1400" dirty="0" smtClean="0"/>
              <a:t>Create app</a:t>
            </a:r>
            <a:br>
              <a:rPr lang="en-US" sz="1400" dirty="0" smtClean="0"/>
            </a:br>
            <a:r>
              <a:rPr lang="en-US" sz="1400" dirty="0" smtClean="0"/>
              <a:t>workflow</a:t>
            </a:r>
            <a:endParaRPr lang="en-US" sz="1400" dirty="0"/>
          </a:p>
        </p:txBody>
      </p:sp>
    </p:spTree>
    <p:extLst>
      <p:ext uri="{BB962C8B-B14F-4D97-AF65-F5344CB8AC3E}">
        <p14:creationId xmlns:p14="http://schemas.microsoft.com/office/powerpoint/2010/main" val="2910429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323778" y="1725039"/>
            <a:ext cx="9544443" cy="4980561"/>
          </a:xfrm>
          <a:prstGeom prst="rect">
            <a:avLst/>
          </a:prstGeom>
          <a:blipFill>
            <a:blip r:embed="rId3"/>
            <a:stretch>
              <a:fillRect/>
            </a:stretch>
          </a:bli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Multi-tenancy for Service Provider Support</a:t>
            </a:r>
            <a:endParaRPr lang="en-GB" dirty="0"/>
          </a:p>
        </p:txBody>
      </p:sp>
      <p:sp>
        <p:nvSpPr>
          <p:cNvPr id="6" name="Text Placeholder 5"/>
          <p:cNvSpPr>
            <a:spLocks noGrp="1"/>
          </p:cNvSpPr>
          <p:nvPr>
            <p:ph type="body" sz="quarter" idx="13"/>
          </p:nvPr>
        </p:nvSpPr>
        <p:spPr/>
        <p:txBody>
          <a:bodyPr/>
          <a:lstStyle/>
          <a:p>
            <a:r>
              <a:rPr lang="de-DE" sz="2400" dirty="0" smtClean="0"/>
              <a:t>Work with multiple tenants from a single console</a:t>
            </a:r>
            <a:endParaRPr lang="en-GB" sz="2400" dirty="0"/>
          </a:p>
        </p:txBody>
      </p:sp>
      <p:sp>
        <p:nvSpPr>
          <p:cNvPr id="5" name="Rectangle 4"/>
          <p:cNvSpPr/>
          <p:nvPr/>
        </p:nvSpPr>
        <p:spPr>
          <a:xfrm>
            <a:off x="132888" y="2387125"/>
            <a:ext cx="1107439" cy="921003"/>
          </a:xfrm>
          <a:prstGeom prst="rect">
            <a:avLst/>
          </a:prstGeom>
          <a:noFill/>
        </p:spPr>
        <p:txBody>
          <a:bodyPr wrap="square" lIns="72000" tIns="72000" rIns="72000" bIns="72000" rtlCol="0">
            <a:spAutoFit/>
          </a:bodyPr>
          <a:lstStyle/>
          <a:p>
            <a:pPr>
              <a:lnSpc>
                <a:spcPct val="90000"/>
              </a:lnSpc>
            </a:pPr>
            <a:r>
              <a:rPr lang="en-US" sz="1400" dirty="0"/>
              <a:t>Multiple customers in a single console</a:t>
            </a:r>
          </a:p>
        </p:txBody>
      </p:sp>
      <p:sp>
        <p:nvSpPr>
          <p:cNvPr id="14" name="Rectangle 13"/>
          <p:cNvSpPr/>
          <p:nvPr/>
        </p:nvSpPr>
        <p:spPr>
          <a:xfrm>
            <a:off x="10905219" y="3258939"/>
            <a:ext cx="1200342" cy="921003"/>
          </a:xfrm>
          <a:prstGeom prst="rect">
            <a:avLst/>
          </a:prstGeom>
          <a:noFill/>
        </p:spPr>
        <p:txBody>
          <a:bodyPr wrap="square" lIns="72000" tIns="72000" rIns="72000" bIns="72000" rtlCol="0">
            <a:spAutoFit/>
          </a:bodyPr>
          <a:lstStyle/>
          <a:p>
            <a:pPr>
              <a:lnSpc>
                <a:spcPct val="90000"/>
              </a:lnSpc>
            </a:pPr>
            <a:r>
              <a:rPr lang="en-US" sz="1400" dirty="0"/>
              <a:t>Request details with impact, urgency etc.</a:t>
            </a:r>
          </a:p>
        </p:txBody>
      </p:sp>
      <p:sp>
        <p:nvSpPr>
          <p:cNvPr id="17" name="Rectangle 16"/>
          <p:cNvSpPr/>
          <p:nvPr/>
        </p:nvSpPr>
        <p:spPr>
          <a:xfrm>
            <a:off x="10905219" y="4787872"/>
            <a:ext cx="1200342" cy="1308802"/>
          </a:xfrm>
          <a:prstGeom prst="rect">
            <a:avLst/>
          </a:prstGeom>
          <a:noFill/>
        </p:spPr>
        <p:txBody>
          <a:bodyPr wrap="square" lIns="72000" tIns="72000" rIns="72000" bIns="72000" rtlCol="0">
            <a:spAutoFit/>
          </a:bodyPr>
          <a:lstStyle/>
          <a:p>
            <a:pPr>
              <a:lnSpc>
                <a:spcPct val="90000"/>
              </a:lnSpc>
            </a:pPr>
            <a:r>
              <a:rPr lang="en-US" sz="1400" dirty="0"/>
              <a:t>Service level targets and priority indicate importance and urgency</a:t>
            </a:r>
          </a:p>
        </p:txBody>
      </p:sp>
      <p:sp>
        <p:nvSpPr>
          <p:cNvPr id="32" name="Rectangle 31"/>
          <p:cNvSpPr/>
          <p:nvPr/>
        </p:nvSpPr>
        <p:spPr>
          <a:xfrm>
            <a:off x="132888" y="3956954"/>
            <a:ext cx="1107439" cy="339305"/>
          </a:xfrm>
          <a:prstGeom prst="rect">
            <a:avLst/>
          </a:prstGeom>
          <a:noFill/>
        </p:spPr>
        <p:txBody>
          <a:bodyPr wrap="square" lIns="72000" tIns="72000" rIns="72000" bIns="72000" rtlCol="0">
            <a:spAutoFit/>
          </a:bodyPr>
          <a:lstStyle/>
          <a:p>
            <a:pPr>
              <a:lnSpc>
                <a:spcPct val="90000"/>
              </a:lnSpc>
            </a:pPr>
            <a:r>
              <a:rPr lang="en-US" sz="1400" dirty="0"/>
              <a:t>Customer A</a:t>
            </a:r>
          </a:p>
        </p:txBody>
      </p:sp>
      <p:sp>
        <p:nvSpPr>
          <p:cNvPr id="35" name="Rectangle 34"/>
          <p:cNvSpPr/>
          <p:nvPr/>
        </p:nvSpPr>
        <p:spPr>
          <a:xfrm>
            <a:off x="132888" y="5171240"/>
            <a:ext cx="1107439" cy="339305"/>
          </a:xfrm>
          <a:prstGeom prst="rect">
            <a:avLst/>
          </a:prstGeom>
          <a:noFill/>
        </p:spPr>
        <p:txBody>
          <a:bodyPr wrap="square" lIns="72000" tIns="72000" rIns="72000" bIns="72000" rtlCol="0">
            <a:spAutoFit/>
          </a:bodyPr>
          <a:lstStyle/>
          <a:p>
            <a:pPr>
              <a:lnSpc>
                <a:spcPct val="90000"/>
              </a:lnSpc>
            </a:pPr>
            <a:r>
              <a:rPr lang="en-US" sz="1400" dirty="0"/>
              <a:t>Customer B</a:t>
            </a:r>
          </a:p>
        </p:txBody>
      </p:sp>
      <p:cxnSp>
        <p:nvCxnSpPr>
          <p:cNvPr id="18" name="Straight Arrow Connector 17"/>
          <p:cNvCxnSpPr/>
          <p:nvPr/>
        </p:nvCxnSpPr>
        <p:spPr>
          <a:xfrm>
            <a:off x="206477" y="2380672"/>
            <a:ext cx="1146797"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462833" y="3308128"/>
            <a:ext cx="1348149"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06477" y="3956955"/>
            <a:ext cx="1445558"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6477" y="5171240"/>
            <a:ext cx="144555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88059" y="4827200"/>
            <a:ext cx="7299141"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091" b="-5948"/>
          <a:stretch/>
        </p:blipFill>
        <p:spPr>
          <a:xfrm>
            <a:off x="946785" y="1470657"/>
            <a:ext cx="8238685" cy="4860000"/>
          </a:xfrm>
          <a:prstGeom prst="rect">
            <a:avLst/>
          </a:prstGeom>
        </p:spPr>
      </p:pic>
      <p:sp>
        <p:nvSpPr>
          <p:cNvPr id="2" name="Title 1"/>
          <p:cNvSpPr>
            <a:spLocks noGrp="1"/>
          </p:cNvSpPr>
          <p:nvPr>
            <p:ph type="title"/>
          </p:nvPr>
        </p:nvSpPr>
        <p:spPr>
          <a:xfrm>
            <a:off x="946786" y="429273"/>
            <a:ext cx="8808873" cy="645765"/>
          </a:xfrm>
        </p:spPr>
        <p:txBody>
          <a:bodyPr/>
          <a:lstStyle/>
          <a:p>
            <a:r>
              <a:rPr lang="en-US" dirty="0"/>
              <a:t>ITOM Platform With Deployment Choice</a:t>
            </a:r>
          </a:p>
        </p:txBody>
      </p:sp>
      <p:sp>
        <p:nvSpPr>
          <p:cNvPr id="3" name="Slide Number Placeholder 2"/>
          <p:cNvSpPr>
            <a:spLocks noGrp="1"/>
          </p:cNvSpPr>
          <p:nvPr>
            <p:ph type="sldNum" sz="quarter" idx="4"/>
          </p:nvPr>
        </p:nvSpPr>
        <p:spPr/>
        <p:txBody>
          <a:bodyPr/>
          <a:lstStyle/>
          <a:p>
            <a:fld id="{0FB999A9-77CE-4AD1-9911-24A29F08BC34}" type="slidenum">
              <a:rPr lang="en-US" smtClean="0"/>
              <a:pPr/>
              <a:t>13</a:t>
            </a:fld>
            <a:endParaRPr lang="en-US" dirty="0"/>
          </a:p>
        </p:txBody>
      </p:sp>
      <p:sp>
        <p:nvSpPr>
          <p:cNvPr id="4" name="Text Placeholder 3"/>
          <p:cNvSpPr>
            <a:spLocks noGrp="1"/>
          </p:cNvSpPr>
          <p:nvPr>
            <p:ph type="body" sz="quarter" idx="13"/>
          </p:nvPr>
        </p:nvSpPr>
        <p:spPr>
          <a:xfrm>
            <a:off x="946785" y="916603"/>
            <a:ext cx="9299683" cy="381000"/>
          </a:xfrm>
        </p:spPr>
        <p:txBody>
          <a:bodyPr/>
          <a:lstStyle/>
          <a:p>
            <a:r>
              <a:rPr lang="en-US" dirty="0" smtClean="0"/>
              <a:t>Quick time to value while minimizing </a:t>
            </a:r>
            <a:r>
              <a:rPr lang="en-US" dirty="0"/>
              <a:t>implementation and </a:t>
            </a:r>
            <a:r>
              <a:rPr lang="en-US" dirty="0" smtClean="0"/>
              <a:t>update effort</a:t>
            </a:r>
            <a:endParaRPr lang="en-US" dirty="0"/>
          </a:p>
        </p:txBody>
      </p:sp>
      <p:sp>
        <p:nvSpPr>
          <p:cNvPr id="37" name="Rectangle 36"/>
          <p:cNvSpPr/>
          <p:nvPr/>
        </p:nvSpPr>
        <p:spPr>
          <a:xfrm>
            <a:off x="9685794" y="4993353"/>
            <a:ext cx="2349478" cy="268984"/>
          </a:xfrm>
          <a:prstGeom prst="rect">
            <a:avLst/>
          </a:prstGeom>
        </p:spPr>
        <p:txBody>
          <a:bodyPr wrap="square" anchor="ctr">
            <a:spAutoFit/>
          </a:bodyPr>
          <a:lstStyle/>
          <a:p>
            <a:pPr defTabSz="914217">
              <a:lnSpc>
                <a:spcPct val="80000"/>
              </a:lnSpc>
            </a:pPr>
            <a:r>
              <a:rPr lang="en-US" sz="1400" dirty="0" smtClean="0">
                <a:solidFill>
                  <a:prstClr val="black"/>
                </a:solidFill>
                <a:latin typeface="Calibri" panose="020F0502020204030204" pitchFamily="34" charset="0"/>
                <a:ea typeface="Open Sans" pitchFamily="34" charset="0"/>
                <a:cs typeface="Arial"/>
              </a:rPr>
              <a:t>Deployment choice</a:t>
            </a:r>
            <a:endParaRPr lang="en-US" sz="1400" dirty="0">
              <a:solidFill>
                <a:prstClr val="black"/>
              </a:solidFill>
              <a:latin typeface="Calibri" panose="020F0502020204030204" pitchFamily="34" charset="0"/>
              <a:ea typeface="Open Sans" pitchFamily="34" charset="0"/>
              <a:cs typeface="Arial"/>
            </a:endParaRPr>
          </a:p>
        </p:txBody>
      </p:sp>
      <p:sp>
        <p:nvSpPr>
          <p:cNvPr id="39" name="Rectangle 38"/>
          <p:cNvSpPr/>
          <p:nvPr/>
        </p:nvSpPr>
        <p:spPr>
          <a:xfrm>
            <a:off x="9695217" y="3579463"/>
            <a:ext cx="1923437" cy="441339"/>
          </a:xfrm>
          <a:prstGeom prst="rect">
            <a:avLst/>
          </a:prstGeom>
        </p:spPr>
        <p:txBody>
          <a:bodyPr wrap="square" anchor="ctr">
            <a:spAutoFit/>
          </a:bodyPr>
          <a:lstStyle/>
          <a:p>
            <a:pPr defTabSz="914217">
              <a:lnSpc>
                <a:spcPct val="80000"/>
              </a:lnSpc>
            </a:pPr>
            <a:r>
              <a:rPr lang="en-US" sz="1400" dirty="0" smtClean="0">
                <a:solidFill>
                  <a:prstClr val="black"/>
                </a:solidFill>
                <a:latin typeface="Calibri" panose="020F0502020204030204" pitchFamily="34" charset="0"/>
                <a:ea typeface="Open Sans" pitchFamily="34" charset="0"/>
                <a:cs typeface="Arial"/>
              </a:rPr>
              <a:t>Update and patch with </a:t>
            </a:r>
            <a:r>
              <a:rPr lang="en-US" sz="1400" dirty="0">
                <a:solidFill>
                  <a:prstClr val="black"/>
                </a:solidFill>
                <a:latin typeface="Calibri" panose="020F0502020204030204" pitchFamily="34" charset="0"/>
                <a:ea typeface="Open Sans" pitchFamily="34" charset="0"/>
                <a:cs typeface="Arial"/>
              </a:rPr>
              <a:t>zero </a:t>
            </a:r>
            <a:r>
              <a:rPr lang="en-US" sz="1400" dirty="0" smtClean="0">
                <a:solidFill>
                  <a:prstClr val="black"/>
                </a:solidFill>
                <a:latin typeface="Calibri" panose="020F0502020204030204" pitchFamily="34" charset="0"/>
                <a:ea typeface="Open Sans" pitchFamily="34" charset="0"/>
                <a:cs typeface="Arial"/>
              </a:rPr>
              <a:t>downtime</a:t>
            </a:r>
            <a:endParaRPr lang="en-US" sz="1400" dirty="0" smtClean="0">
              <a:solidFill>
                <a:prstClr val="black"/>
              </a:solidFill>
              <a:latin typeface="Calibri" panose="020F0502020204030204" pitchFamily="34" charset="0"/>
              <a:cs typeface="Arial"/>
            </a:endParaRPr>
          </a:p>
        </p:txBody>
      </p:sp>
      <p:sp>
        <p:nvSpPr>
          <p:cNvPr id="40" name="Rectangle 39"/>
          <p:cNvSpPr/>
          <p:nvPr/>
        </p:nvSpPr>
        <p:spPr>
          <a:xfrm>
            <a:off x="9685794" y="4352356"/>
            <a:ext cx="2018620" cy="437043"/>
          </a:xfrm>
          <a:prstGeom prst="rect">
            <a:avLst/>
          </a:prstGeom>
        </p:spPr>
        <p:txBody>
          <a:bodyPr wrap="square" anchor="ctr">
            <a:spAutoFit/>
          </a:bodyPr>
          <a:lstStyle/>
          <a:p>
            <a:pPr defTabSz="914217">
              <a:lnSpc>
                <a:spcPct val="80000"/>
              </a:lnSpc>
            </a:pPr>
            <a:r>
              <a:rPr lang="en-US" sz="1400" dirty="0">
                <a:solidFill>
                  <a:prstClr val="black"/>
                </a:solidFill>
                <a:latin typeface="Calibri" panose="020F0502020204030204" pitchFamily="34" charset="0"/>
                <a:ea typeface="Open Sans" pitchFamily="34" charset="0"/>
                <a:cs typeface="Arial"/>
              </a:rPr>
              <a:t>Auto-scaling</a:t>
            </a:r>
            <a:r>
              <a:rPr lang="en-US" sz="1400" dirty="0" smtClean="0">
                <a:solidFill>
                  <a:prstClr val="black"/>
                </a:solidFill>
                <a:latin typeface="Calibri" panose="020F0502020204030204" pitchFamily="34" charset="0"/>
                <a:ea typeface="Open Sans" pitchFamily="34" charset="0"/>
                <a:cs typeface="Arial"/>
              </a:rPr>
              <a:t>, self-healing </a:t>
            </a:r>
            <a:br>
              <a:rPr lang="en-US" sz="1400" dirty="0" smtClean="0">
                <a:solidFill>
                  <a:prstClr val="black"/>
                </a:solidFill>
                <a:latin typeface="Calibri" panose="020F0502020204030204" pitchFamily="34" charset="0"/>
                <a:ea typeface="Open Sans" pitchFamily="34" charset="0"/>
                <a:cs typeface="Arial"/>
              </a:rPr>
            </a:br>
            <a:r>
              <a:rPr lang="en-US" sz="1400" dirty="0" smtClean="0">
                <a:solidFill>
                  <a:prstClr val="black"/>
                </a:solidFill>
                <a:latin typeface="Calibri" panose="020F0502020204030204" pitchFamily="34" charset="0"/>
                <a:ea typeface="Open Sans" pitchFamily="34" charset="0"/>
                <a:cs typeface="Arial"/>
              </a:rPr>
              <a:t>and </a:t>
            </a:r>
            <a:r>
              <a:rPr lang="en-US" sz="1400" dirty="0">
                <a:solidFill>
                  <a:prstClr val="black"/>
                </a:solidFill>
                <a:latin typeface="Calibri" panose="020F0502020204030204" pitchFamily="34" charset="0"/>
                <a:ea typeface="Open Sans" pitchFamily="34" charset="0"/>
                <a:cs typeface="Arial"/>
              </a:rPr>
              <a:t>secure</a:t>
            </a:r>
          </a:p>
        </p:txBody>
      </p:sp>
      <p:grpSp>
        <p:nvGrpSpPr>
          <p:cNvPr id="17" name="Group 16"/>
          <p:cNvGrpSpPr/>
          <p:nvPr/>
        </p:nvGrpSpPr>
        <p:grpSpPr>
          <a:xfrm>
            <a:off x="3314774" y="2813495"/>
            <a:ext cx="6259769" cy="2488959"/>
            <a:chOff x="884321" y="1821267"/>
            <a:chExt cx="7058273" cy="2806453"/>
          </a:xfrm>
        </p:grpSpPr>
        <p:sp>
          <p:nvSpPr>
            <p:cNvPr id="16" name="Rectangle 15"/>
            <p:cNvSpPr/>
            <p:nvPr/>
          </p:nvSpPr>
          <p:spPr>
            <a:xfrm>
              <a:off x="884321" y="1821267"/>
              <a:ext cx="7058273" cy="2806453"/>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5" name="Group 14"/>
            <p:cNvGrpSpPr/>
            <p:nvPr/>
          </p:nvGrpSpPr>
          <p:grpSpPr>
            <a:xfrm>
              <a:off x="946785" y="1914221"/>
              <a:ext cx="6898660" cy="2601753"/>
              <a:chOff x="946785" y="1771286"/>
              <a:chExt cx="6898660" cy="2741963"/>
            </a:xfrm>
          </p:grpSpPr>
          <p:sp>
            <p:nvSpPr>
              <p:cNvPr id="5" name="Rounded Rectangle 4"/>
              <p:cNvSpPr/>
              <p:nvPr/>
            </p:nvSpPr>
            <p:spPr>
              <a:xfrm>
                <a:off x="975677" y="4019265"/>
                <a:ext cx="1594374" cy="493984"/>
              </a:xfrm>
              <a:prstGeom prst="roundRect">
                <a:avLst>
                  <a:gd name="adj" fmla="val 1480"/>
                </a:avLst>
              </a:prstGeom>
              <a:solidFill>
                <a:schemeClr val="tx1">
                  <a:lumMod val="65000"/>
                  <a:lumOff val="35000"/>
                  <a:alpha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1400" b="1" spc="300">
                    <a:solidFill>
                      <a:prstClr val="white"/>
                    </a:solidFill>
                    <a:cs typeface="Arial"/>
                  </a:rPr>
                  <a:t>PHYSICAL</a:t>
                </a:r>
              </a:p>
            </p:txBody>
          </p:sp>
          <p:sp>
            <p:nvSpPr>
              <p:cNvPr id="6" name="Rounded Rectangle 5"/>
              <p:cNvSpPr/>
              <p:nvPr/>
            </p:nvSpPr>
            <p:spPr>
              <a:xfrm>
                <a:off x="2717006" y="4019265"/>
                <a:ext cx="1594374" cy="493984"/>
              </a:xfrm>
              <a:prstGeom prst="roundRect">
                <a:avLst>
                  <a:gd name="adj" fmla="val 1480"/>
                </a:avLst>
              </a:prstGeom>
              <a:solidFill>
                <a:schemeClr val="tx1">
                  <a:lumMod val="65000"/>
                  <a:lumOff val="35000"/>
                  <a:alpha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1400" b="1" spc="300" dirty="0">
                    <a:solidFill>
                      <a:prstClr val="white"/>
                    </a:solidFill>
                    <a:cs typeface="Arial"/>
                  </a:rPr>
                  <a:t>VIRTUAL</a:t>
                </a:r>
              </a:p>
            </p:txBody>
          </p:sp>
          <p:sp>
            <p:nvSpPr>
              <p:cNvPr id="7" name="Rounded Rectangle 6"/>
              <p:cNvSpPr/>
              <p:nvPr/>
            </p:nvSpPr>
            <p:spPr>
              <a:xfrm>
                <a:off x="4458335" y="4019265"/>
                <a:ext cx="1645782" cy="493984"/>
              </a:xfrm>
              <a:prstGeom prst="roundRect">
                <a:avLst>
                  <a:gd name="adj" fmla="val 1480"/>
                </a:avLst>
              </a:prstGeom>
              <a:solidFill>
                <a:schemeClr val="tx1">
                  <a:lumMod val="65000"/>
                  <a:lumOff val="35000"/>
                  <a:alpha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1400" b="1" spc="300">
                    <a:solidFill>
                      <a:prstClr val="white"/>
                    </a:solidFill>
                    <a:cs typeface="Arial"/>
                  </a:rPr>
                  <a:t>CLOUD</a:t>
                </a:r>
              </a:p>
            </p:txBody>
          </p:sp>
          <p:sp>
            <p:nvSpPr>
              <p:cNvPr id="8" name="Rounded Rectangle 7"/>
              <p:cNvSpPr/>
              <p:nvPr/>
            </p:nvSpPr>
            <p:spPr>
              <a:xfrm>
                <a:off x="6251071" y="4019265"/>
                <a:ext cx="1594374" cy="493984"/>
              </a:xfrm>
              <a:prstGeom prst="roundRect">
                <a:avLst>
                  <a:gd name="adj" fmla="val 1480"/>
                </a:avLst>
              </a:prstGeom>
              <a:solidFill>
                <a:schemeClr val="tx1">
                  <a:lumMod val="65000"/>
                  <a:lumOff val="35000"/>
                  <a:alpha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1400" b="1" spc="300" dirty="0" smtClean="0">
                    <a:solidFill>
                      <a:prstClr val="white"/>
                    </a:solidFill>
                    <a:cs typeface="Arial"/>
                  </a:rPr>
                  <a:t>CONTAINER</a:t>
                </a:r>
                <a:endParaRPr lang="en-US" sz="1400" b="1" spc="300" dirty="0">
                  <a:solidFill>
                    <a:prstClr val="white"/>
                  </a:solidFill>
                  <a:cs typeface="Arial"/>
                </a:endParaRPr>
              </a:p>
            </p:txBody>
          </p:sp>
          <p:sp>
            <p:nvSpPr>
              <p:cNvPr id="10" name="Rounded Rectangle 9"/>
              <p:cNvSpPr/>
              <p:nvPr/>
            </p:nvSpPr>
            <p:spPr>
              <a:xfrm>
                <a:off x="975677" y="1771286"/>
                <a:ext cx="6869768" cy="2158269"/>
              </a:xfrm>
              <a:prstGeom prst="roundRect">
                <a:avLst>
                  <a:gd name="adj" fmla="val 0"/>
                </a:avLst>
              </a:prstGeom>
              <a:solidFill>
                <a:schemeClr val="bg1">
                  <a:lumMod val="95000"/>
                </a:schemeClr>
              </a:solidFill>
              <a:ln w="25400">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endParaRPr lang="en-US" sz="3200" b="1">
                  <a:solidFill>
                    <a:prstClr val="black"/>
                  </a:solidFill>
                  <a:cs typeface="Arial"/>
                </a:endParaRPr>
              </a:p>
              <a:p>
                <a:pPr algn="ctr">
                  <a:lnSpc>
                    <a:spcPct val="85000"/>
                  </a:lnSpc>
                </a:pPr>
                <a:endParaRPr lang="en-US" sz="3200" b="1">
                  <a:solidFill>
                    <a:prstClr val="black"/>
                  </a:solidFill>
                  <a:cs typeface="Arial"/>
                </a:endParaRPr>
              </a:p>
              <a:p>
                <a:pPr algn="ctr">
                  <a:lnSpc>
                    <a:spcPct val="85000"/>
                  </a:lnSpc>
                </a:pPr>
                <a:endParaRPr lang="en-US" sz="3200" b="1">
                  <a:solidFill>
                    <a:prstClr val="black"/>
                  </a:solidFill>
                  <a:cs typeface="Arial"/>
                </a:endParaRPr>
              </a:p>
              <a:p>
                <a:pPr algn="ctr">
                  <a:lnSpc>
                    <a:spcPct val="85000"/>
                  </a:lnSpc>
                </a:pPr>
                <a:endParaRPr lang="en-US" sz="3200" b="1">
                  <a:solidFill>
                    <a:prstClr val="black"/>
                  </a:solidFill>
                  <a:cs typeface="Arial"/>
                </a:endParaRPr>
              </a:p>
              <a:p>
                <a:pPr algn="ctr">
                  <a:lnSpc>
                    <a:spcPct val="85000"/>
                  </a:lnSpc>
                </a:pPr>
                <a:endParaRPr lang="en-US" sz="3200" b="1">
                  <a:solidFill>
                    <a:prstClr val="black"/>
                  </a:solidFill>
                  <a:cs typeface="Arial"/>
                </a:endParaRPr>
              </a:p>
              <a:p>
                <a:pPr algn="ctr">
                  <a:lnSpc>
                    <a:spcPct val="85000"/>
                  </a:lnSpc>
                </a:pPr>
                <a:endParaRPr lang="en-US" sz="3200" b="1">
                  <a:solidFill>
                    <a:prstClr val="black"/>
                  </a:solidFill>
                  <a:cs typeface="Arial"/>
                </a:endParaRPr>
              </a:p>
              <a:p>
                <a:pPr algn="ctr">
                  <a:lnSpc>
                    <a:spcPct val="85000"/>
                  </a:lnSpc>
                </a:pPr>
                <a:endParaRPr lang="en-US" sz="5400" b="1">
                  <a:solidFill>
                    <a:prstClr val="black"/>
                  </a:solidFill>
                  <a:cs typeface="Arial"/>
                </a:endParaRPr>
              </a:p>
              <a:p>
                <a:pPr algn="ctr">
                  <a:lnSpc>
                    <a:spcPct val="85000"/>
                  </a:lnSpc>
                </a:pPr>
                <a:endParaRPr lang="en-US" sz="1000" b="1">
                  <a:solidFill>
                    <a:prstClr val="black"/>
                  </a:solidFill>
                  <a:cs typeface="Arial"/>
                </a:endParaRPr>
              </a:p>
            </p:txBody>
          </p:sp>
          <p:sp>
            <p:nvSpPr>
              <p:cNvPr id="11" name="Rounded Rectangle 10"/>
              <p:cNvSpPr/>
              <p:nvPr/>
            </p:nvSpPr>
            <p:spPr>
              <a:xfrm>
                <a:off x="1095660" y="3377604"/>
                <a:ext cx="6615125" cy="437022"/>
              </a:xfrm>
              <a:prstGeom prst="roundRect">
                <a:avLst>
                  <a:gd name="adj" fmla="val 0"/>
                </a:avLst>
              </a:prstGeom>
              <a:solidFill>
                <a:srgbClr val="002850">
                  <a:alpha val="80000"/>
                </a:srgbClr>
              </a:solidFill>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endParaRPr lang="en-US" sz="1050" b="1">
                  <a:solidFill>
                    <a:prstClr val="black"/>
                  </a:solidFill>
                  <a:cs typeface="Arial"/>
                </a:endParaRPr>
              </a:p>
              <a:p>
                <a:pPr algn="ctr">
                  <a:lnSpc>
                    <a:spcPct val="85000"/>
                  </a:lnSpc>
                </a:pPr>
                <a:endParaRPr lang="en-US" sz="100" b="1">
                  <a:solidFill>
                    <a:prstClr val="black"/>
                  </a:solidFill>
                  <a:cs typeface="Arial"/>
                </a:endParaRPr>
              </a:p>
            </p:txBody>
          </p:sp>
          <p:sp>
            <p:nvSpPr>
              <p:cNvPr id="12" name="TextBox 11"/>
              <p:cNvSpPr txBox="1"/>
              <p:nvPr/>
            </p:nvSpPr>
            <p:spPr>
              <a:xfrm>
                <a:off x="3750299" y="1839603"/>
                <a:ext cx="1188109" cy="345751"/>
              </a:xfrm>
              <a:prstGeom prst="rect">
                <a:avLst/>
              </a:prstGeom>
              <a:noFill/>
              <a:ln w="38100">
                <a:noFill/>
              </a:ln>
            </p:spPr>
            <p:txBody>
              <a:bodyPr wrap="none" lIns="0" tIns="0" rIns="0" bIns="0" rtlCol="0" anchor="ctr">
                <a:noAutofit/>
              </a:bodyPr>
              <a:lstStyle/>
              <a:p>
                <a:pPr algn="ctr">
                  <a:lnSpc>
                    <a:spcPct val="85000"/>
                  </a:lnSpc>
                </a:pPr>
                <a:r>
                  <a:rPr lang="en-US" sz="1600" b="1" dirty="0">
                    <a:cs typeface="Arial"/>
                  </a:rPr>
                  <a:t>Modern UX, REST APIs, Bots</a:t>
                </a:r>
              </a:p>
            </p:txBody>
          </p:sp>
          <p:sp>
            <p:nvSpPr>
              <p:cNvPr id="13" name="TextBox 12"/>
              <p:cNvSpPr txBox="1"/>
              <p:nvPr/>
            </p:nvSpPr>
            <p:spPr>
              <a:xfrm>
                <a:off x="1727529" y="3352743"/>
                <a:ext cx="5313526" cy="503188"/>
              </a:xfrm>
              <a:prstGeom prst="rect">
                <a:avLst/>
              </a:prstGeom>
              <a:noFill/>
              <a:ln w="38100">
                <a:noFill/>
              </a:ln>
            </p:spPr>
            <p:txBody>
              <a:bodyPr wrap="square" lIns="0" tIns="0" rIns="0" bIns="0" rtlCol="0" anchor="ctr" anchorCtr="0">
                <a:noAutofit/>
              </a:bodyPr>
              <a:lstStyle/>
              <a:p>
                <a:pPr algn="ctr">
                  <a:lnSpc>
                    <a:spcPct val="85000"/>
                  </a:lnSpc>
                </a:pPr>
                <a:r>
                  <a:rPr lang="en-US" sz="1600" b="1" dirty="0" smtClean="0">
                    <a:solidFill>
                      <a:prstClr val="white"/>
                    </a:solidFill>
                    <a:cs typeface="Arial"/>
                  </a:rPr>
                  <a:t>    Container </a:t>
                </a:r>
                <a:r>
                  <a:rPr lang="en-US" sz="1600" b="1" dirty="0">
                    <a:solidFill>
                      <a:prstClr val="white"/>
                    </a:solidFill>
                    <a:cs typeface="Arial"/>
                  </a:rPr>
                  <a:t>Deployment Foundation</a:t>
                </a:r>
              </a:p>
            </p:txBody>
          </p:sp>
          <p:grpSp>
            <p:nvGrpSpPr>
              <p:cNvPr id="28" name="Group 27"/>
              <p:cNvGrpSpPr>
                <a:grpSpLocks noChangeAspect="1"/>
              </p:cNvGrpSpPr>
              <p:nvPr/>
            </p:nvGrpSpPr>
            <p:grpSpPr>
              <a:xfrm>
                <a:off x="2341310" y="3431643"/>
                <a:ext cx="319180" cy="303552"/>
                <a:chOff x="9426368" y="6500534"/>
                <a:chExt cx="338328" cy="272420"/>
              </a:xfrm>
              <a:solidFill>
                <a:schemeClr val="bg1"/>
              </a:solidFill>
            </p:grpSpPr>
            <p:sp>
              <p:nvSpPr>
                <p:cNvPr id="29" name="Freeform 28"/>
                <p:cNvSpPr/>
                <p:nvPr/>
              </p:nvSpPr>
              <p:spPr>
                <a:xfrm>
                  <a:off x="9461395" y="6500534"/>
                  <a:ext cx="268274" cy="126267"/>
                </a:xfrm>
                <a:custGeom>
                  <a:avLst/>
                  <a:gdLst>
                    <a:gd name="connsiteX0" fmla="*/ 302581 w 673610"/>
                    <a:gd name="connsiteY0" fmla="*/ 0 h 317045"/>
                    <a:gd name="connsiteX1" fmla="*/ 330013 w 673610"/>
                    <a:gd name="connsiteY1" fmla="*/ 0 h 317045"/>
                    <a:gd name="connsiteX2" fmla="*/ 330013 w 673610"/>
                    <a:gd name="connsiteY2" fmla="*/ 34592 h 317045"/>
                    <a:gd name="connsiteX3" fmla="*/ 338224 w 673610"/>
                    <a:gd name="connsiteY3" fmla="*/ 35611 h 317045"/>
                    <a:gd name="connsiteX4" fmla="*/ 385380 w 673610"/>
                    <a:gd name="connsiteY4" fmla="*/ 95093 h 317045"/>
                    <a:gd name="connsiteX5" fmla="*/ 370042 w 673610"/>
                    <a:gd name="connsiteY5" fmla="*/ 145312 h 317045"/>
                    <a:gd name="connsiteX6" fmla="*/ 365250 w 673610"/>
                    <a:gd name="connsiteY6" fmla="*/ 149318 h 317045"/>
                    <a:gd name="connsiteX7" fmla="*/ 673610 w 673610"/>
                    <a:gd name="connsiteY7" fmla="*/ 292154 h 317045"/>
                    <a:gd name="connsiteX8" fmla="*/ 662080 w 673610"/>
                    <a:gd name="connsiteY8" fmla="*/ 317045 h 317045"/>
                    <a:gd name="connsiteX9" fmla="*/ 336806 w 673610"/>
                    <a:gd name="connsiteY9" fmla="*/ 166374 h 317045"/>
                    <a:gd name="connsiteX10" fmla="*/ 11530 w 673610"/>
                    <a:gd name="connsiteY10" fmla="*/ 317045 h 317045"/>
                    <a:gd name="connsiteX11" fmla="*/ 0 w 673610"/>
                    <a:gd name="connsiteY11" fmla="*/ 292154 h 317045"/>
                    <a:gd name="connsiteX12" fmla="*/ 283143 w 673610"/>
                    <a:gd name="connsiteY12" fmla="*/ 160999 h 317045"/>
                    <a:gd name="connsiteX13" fmla="*/ 273423 w 673610"/>
                    <a:gd name="connsiteY13" fmla="*/ 155985 h 317045"/>
                    <a:gd name="connsiteX14" fmla="*/ 247494 w 673610"/>
                    <a:gd name="connsiteY14" fmla="*/ 110324 h 317045"/>
                    <a:gd name="connsiteX15" fmla="*/ 277431 w 673610"/>
                    <a:gd name="connsiteY15" fmla="*/ 106461 h 317045"/>
                    <a:gd name="connsiteX16" fmla="*/ 320599 w 673610"/>
                    <a:gd name="connsiteY16" fmla="*/ 140397 h 317045"/>
                    <a:gd name="connsiteX17" fmla="*/ 355320 w 673610"/>
                    <a:gd name="connsiteY17" fmla="*/ 97857 h 317045"/>
                    <a:gd name="connsiteX18" fmla="*/ 341628 w 673610"/>
                    <a:gd name="connsiteY18" fmla="*/ 71546 h 317045"/>
                    <a:gd name="connsiteX19" fmla="*/ 318476 w 673610"/>
                    <a:gd name="connsiteY19" fmla="*/ 64008 h 317045"/>
                    <a:gd name="connsiteX20" fmla="*/ 302581 w 673610"/>
                    <a:gd name="connsiteY20" fmla="*/ 64008 h 31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610" h="317045">
                      <a:moveTo>
                        <a:pt x="302581" y="0"/>
                      </a:moveTo>
                      <a:lnTo>
                        <a:pt x="330013" y="0"/>
                      </a:lnTo>
                      <a:lnTo>
                        <a:pt x="330013" y="34592"/>
                      </a:lnTo>
                      <a:lnTo>
                        <a:pt x="338224" y="35611"/>
                      </a:lnTo>
                      <a:cubicBezTo>
                        <a:pt x="363576" y="44067"/>
                        <a:pt x="382782" y="66848"/>
                        <a:pt x="385380" y="95093"/>
                      </a:cubicBezTo>
                      <a:cubicBezTo>
                        <a:pt x="387112" y="113923"/>
                        <a:pt x="381143" y="131712"/>
                        <a:pt x="370042" y="145312"/>
                      </a:cubicBezTo>
                      <a:lnTo>
                        <a:pt x="365250" y="149318"/>
                      </a:lnTo>
                      <a:lnTo>
                        <a:pt x="673610" y="292154"/>
                      </a:lnTo>
                      <a:lnTo>
                        <a:pt x="662080" y="317045"/>
                      </a:lnTo>
                      <a:lnTo>
                        <a:pt x="336806" y="166374"/>
                      </a:lnTo>
                      <a:lnTo>
                        <a:pt x="11530" y="317045"/>
                      </a:lnTo>
                      <a:lnTo>
                        <a:pt x="0" y="292154"/>
                      </a:lnTo>
                      <a:lnTo>
                        <a:pt x="283143" y="160999"/>
                      </a:lnTo>
                      <a:lnTo>
                        <a:pt x="273423" y="155985"/>
                      </a:lnTo>
                      <a:cubicBezTo>
                        <a:pt x="259621" y="145135"/>
                        <a:pt x="249914" y="129078"/>
                        <a:pt x="247494" y="110324"/>
                      </a:cubicBezTo>
                      <a:lnTo>
                        <a:pt x="277431" y="106461"/>
                      </a:lnTo>
                      <a:cubicBezTo>
                        <a:pt x="280165" y="127649"/>
                        <a:pt x="299365" y="142743"/>
                        <a:pt x="320599" y="140397"/>
                      </a:cubicBezTo>
                      <a:cubicBezTo>
                        <a:pt x="341833" y="138051"/>
                        <a:pt x="357276" y="119131"/>
                        <a:pt x="355320" y="97857"/>
                      </a:cubicBezTo>
                      <a:cubicBezTo>
                        <a:pt x="354342" y="87221"/>
                        <a:pt x="349195" y="77956"/>
                        <a:pt x="341628" y="71546"/>
                      </a:cubicBezTo>
                      <a:lnTo>
                        <a:pt x="318476" y="64008"/>
                      </a:lnTo>
                      <a:lnTo>
                        <a:pt x="302581" y="640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nvGrpSpPr>
                <p:cNvPr id="30" name="Group 29"/>
                <p:cNvGrpSpPr>
                  <a:grpSpLocks/>
                </p:cNvGrpSpPr>
                <p:nvPr/>
              </p:nvGrpSpPr>
              <p:grpSpPr>
                <a:xfrm>
                  <a:off x="9426368" y="6618648"/>
                  <a:ext cx="338328" cy="154306"/>
                  <a:chOff x="3971621" y="3890008"/>
                  <a:chExt cx="306752" cy="167376"/>
                </a:xfrm>
                <a:grpFill/>
              </p:grpSpPr>
              <p:sp>
                <p:nvSpPr>
                  <p:cNvPr id="31" name="Freeform 356"/>
                  <p:cNvSpPr>
                    <a:spLocks noChangeArrowheads="1"/>
                  </p:cNvSpPr>
                  <p:nvPr/>
                </p:nvSpPr>
                <p:spPr bwMode="auto">
                  <a:xfrm>
                    <a:off x="3971621" y="3890008"/>
                    <a:ext cx="306752" cy="167376"/>
                  </a:xfrm>
                  <a:custGeom>
                    <a:avLst/>
                    <a:gdLst>
                      <a:gd name="T0" fmla="*/ 624 w 667"/>
                      <a:gd name="T1" fmla="*/ 0 h 366"/>
                      <a:gd name="T2" fmla="*/ 624 w 667"/>
                      <a:gd name="T3" fmla="*/ 0 h 366"/>
                      <a:gd name="T4" fmla="*/ 42 w 667"/>
                      <a:gd name="T5" fmla="*/ 0 h 366"/>
                      <a:gd name="T6" fmla="*/ 0 w 667"/>
                      <a:gd name="T7" fmla="*/ 42 h 366"/>
                      <a:gd name="T8" fmla="*/ 0 w 667"/>
                      <a:gd name="T9" fmla="*/ 323 h 366"/>
                      <a:gd name="T10" fmla="*/ 42 w 667"/>
                      <a:gd name="T11" fmla="*/ 365 h 366"/>
                      <a:gd name="T12" fmla="*/ 624 w 667"/>
                      <a:gd name="T13" fmla="*/ 365 h 366"/>
                      <a:gd name="T14" fmla="*/ 666 w 667"/>
                      <a:gd name="T15" fmla="*/ 323 h 366"/>
                      <a:gd name="T16" fmla="*/ 666 w 667"/>
                      <a:gd name="T17" fmla="*/ 42 h 366"/>
                      <a:gd name="T18" fmla="*/ 624 w 667"/>
                      <a:gd name="T19" fmla="*/ 0 h 366"/>
                      <a:gd name="T20" fmla="*/ 645 w 667"/>
                      <a:gd name="T21" fmla="*/ 323 h 366"/>
                      <a:gd name="T22" fmla="*/ 645 w 667"/>
                      <a:gd name="T23" fmla="*/ 323 h 366"/>
                      <a:gd name="T24" fmla="*/ 624 w 667"/>
                      <a:gd name="T25" fmla="*/ 344 h 366"/>
                      <a:gd name="T26" fmla="*/ 42 w 667"/>
                      <a:gd name="T27" fmla="*/ 344 h 366"/>
                      <a:gd name="T28" fmla="*/ 21 w 667"/>
                      <a:gd name="T29" fmla="*/ 323 h 366"/>
                      <a:gd name="T30" fmla="*/ 21 w 667"/>
                      <a:gd name="T31" fmla="*/ 42 h 366"/>
                      <a:gd name="T32" fmla="*/ 42 w 667"/>
                      <a:gd name="T33" fmla="*/ 21 h 366"/>
                      <a:gd name="T34" fmla="*/ 624 w 667"/>
                      <a:gd name="T35" fmla="*/ 21 h 366"/>
                      <a:gd name="T36" fmla="*/ 645 w 667"/>
                      <a:gd name="T37" fmla="*/ 42 h 366"/>
                      <a:gd name="T38" fmla="*/ 645 w 667"/>
                      <a:gd name="T39" fmla="*/ 32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7" h="366">
                        <a:moveTo>
                          <a:pt x="624" y="0"/>
                        </a:moveTo>
                        <a:lnTo>
                          <a:pt x="624" y="0"/>
                        </a:lnTo>
                        <a:cubicBezTo>
                          <a:pt x="42" y="0"/>
                          <a:pt x="42" y="0"/>
                          <a:pt x="42" y="0"/>
                        </a:cubicBezTo>
                        <a:cubicBezTo>
                          <a:pt x="19" y="0"/>
                          <a:pt x="0" y="20"/>
                          <a:pt x="0" y="42"/>
                        </a:cubicBezTo>
                        <a:cubicBezTo>
                          <a:pt x="0" y="323"/>
                          <a:pt x="0" y="323"/>
                          <a:pt x="0" y="323"/>
                        </a:cubicBezTo>
                        <a:cubicBezTo>
                          <a:pt x="0" y="345"/>
                          <a:pt x="19" y="365"/>
                          <a:pt x="42" y="365"/>
                        </a:cubicBezTo>
                        <a:cubicBezTo>
                          <a:pt x="624" y="365"/>
                          <a:pt x="624" y="365"/>
                          <a:pt x="624" y="365"/>
                        </a:cubicBezTo>
                        <a:cubicBezTo>
                          <a:pt x="647" y="365"/>
                          <a:pt x="666" y="345"/>
                          <a:pt x="666" y="323"/>
                        </a:cubicBezTo>
                        <a:cubicBezTo>
                          <a:pt x="666" y="42"/>
                          <a:pt x="666" y="42"/>
                          <a:pt x="666" y="42"/>
                        </a:cubicBezTo>
                        <a:cubicBezTo>
                          <a:pt x="666" y="20"/>
                          <a:pt x="647" y="0"/>
                          <a:pt x="624" y="0"/>
                        </a:cubicBezTo>
                        <a:close/>
                        <a:moveTo>
                          <a:pt x="645" y="323"/>
                        </a:moveTo>
                        <a:lnTo>
                          <a:pt x="645" y="323"/>
                        </a:lnTo>
                        <a:cubicBezTo>
                          <a:pt x="645" y="335"/>
                          <a:pt x="636" y="344"/>
                          <a:pt x="624" y="344"/>
                        </a:cubicBezTo>
                        <a:cubicBezTo>
                          <a:pt x="42" y="344"/>
                          <a:pt x="42" y="344"/>
                          <a:pt x="42" y="344"/>
                        </a:cubicBezTo>
                        <a:cubicBezTo>
                          <a:pt x="30" y="344"/>
                          <a:pt x="21" y="335"/>
                          <a:pt x="21" y="323"/>
                        </a:cubicBezTo>
                        <a:cubicBezTo>
                          <a:pt x="21" y="42"/>
                          <a:pt x="21" y="42"/>
                          <a:pt x="21" y="42"/>
                        </a:cubicBezTo>
                        <a:cubicBezTo>
                          <a:pt x="21" y="31"/>
                          <a:pt x="30" y="21"/>
                          <a:pt x="42" y="21"/>
                        </a:cubicBezTo>
                        <a:cubicBezTo>
                          <a:pt x="624" y="21"/>
                          <a:pt x="624" y="21"/>
                          <a:pt x="624" y="21"/>
                        </a:cubicBezTo>
                        <a:cubicBezTo>
                          <a:pt x="636" y="21"/>
                          <a:pt x="645" y="31"/>
                          <a:pt x="645" y="42"/>
                        </a:cubicBezTo>
                        <a:lnTo>
                          <a:pt x="645" y="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a:p>
                </p:txBody>
              </p:sp>
              <p:sp>
                <p:nvSpPr>
                  <p:cNvPr id="32" name="Freeform 357"/>
                  <p:cNvSpPr>
                    <a:spLocks noChangeArrowheads="1"/>
                  </p:cNvSpPr>
                  <p:nvPr/>
                </p:nvSpPr>
                <p:spPr bwMode="auto">
                  <a:xfrm>
                    <a:off x="4220323" y="3921243"/>
                    <a:ext cx="12270" cy="110096"/>
                  </a:xfrm>
                  <a:custGeom>
                    <a:avLst/>
                    <a:gdLst>
                      <a:gd name="T0" fmla="*/ 10 w 22"/>
                      <a:gd name="T1" fmla="*/ 0 h 234"/>
                      <a:gd name="T2" fmla="*/ 10 w 22"/>
                      <a:gd name="T3" fmla="*/ 0 h 234"/>
                      <a:gd name="T4" fmla="*/ 0 w 22"/>
                      <a:gd name="T5" fmla="*/ 11 h 234"/>
                      <a:gd name="T6" fmla="*/ 0 w 22"/>
                      <a:gd name="T7" fmla="*/ 223 h 234"/>
                      <a:gd name="T8" fmla="*/ 10 w 22"/>
                      <a:gd name="T9" fmla="*/ 233 h 234"/>
                      <a:gd name="T10" fmla="*/ 21 w 22"/>
                      <a:gd name="T11" fmla="*/ 223 h 234"/>
                      <a:gd name="T12" fmla="*/ 21 w 22"/>
                      <a:gd name="T13" fmla="*/ 11 h 234"/>
                      <a:gd name="T14" fmla="*/ 10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0" y="0"/>
                        </a:moveTo>
                        <a:lnTo>
                          <a:pt x="10" y="0"/>
                        </a:lnTo>
                        <a:cubicBezTo>
                          <a:pt x="5" y="0"/>
                          <a:pt x="0" y="5"/>
                          <a:pt x="0" y="11"/>
                        </a:cubicBezTo>
                        <a:cubicBezTo>
                          <a:pt x="0" y="223"/>
                          <a:pt x="0" y="223"/>
                          <a:pt x="0" y="223"/>
                        </a:cubicBezTo>
                        <a:cubicBezTo>
                          <a:pt x="0" y="228"/>
                          <a:pt x="5" y="233"/>
                          <a:pt x="10" y="233"/>
                        </a:cubicBezTo>
                        <a:cubicBezTo>
                          <a:pt x="16" y="233"/>
                          <a:pt x="21" y="228"/>
                          <a:pt x="21" y="223"/>
                        </a:cubicBezTo>
                        <a:cubicBezTo>
                          <a:pt x="21" y="11"/>
                          <a:pt x="21" y="11"/>
                          <a:pt x="21" y="11"/>
                        </a:cubicBezTo>
                        <a:cubicBezTo>
                          <a:pt x="21" y="5"/>
                          <a:pt x="16"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a:p>
                </p:txBody>
              </p:sp>
              <p:sp>
                <p:nvSpPr>
                  <p:cNvPr id="33" name="Freeform 358"/>
                  <p:cNvSpPr>
                    <a:spLocks noChangeArrowheads="1"/>
                  </p:cNvSpPr>
                  <p:nvPr/>
                </p:nvSpPr>
                <p:spPr bwMode="auto">
                  <a:xfrm>
                    <a:off x="4169048" y="3921243"/>
                    <a:ext cx="12270" cy="110096"/>
                  </a:xfrm>
                  <a:custGeom>
                    <a:avLst/>
                    <a:gdLst>
                      <a:gd name="T0" fmla="*/ 10 w 22"/>
                      <a:gd name="T1" fmla="*/ 0 h 234"/>
                      <a:gd name="T2" fmla="*/ 10 w 22"/>
                      <a:gd name="T3" fmla="*/ 0 h 234"/>
                      <a:gd name="T4" fmla="*/ 0 w 22"/>
                      <a:gd name="T5" fmla="*/ 11 h 234"/>
                      <a:gd name="T6" fmla="*/ 0 w 22"/>
                      <a:gd name="T7" fmla="*/ 223 h 234"/>
                      <a:gd name="T8" fmla="*/ 10 w 22"/>
                      <a:gd name="T9" fmla="*/ 233 h 234"/>
                      <a:gd name="T10" fmla="*/ 21 w 22"/>
                      <a:gd name="T11" fmla="*/ 223 h 234"/>
                      <a:gd name="T12" fmla="*/ 21 w 22"/>
                      <a:gd name="T13" fmla="*/ 11 h 234"/>
                      <a:gd name="T14" fmla="*/ 10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0" y="0"/>
                        </a:moveTo>
                        <a:lnTo>
                          <a:pt x="10" y="0"/>
                        </a:lnTo>
                        <a:cubicBezTo>
                          <a:pt x="4" y="0"/>
                          <a:pt x="0" y="5"/>
                          <a:pt x="0" y="11"/>
                        </a:cubicBezTo>
                        <a:cubicBezTo>
                          <a:pt x="0" y="223"/>
                          <a:pt x="0" y="223"/>
                          <a:pt x="0" y="223"/>
                        </a:cubicBezTo>
                        <a:cubicBezTo>
                          <a:pt x="0" y="228"/>
                          <a:pt x="4" y="233"/>
                          <a:pt x="10" y="233"/>
                        </a:cubicBezTo>
                        <a:cubicBezTo>
                          <a:pt x="16" y="233"/>
                          <a:pt x="21" y="228"/>
                          <a:pt x="21" y="223"/>
                        </a:cubicBezTo>
                        <a:cubicBezTo>
                          <a:pt x="21" y="11"/>
                          <a:pt x="21" y="11"/>
                          <a:pt x="21" y="11"/>
                        </a:cubicBezTo>
                        <a:cubicBezTo>
                          <a:pt x="21" y="5"/>
                          <a:pt x="16"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a:p>
                </p:txBody>
              </p:sp>
              <p:sp>
                <p:nvSpPr>
                  <p:cNvPr id="34" name="Freeform 359"/>
                  <p:cNvSpPr>
                    <a:spLocks noChangeArrowheads="1"/>
                  </p:cNvSpPr>
                  <p:nvPr/>
                </p:nvSpPr>
                <p:spPr bwMode="auto">
                  <a:xfrm>
                    <a:off x="4117771" y="3921243"/>
                    <a:ext cx="12270" cy="110096"/>
                  </a:xfrm>
                  <a:custGeom>
                    <a:avLst/>
                    <a:gdLst>
                      <a:gd name="T0" fmla="*/ 10 w 23"/>
                      <a:gd name="T1" fmla="*/ 0 h 234"/>
                      <a:gd name="T2" fmla="*/ 10 w 23"/>
                      <a:gd name="T3" fmla="*/ 0 h 234"/>
                      <a:gd name="T4" fmla="*/ 0 w 23"/>
                      <a:gd name="T5" fmla="*/ 11 h 234"/>
                      <a:gd name="T6" fmla="*/ 0 w 23"/>
                      <a:gd name="T7" fmla="*/ 223 h 234"/>
                      <a:gd name="T8" fmla="*/ 10 w 23"/>
                      <a:gd name="T9" fmla="*/ 233 h 234"/>
                      <a:gd name="T10" fmla="*/ 22 w 23"/>
                      <a:gd name="T11" fmla="*/ 223 h 234"/>
                      <a:gd name="T12" fmla="*/ 22 w 23"/>
                      <a:gd name="T13" fmla="*/ 11 h 234"/>
                      <a:gd name="T14" fmla="*/ 10 w 23"/>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4">
                        <a:moveTo>
                          <a:pt x="10" y="0"/>
                        </a:moveTo>
                        <a:lnTo>
                          <a:pt x="10" y="0"/>
                        </a:lnTo>
                        <a:cubicBezTo>
                          <a:pt x="5" y="0"/>
                          <a:pt x="0" y="5"/>
                          <a:pt x="0" y="11"/>
                        </a:cubicBezTo>
                        <a:cubicBezTo>
                          <a:pt x="0" y="223"/>
                          <a:pt x="0" y="223"/>
                          <a:pt x="0" y="223"/>
                        </a:cubicBezTo>
                        <a:cubicBezTo>
                          <a:pt x="0" y="228"/>
                          <a:pt x="5" y="233"/>
                          <a:pt x="10" y="233"/>
                        </a:cubicBezTo>
                        <a:cubicBezTo>
                          <a:pt x="18" y="233"/>
                          <a:pt x="22" y="228"/>
                          <a:pt x="22" y="223"/>
                        </a:cubicBezTo>
                        <a:cubicBezTo>
                          <a:pt x="22" y="11"/>
                          <a:pt x="22" y="11"/>
                          <a:pt x="22" y="11"/>
                        </a:cubicBezTo>
                        <a:cubicBezTo>
                          <a:pt x="22" y="5"/>
                          <a:pt x="18"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a:p>
                </p:txBody>
              </p:sp>
              <p:sp>
                <p:nvSpPr>
                  <p:cNvPr id="35" name="Freeform 360"/>
                  <p:cNvSpPr>
                    <a:spLocks noChangeArrowheads="1"/>
                  </p:cNvSpPr>
                  <p:nvPr/>
                </p:nvSpPr>
                <p:spPr bwMode="auto">
                  <a:xfrm>
                    <a:off x="4066496" y="3921243"/>
                    <a:ext cx="12270" cy="110096"/>
                  </a:xfrm>
                  <a:custGeom>
                    <a:avLst/>
                    <a:gdLst>
                      <a:gd name="T0" fmla="*/ 11 w 22"/>
                      <a:gd name="T1" fmla="*/ 0 h 234"/>
                      <a:gd name="T2" fmla="*/ 11 w 22"/>
                      <a:gd name="T3" fmla="*/ 0 h 234"/>
                      <a:gd name="T4" fmla="*/ 0 w 22"/>
                      <a:gd name="T5" fmla="*/ 11 h 234"/>
                      <a:gd name="T6" fmla="*/ 0 w 22"/>
                      <a:gd name="T7" fmla="*/ 223 h 234"/>
                      <a:gd name="T8" fmla="*/ 11 w 22"/>
                      <a:gd name="T9" fmla="*/ 233 h 234"/>
                      <a:gd name="T10" fmla="*/ 21 w 22"/>
                      <a:gd name="T11" fmla="*/ 223 h 234"/>
                      <a:gd name="T12" fmla="*/ 21 w 22"/>
                      <a:gd name="T13" fmla="*/ 11 h 234"/>
                      <a:gd name="T14" fmla="*/ 11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1" y="0"/>
                        </a:moveTo>
                        <a:lnTo>
                          <a:pt x="11" y="0"/>
                        </a:lnTo>
                        <a:cubicBezTo>
                          <a:pt x="4" y="0"/>
                          <a:pt x="0" y="5"/>
                          <a:pt x="0" y="11"/>
                        </a:cubicBezTo>
                        <a:cubicBezTo>
                          <a:pt x="0" y="223"/>
                          <a:pt x="0" y="223"/>
                          <a:pt x="0" y="223"/>
                        </a:cubicBezTo>
                        <a:cubicBezTo>
                          <a:pt x="0" y="228"/>
                          <a:pt x="4" y="233"/>
                          <a:pt x="11" y="233"/>
                        </a:cubicBezTo>
                        <a:cubicBezTo>
                          <a:pt x="16" y="233"/>
                          <a:pt x="21" y="228"/>
                          <a:pt x="21" y="223"/>
                        </a:cubicBezTo>
                        <a:cubicBezTo>
                          <a:pt x="21" y="11"/>
                          <a:pt x="21" y="11"/>
                          <a:pt x="21" y="11"/>
                        </a:cubicBezTo>
                        <a:cubicBezTo>
                          <a:pt x="21" y="5"/>
                          <a:pt x="16"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a:p>
                </p:txBody>
              </p:sp>
              <p:sp>
                <p:nvSpPr>
                  <p:cNvPr id="36" name="Freeform 362"/>
                  <p:cNvSpPr>
                    <a:spLocks noChangeArrowheads="1"/>
                  </p:cNvSpPr>
                  <p:nvPr/>
                </p:nvSpPr>
                <p:spPr bwMode="auto">
                  <a:xfrm>
                    <a:off x="4015221" y="3921243"/>
                    <a:ext cx="12270" cy="110096"/>
                  </a:xfrm>
                  <a:custGeom>
                    <a:avLst/>
                    <a:gdLst>
                      <a:gd name="T0" fmla="*/ 11 w 23"/>
                      <a:gd name="T1" fmla="*/ 0 h 234"/>
                      <a:gd name="T2" fmla="*/ 11 w 23"/>
                      <a:gd name="T3" fmla="*/ 0 h 234"/>
                      <a:gd name="T4" fmla="*/ 0 w 23"/>
                      <a:gd name="T5" fmla="*/ 11 h 234"/>
                      <a:gd name="T6" fmla="*/ 0 w 23"/>
                      <a:gd name="T7" fmla="*/ 223 h 234"/>
                      <a:gd name="T8" fmla="*/ 11 w 23"/>
                      <a:gd name="T9" fmla="*/ 233 h 234"/>
                      <a:gd name="T10" fmla="*/ 22 w 23"/>
                      <a:gd name="T11" fmla="*/ 223 h 234"/>
                      <a:gd name="T12" fmla="*/ 22 w 23"/>
                      <a:gd name="T13" fmla="*/ 11 h 234"/>
                      <a:gd name="T14" fmla="*/ 11 w 23"/>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4">
                        <a:moveTo>
                          <a:pt x="11" y="0"/>
                        </a:moveTo>
                        <a:lnTo>
                          <a:pt x="11" y="0"/>
                        </a:lnTo>
                        <a:cubicBezTo>
                          <a:pt x="5" y="0"/>
                          <a:pt x="0" y="5"/>
                          <a:pt x="0" y="11"/>
                        </a:cubicBezTo>
                        <a:cubicBezTo>
                          <a:pt x="0" y="223"/>
                          <a:pt x="0" y="223"/>
                          <a:pt x="0" y="223"/>
                        </a:cubicBezTo>
                        <a:cubicBezTo>
                          <a:pt x="0" y="228"/>
                          <a:pt x="5" y="233"/>
                          <a:pt x="11" y="233"/>
                        </a:cubicBezTo>
                        <a:cubicBezTo>
                          <a:pt x="17" y="233"/>
                          <a:pt x="22" y="228"/>
                          <a:pt x="22" y="223"/>
                        </a:cubicBezTo>
                        <a:cubicBezTo>
                          <a:pt x="22" y="11"/>
                          <a:pt x="22" y="11"/>
                          <a:pt x="22" y="11"/>
                        </a:cubicBezTo>
                        <a:cubicBezTo>
                          <a:pt x="22" y="5"/>
                          <a:pt x="17"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a:p>
                </p:txBody>
              </p:sp>
            </p:grpSp>
          </p:grpSp>
          <p:sp>
            <p:nvSpPr>
              <p:cNvPr id="73" name="Rectangle 72"/>
              <p:cNvSpPr/>
              <p:nvPr/>
            </p:nvSpPr>
            <p:spPr bwMode="ltGray">
              <a:xfrm>
                <a:off x="1096438" y="2202981"/>
                <a:ext cx="870781" cy="1029740"/>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3200" err="1">
                  <a:solidFill>
                    <a:schemeClr val="tx1"/>
                  </a:solidFill>
                </a:endParaRPr>
              </a:p>
            </p:txBody>
          </p:sp>
          <p:sp>
            <p:nvSpPr>
              <p:cNvPr id="74" name="Rectangle 73"/>
              <p:cNvSpPr/>
              <p:nvPr/>
            </p:nvSpPr>
            <p:spPr bwMode="ltGray">
              <a:xfrm>
                <a:off x="2055246" y="2202981"/>
                <a:ext cx="870781" cy="1029740"/>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3200" err="1">
                  <a:solidFill>
                    <a:schemeClr val="tx1"/>
                  </a:solidFill>
                </a:endParaRPr>
              </a:p>
            </p:txBody>
          </p:sp>
          <p:sp>
            <p:nvSpPr>
              <p:cNvPr id="75" name="Rectangle 74"/>
              <p:cNvSpPr/>
              <p:nvPr/>
            </p:nvSpPr>
            <p:spPr bwMode="ltGray">
              <a:xfrm>
                <a:off x="3014055" y="2202981"/>
                <a:ext cx="870781" cy="1029739"/>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3200" err="1">
                  <a:solidFill>
                    <a:schemeClr val="tx1"/>
                  </a:solidFill>
                </a:endParaRPr>
              </a:p>
            </p:txBody>
          </p:sp>
          <p:sp>
            <p:nvSpPr>
              <p:cNvPr id="76" name="Rectangle 75"/>
              <p:cNvSpPr/>
              <p:nvPr/>
            </p:nvSpPr>
            <p:spPr bwMode="ltGray">
              <a:xfrm>
                <a:off x="3972862" y="2202981"/>
                <a:ext cx="870781" cy="1029740"/>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3200" err="1">
                  <a:solidFill>
                    <a:schemeClr val="tx1"/>
                  </a:solidFill>
                </a:endParaRPr>
              </a:p>
            </p:txBody>
          </p:sp>
          <p:sp>
            <p:nvSpPr>
              <p:cNvPr id="77" name="Rectangle 76"/>
              <p:cNvSpPr/>
              <p:nvPr/>
            </p:nvSpPr>
            <p:spPr bwMode="ltGray">
              <a:xfrm>
                <a:off x="4931669" y="2202981"/>
                <a:ext cx="870781" cy="1029740"/>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3200" err="1">
                  <a:solidFill>
                    <a:schemeClr val="tx1"/>
                  </a:solidFill>
                </a:endParaRPr>
              </a:p>
            </p:txBody>
          </p:sp>
          <p:sp>
            <p:nvSpPr>
              <p:cNvPr id="78" name="Rectangle 77"/>
              <p:cNvSpPr/>
              <p:nvPr/>
            </p:nvSpPr>
            <p:spPr bwMode="ltGray">
              <a:xfrm>
                <a:off x="5890478" y="2202981"/>
                <a:ext cx="870781" cy="1029739"/>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3200" err="1">
                  <a:solidFill>
                    <a:schemeClr val="tx1"/>
                  </a:solidFill>
                </a:endParaRPr>
              </a:p>
            </p:txBody>
          </p:sp>
          <p:sp>
            <p:nvSpPr>
              <p:cNvPr id="79" name="Rectangle 78"/>
              <p:cNvSpPr/>
              <p:nvPr/>
            </p:nvSpPr>
            <p:spPr bwMode="ltGray">
              <a:xfrm>
                <a:off x="6849287" y="2202981"/>
                <a:ext cx="861498" cy="1029739"/>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3200" err="1">
                  <a:solidFill>
                    <a:schemeClr val="tx1"/>
                  </a:solidFill>
                </a:endParaRPr>
              </a:p>
            </p:txBody>
          </p:sp>
          <p:sp>
            <p:nvSpPr>
              <p:cNvPr id="80" name="TextBox 79"/>
              <p:cNvSpPr txBox="1"/>
              <p:nvPr/>
            </p:nvSpPr>
            <p:spPr>
              <a:xfrm>
                <a:off x="946785" y="2532881"/>
                <a:ext cx="1190996" cy="361324"/>
              </a:xfrm>
              <a:prstGeom prst="rect">
                <a:avLst/>
              </a:prstGeom>
              <a:noFill/>
              <a:ln w="38100">
                <a:noFill/>
              </a:ln>
            </p:spPr>
            <p:txBody>
              <a:bodyPr wrap="none" lIns="0" tIns="0" rIns="0" bIns="0" rtlCol="0" anchor="ctr">
                <a:noAutofit/>
              </a:bodyPr>
              <a:lstStyle/>
              <a:p>
                <a:pPr algn="ctr">
                  <a:lnSpc>
                    <a:spcPct val="85000"/>
                  </a:lnSpc>
                </a:pPr>
                <a:r>
                  <a:rPr lang="en-US" sz="1000" dirty="0">
                    <a:cs typeface="Arial"/>
                  </a:rPr>
                  <a:t>Operations</a:t>
                </a:r>
              </a:p>
              <a:p>
                <a:pPr algn="ctr">
                  <a:lnSpc>
                    <a:spcPct val="85000"/>
                  </a:lnSpc>
                </a:pPr>
                <a:r>
                  <a:rPr lang="en-US" sz="1000" dirty="0">
                    <a:cs typeface="Arial"/>
                  </a:rPr>
                  <a:t>Orchestration</a:t>
                </a:r>
              </a:p>
            </p:txBody>
          </p:sp>
          <p:sp>
            <p:nvSpPr>
              <p:cNvPr id="81" name="TextBox 80"/>
              <p:cNvSpPr txBox="1"/>
              <p:nvPr/>
            </p:nvSpPr>
            <p:spPr>
              <a:xfrm>
                <a:off x="2044320" y="2567669"/>
                <a:ext cx="881703" cy="253727"/>
              </a:xfrm>
              <a:prstGeom prst="rect">
                <a:avLst/>
              </a:prstGeom>
              <a:noFill/>
              <a:ln w="38100">
                <a:noFill/>
              </a:ln>
            </p:spPr>
            <p:txBody>
              <a:bodyPr wrap="none" lIns="0" tIns="0" rIns="0" bIns="0" rtlCol="0" anchor="ctr">
                <a:noAutofit/>
              </a:bodyPr>
              <a:lstStyle/>
              <a:p>
                <a:pPr algn="ctr">
                  <a:lnSpc>
                    <a:spcPct val="85000"/>
                  </a:lnSpc>
                </a:pPr>
                <a:r>
                  <a:rPr lang="en-US" sz="1000" dirty="0">
                    <a:cs typeface="Arial"/>
                  </a:rPr>
                  <a:t>Configuration</a:t>
                </a:r>
              </a:p>
              <a:p>
                <a:pPr algn="ctr">
                  <a:lnSpc>
                    <a:spcPct val="85000"/>
                  </a:lnSpc>
                </a:pPr>
                <a:r>
                  <a:rPr lang="en-US" sz="1000" dirty="0">
                    <a:cs typeface="Arial"/>
                  </a:rPr>
                  <a:t>Management</a:t>
                </a:r>
                <a:br>
                  <a:rPr lang="en-US" sz="1000" dirty="0">
                    <a:cs typeface="Arial"/>
                  </a:rPr>
                </a:br>
                <a:r>
                  <a:rPr lang="en-US" sz="1000" dirty="0">
                    <a:cs typeface="Arial"/>
                  </a:rPr>
                  <a:t>and Discovery</a:t>
                </a:r>
              </a:p>
            </p:txBody>
          </p:sp>
          <p:sp>
            <p:nvSpPr>
              <p:cNvPr id="82" name="TextBox 81"/>
              <p:cNvSpPr txBox="1"/>
              <p:nvPr/>
            </p:nvSpPr>
            <p:spPr>
              <a:xfrm>
                <a:off x="3993824" y="2532881"/>
                <a:ext cx="870781" cy="361324"/>
              </a:xfrm>
              <a:prstGeom prst="rect">
                <a:avLst/>
              </a:prstGeom>
              <a:noFill/>
              <a:ln w="38100">
                <a:noFill/>
              </a:ln>
            </p:spPr>
            <p:txBody>
              <a:bodyPr wrap="none" lIns="0" tIns="0" rIns="0" bIns="0" rtlCol="0" anchor="ctr">
                <a:noAutofit/>
              </a:bodyPr>
              <a:lstStyle/>
              <a:p>
                <a:pPr algn="ctr">
                  <a:lnSpc>
                    <a:spcPct val="85000"/>
                  </a:lnSpc>
                </a:pPr>
                <a:r>
                  <a:rPr lang="en-US" sz="1000" dirty="0">
                    <a:cs typeface="Arial"/>
                  </a:rPr>
                  <a:t>Business </a:t>
                </a:r>
                <a:r>
                  <a:rPr lang="en-US" sz="1000" dirty="0" smtClean="0">
                    <a:cs typeface="Arial"/>
                  </a:rPr>
                  <a:t/>
                </a:r>
                <a:br>
                  <a:rPr lang="en-US" sz="1000" dirty="0" smtClean="0">
                    <a:cs typeface="Arial"/>
                  </a:rPr>
                </a:br>
                <a:r>
                  <a:rPr lang="en-US" sz="1000" dirty="0" smtClean="0">
                    <a:cs typeface="Arial"/>
                  </a:rPr>
                  <a:t>Value</a:t>
                </a:r>
                <a:endParaRPr lang="en-US" sz="1000" dirty="0">
                  <a:cs typeface="Arial"/>
                </a:endParaRPr>
              </a:p>
              <a:p>
                <a:pPr algn="ctr">
                  <a:lnSpc>
                    <a:spcPct val="85000"/>
                  </a:lnSpc>
                </a:pPr>
                <a:r>
                  <a:rPr lang="en-US" sz="1000" dirty="0">
                    <a:cs typeface="Arial"/>
                  </a:rPr>
                  <a:t>Dashboards</a:t>
                </a:r>
              </a:p>
              <a:p>
                <a:pPr algn="ctr">
                  <a:lnSpc>
                    <a:spcPct val="85000"/>
                  </a:lnSpc>
                </a:pPr>
                <a:r>
                  <a:rPr lang="en-US" sz="700" dirty="0">
                    <a:cs typeface="Arial"/>
                  </a:rPr>
                  <a:t>(Reporting)</a:t>
                </a:r>
              </a:p>
            </p:txBody>
          </p:sp>
          <p:sp>
            <p:nvSpPr>
              <p:cNvPr id="83" name="TextBox 82"/>
              <p:cNvSpPr txBox="1"/>
              <p:nvPr/>
            </p:nvSpPr>
            <p:spPr>
              <a:xfrm>
                <a:off x="5064785" y="2532881"/>
                <a:ext cx="648907" cy="361324"/>
              </a:xfrm>
              <a:prstGeom prst="rect">
                <a:avLst/>
              </a:prstGeom>
              <a:noFill/>
              <a:ln w="38100">
                <a:noFill/>
              </a:ln>
            </p:spPr>
            <p:txBody>
              <a:bodyPr wrap="none" lIns="0" tIns="0" rIns="0" bIns="0" rtlCol="0" anchor="ctr">
                <a:noAutofit/>
              </a:bodyPr>
              <a:lstStyle/>
              <a:p>
                <a:pPr algn="ctr">
                  <a:lnSpc>
                    <a:spcPct val="85000"/>
                  </a:lnSpc>
                </a:pPr>
                <a:r>
                  <a:rPr lang="en-US" sz="1000">
                    <a:cs typeface="Arial"/>
                  </a:rPr>
                  <a:t>ChatOps</a:t>
                </a:r>
              </a:p>
            </p:txBody>
          </p:sp>
          <p:sp>
            <p:nvSpPr>
              <p:cNvPr id="84" name="TextBox 83"/>
              <p:cNvSpPr txBox="1"/>
              <p:nvPr/>
            </p:nvSpPr>
            <p:spPr>
              <a:xfrm>
                <a:off x="3014051" y="2532882"/>
                <a:ext cx="861662" cy="361324"/>
              </a:xfrm>
              <a:prstGeom prst="rect">
                <a:avLst/>
              </a:prstGeom>
              <a:noFill/>
              <a:ln w="38100">
                <a:noFill/>
              </a:ln>
            </p:spPr>
            <p:txBody>
              <a:bodyPr wrap="square" lIns="0" tIns="0" rIns="0" bIns="0" rtlCol="0" anchor="ctr">
                <a:noAutofit/>
              </a:bodyPr>
              <a:lstStyle/>
              <a:p>
                <a:pPr algn="ctr">
                  <a:lnSpc>
                    <a:spcPct val="85000"/>
                  </a:lnSpc>
                </a:pPr>
                <a:r>
                  <a:rPr lang="en-US" sz="1000" dirty="0">
                    <a:cs typeface="Arial"/>
                  </a:rPr>
                  <a:t>Collect Once </a:t>
                </a:r>
                <a:br>
                  <a:rPr lang="en-US" sz="1000" dirty="0">
                    <a:cs typeface="Arial"/>
                  </a:rPr>
                </a:br>
                <a:r>
                  <a:rPr lang="en-US" sz="1000" dirty="0">
                    <a:cs typeface="Arial"/>
                  </a:rPr>
                  <a:t>Store Once</a:t>
                </a:r>
              </a:p>
              <a:p>
                <a:pPr algn="ctr">
                  <a:lnSpc>
                    <a:spcPct val="85000"/>
                  </a:lnSpc>
                </a:pPr>
                <a:r>
                  <a:rPr lang="en-US" sz="700" dirty="0">
                    <a:cs typeface="Arial"/>
                  </a:rPr>
                  <a:t>(with Vertica) </a:t>
                </a:r>
              </a:p>
            </p:txBody>
          </p:sp>
          <p:sp>
            <p:nvSpPr>
              <p:cNvPr id="85" name="TextBox 84"/>
              <p:cNvSpPr txBox="1"/>
              <p:nvPr/>
            </p:nvSpPr>
            <p:spPr>
              <a:xfrm>
                <a:off x="7011046" y="2460072"/>
                <a:ext cx="589723" cy="361324"/>
              </a:xfrm>
              <a:prstGeom prst="rect">
                <a:avLst/>
              </a:prstGeom>
              <a:noFill/>
              <a:ln w="38100">
                <a:noFill/>
              </a:ln>
            </p:spPr>
            <p:txBody>
              <a:bodyPr wrap="square" lIns="0" tIns="0" rIns="0" bIns="0" rtlCol="0" anchor="ctr">
                <a:noAutofit/>
              </a:bodyPr>
              <a:lstStyle/>
              <a:p>
                <a:pPr algn="ctr">
                  <a:lnSpc>
                    <a:spcPct val="85000"/>
                  </a:lnSpc>
                </a:pPr>
                <a:endParaRPr lang="en-US" sz="1050">
                  <a:cs typeface="Arial"/>
                </a:endParaRPr>
              </a:p>
            </p:txBody>
          </p:sp>
          <p:sp>
            <p:nvSpPr>
              <p:cNvPr id="86" name="TextBox 85"/>
              <p:cNvSpPr txBox="1"/>
              <p:nvPr/>
            </p:nvSpPr>
            <p:spPr>
              <a:xfrm>
                <a:off x="5896237" y="2532882"/>
                <a:ext cx="861499" cy="361324"/>
              </a:xfrm>
              <a:prstGeom prst="rect">
                <a:avLst/>
              </a:prstGeom>
              <a:noFill/>
              <a:ln w="38100">
                <a:noFill/>
              </a:ln>
            </p:spPr>
            <p:txBody>
              <a:bodyPr wrap="square" lIns="0" tIns="0" rIns="0" bIns="0" rtlCol="0" anchor="ctr">
                <a:noAutofit/>
              </a:bodyPr>
              <a:lstStyle/>
              <a:p>
                <a:pPr algn="ctr">
                  <a:lnSpc>
                    <a:spcPct val="85000"/>
                  </a:lnSpc>
                </a:pPr>
                <a:r>
                  <a:rPr lang="en-US" sz="1000" dirty="0">
                    <a:cs typeface="Arial"/>
                  </a:rPr>
                  <a:t>Micro Focus Services</a:t>
                </a:r>
              </a:p>
              <a:p>
                <a:pPr algn="ctr">
                  <a:lnSpc>
                    <a:spcPct val="85000"/>
                  </a:lnSpc>
                </a:pPr>
                <a:r>
                  <a:rPr lang="en-US" sz="700" dirty="0">
                    <a:cs typeface="Arial"/>
                  </a:rPr>
                  <a:t>(CI/CD, Admin, </a:t>
                </a:r>
                <a:r>
                  <a:rPr lang="en-US" sz="700" dirty="0" smtClean="0">
                    <a:cs typeface="Arial"/>
                  </a:rPr>
                  <a:t/>
                </a:r>
                <a:br>
                  <a:rPr lang="en-US" sz="700" dirty="0" smtClean="0">
                    <a:cs typeface="Arial"/>
                  </a:rPr>
                </a:br>
                <a:r>
                  <a:rPr lang="en-US" sz="700" dirty="0" smtClean="0">
                    <a:cs typeface="Arial"/>
                  </a:rPr>
                  <a:t>Login</a:t>
                </a:r>
                <a:r>
                  <a:rPr lang="en-US" sz="700" dirty="0">
                    <a:cs typeface="Arial"/>
                  </a:rPr>
                  <a:t>, License)</a:t>
                </a:r>
              </a:p>
            </p:txBody>
          </p:sp>
          <p:sp>
            <p:nvSpPr>
              <p:cNvPr id="87" name="TextBox 86"/>
              <p:cNvSpPr txBox="1"/>
              <p:nvPr/>
            </p:nvSpPr>
            <p:spPr>
              <a:xfrm>
                <a:off x="6849287" y="2532881"/>
                <a:ext cx="861498" cy="361324"/>
              </a:xfrm>
              <a:prstGeom prst="rect">
                <a:avLst/>
              </a:prstGeom>
              <a:noFill/>
              <a:ln w="38100">
                <a:noFill/>
              </a:ln>
            </p:spPr>
            <p:txBody>
              <a:bodyPr wrap="square" lIns="0" tIns="0" rIns="0" bIns="0" rtlCol="0" anchor="ctr">
                <a:noAutofit/>
              </a:bodyPr>
              <a:lstStyle/>
              <a:p>
                <a:pPr algn="ctr">
                  <a:lnSpc>
                    <a:spcPct val="85000"/>
                  </a:lnSpc>
                </a:pPr>
                <a:r>
                  <a:rPr lang="en-US" sz="1000" dirty="0">
                    <a:cs typeface="Arial"/>
                  </a:rPr>
                  <a:t>Ecosystem</a:t>
                </a:r>
              </a:p>
              <a:p>
                <a:pPr algn="ctr">
                  <a:lnSpc>
                    <a:spcPct val="85000"/>
                  </a:lnSpc>
                </a:pPr>
                <a:r>
                  <a:rPr lang="en-US" sz="1000" dirty="0">
                    <a:cs typeface="Arial"/>
                  </a:rPr>
                  <a:t>Services</a:t>
                </a:r>
              </a:p>
              <a:p>
                <a:pPr algn="ctr">
                  <a:lnSpc>
                    <a:spcPct val="85000"/>
                  </a:lnSpc>
                </a:pPr>
                <a:r>
                  <a:rPr lang="en-US" sz="700" dirty="0">
                    <a:cs typeface="Arial"/>
                  </a:rPr>
                  <a:t>(Partner, </a:t>
                </a:r>
                <a:r>
                  <a:rPr lang="en-US" sz="700" dirty="0" smtClean="0">
                    <a:cs typeface="Arial"/>
                  </a:rPr>
                  <a:t/>
                </a:r>
                <a:br>
                  <a:rPr lang="en-US" sz="700" dirty="0" smtClean="0">
                    <a:cs typeface="Arial"/>
                  </a:rPr>
                </a:br>
                <a:r>
                  <a:rPr lang="en-US" sz="700" dirty="0" smtClean="0">
                    <a:cs typeface="Arial"/>
                  </a:rPr>
                  <a:t>Third </a:t>
                </a:r>
                <a:r>
                  <a:rPr lang="en-US" sz="700" dirty="0">
                    <a:cs typeface="Arial"/>
                  </a:rPr>
                  <a:t>Party, Community)</a:t>
                </a:r>
              </a:p>
            </p:txBody>
          </p:sp>
        </p:grpSp>
      </p:grpSp>
      <p:cxnSp>
        <p:nvCxnSpPr>
          <p:cNvPr id="88" name="Straight Connector 87"/>
          <p:cNvCxnSpPr/>
          <p:nvPr/>
        </p:nvCxnSpPr>
        <p:spPr>
          <a:xfrm>
            <a:off x="9488384" y="4995501"/>
            <a:ext cx="2291938" cy="0"/>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9368958" y="4357183"/>
            <a:ext cx="2411364" cy="0"/>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9368958" y="3566105"/>
            <a:ext cx="2411364" cy="0"/>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9685794" y="1900565"/>
            <a:ext cx="2094528" cy="437043"/>
          </a:xfrm>
          <a:prstGeom prst="rect">
            <a:avLst/>
          </a:prstGeom>
        </p:spPr>
        <p:txBody>
          <a:bodyPr wrap="square" anchor="ctr">
            <a:spAutoFit/>
          </a:bodyPr>
          <a:lstStyle/>
          <a:p>
            <a:pPr defTabSz="914217">
              <a:lnSpc>
                <a:spcPct val="80000"/>
              </a:lnSpc>
            </a:pPr>
            <a:r>
              <a:rPr lang="en-US" sz="1400" dirty="0" smtClean="0">
                <a:solidFill>
                  <a:prstClr val="black"/>
                </a:solidFill>
                <a:latin typeface="Calibri" panose="020F0502020204030204" pitchFamily="34" charset="0"/>
                <a:ea typeface="Open Sans" pitchFamily="34" charset="0"/>
                <a:cs typeface="Arial"/>
              </a:rPr>
              <a:t>Quick installation with pre-integrated containers</a:t>
            </a:r>
            <a:endParaRPr lang="en-US" sz="1400" dirty="0" smtClean="0">
              <a:solidFill>
                <a:prstClr val="black"/>
              </a:solidFill>
              <a:latin typeface="Calibri" panose="020F0502020204030204" pitchFamily="34" charset="0"/>
              <a:cs typeface="Arial"/>
            </a:endParaRPr>
          </a:p>
        </p:txBody>
      </p:sp>
      <p:cxnSp>
        <p:nvCxnSpPr>
          <p:cNvPr id="92" name="Straight Connector 91"/>
          <p:cNvCxnSpPr/>
          <p:nvPr/>
        </p:nvCxnSpPr>
        <p:spPr>
          <a:xfrm>
            <a:off x="8800996" y="1887207"/>
            <a:ext cx="2979326" cy="0"/>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9685794" y="5712719"/>
            <a:ext cx="2169038" cy="437043"/>
          </a:xfrm>
          <a:prstGeom prst="rect">
            <a:avLst/>
          </a:prstGeom>
        </p:spPr>
        <p:txBody>
          <a:bodyPr wrap="square" anchor="ctr">
            <a:spAutoFit/>
          </a:bodyPr>
          <a:lstStyle/>
          <a:p>
            <a:pPr defTabSz="914217">
              <a:lnSpc>
                <a:spcPct val="80000"/>
              </a:lnSpc>
            </a:pPr>
            <a:r>
              <a:rPr lang="en-US" sz="1400" dirty="0" smtClean="0">
                <a:solidFill>
                  <a:prstClr val="black"/>
                </a:solidFill>
                <a:latin typeface="Calibri" panose="020F0502020204030204" pitchFamily="34" charset="0"/>
                <a:ea typeface="Open Sans" pitchFamily="34" charset="0"/>
                <a:cs typeface="Arial"/>
              </a:rPr>
              <a:t>New functionality available with each quarterly release</a:t>
            </a:r>
            <a:endParaRPr lang="en-US" sz="1400" dirty="0" smtClean="0">
              <a:solidFill>
                <a:prstClr val="black"/>
              </a:solidFill>
              <a:latin typeface="Calibri" panose="020F0502020204030204" pitchFamily="34" charset="0"/>
              <a:cs typeface="Arial"/>
            </a:endParaRPr>
          </a:p>
        </p:txBody>
      </p:sp>
      <p:cxnSp>
        <p:nvCxnSpPr>
          <p:cNvPr id="50" name="Straight Connector 49"/>
          <p:cNvCxnSpPr/>
          <p:nvPr/>
        </p:nvCxnSpPr>
        <p:spPr>
          <a:xfrm>
            <a:off x="8875506" y="5699361"/>
            <a:ext cx="2904816" cy="13358"/>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608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ltGray">
          <a:xfrm>
            <a:off x="947585" y="1743075"/>
            <a:ext cx="3313444" cy="3476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latin typeface="Calibri" panose="020F0502020204030204" pitchFamily="34" charset="0"/>
              <a:cs typeface="Calibri" panose="020F0502020204030204" pitchFamily="34" charset="0"/>
            </a:endParaRPr>
          </a:p>
        </p:txBody>
      </p:sp>
      <p:sp>
        <p:nvSpPr>
          <p:cNvPr id="18" name="Rectangle 17"/>
          <p:cNvSpPr/>
          <p:nvPr/>
        </p:nvSpPr>
        <p:spPr bwMode="ltGray">
          <a:xfrm>
            <a:off x="4415485" y="1743075"/>
            <a:ext cx="3313444" cy="3476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solidFill>
                <a:schemeClr val="bg2"/>
              </a:solidFill>
              <a:latin typeface="Calibri" panose="020F0502020204030204" pitchFamily="34" charset="0"/>
              <a:cs typeface="Calibri" panose="020F0502020204030204" pitchFamily="34" charset="0"/>
            </a:endParaRPr>
          </a:p>
        </p:txBody>
      </p:sp>
      <p:sp>
        <p:nvSpPr>
          <p:cNvPr id="19" name="Rectangle 18"/>
          <p:cNvSpPr/>
          <p:nvPr/>
        </p:nvSpPr>
        <p:spPr bwMode="ltGray">
          <a:xfrm>
            <a:off x="7883322" y="1743075"/>
            <a:ext cx="3313444" cy="34766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latin typeface="Calibri" panose="020F0502020204030204" pitchFamily="34" charset="0"/>
              <a:cs typeface="Calibri" panose="020F0502020204030204" pitchFamily="34" charset="0"/>
            </a:endParaRPr>
          </a:p>
        </p:txBody>
      </p:sp>
      <p:sp>
        <p:nvSpPr>
          <p:cNvPr id="7" name="Title 6"/>
          <p:cNvSpPr>
            <a:spLocks noGrp="1"/>
          </p:cNvSpPr>
          <p:nvPr>
            <p:ph type="title"/>
          </p:nvPr>
        </p:nvSpPr>
        <p:spPr/>
        <p:txBody>
          <a:bodyPr/>
          <a:lstStyle/>
          <a:p>
            <a:r>
              <a:rPr lang="en-US" dirty="0" smtClean="0"/>
              <a:t>Delivering Customer Outcomes</a:t>
            </a:r>
            <a:endParaRPr lang="en-GB" dirty="0"/>
          </a:p>
        </p:txBody>
      </p:sp>
      <p:sp>
        <p:nvSpPr>
          <p:cNvPr id="6" name="Slide Number Placeholder 5"/>
          <p:cNvSpPr>
            <a:spLocks noGrp="1"/>
          </p:cNvSpPr>
          <p:nvPr>
            <p:ph type="sldNum" sz="quarter" idx="4"/>
          </p:nvPr>
        </p:nvSpPr>
        <p:spPr/>
        <p:txBody>
          <a:bodyPr/>
          <a:lstStyle/>
          <a:p>
            <a:fld id="{0FB999A9-77CE-4AD1-9911-24A29F08BC34}" type="slidenum">
              <a:rPr lang="en-US" smtClean="0"/>
              <a:pPr/>
              <a:t>14</a:t>
            </a:fld>
            <a:endParaRPr lang="en-US" dirty="0"/>
          </a:p>
        </p:txBody>
      </p:sp>
      <p:sp>
        <p:nvSpPr>
          <p:cNvPr id="9" name="Text Placeholder 5"/>
          <p:cNvSpPr txBox="1">
            <a:spLocks/>
          </p:cNvSpPr>
          <p:nvPr/>
        </p:nvSpPr>
        <p:spPr>
          <a:xfrm>
            <a:off x="993557" y="1819276"/>
            <a:ext cx="3221502" cy="32099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endParaRPr lang="en-US" b="1" dirty="0" smtClean="0">
              <a:solidFill>
                <a:schemeClr val="bg2"/>
              </a:solidFill>
            </a:endParaRPr>
          </a:p>
          <a:p>
            <a:pPr marL="0" indent="0" algn="ctr">
              <a:buFont typeface="Wingdings" panose="05000000000000000000" pitchFamily="2" charset="2"/>
              <a:buNone/>
            </a:pPr>
            <a:endParaRPr lang="en-US" b="1" dirty="0" smtClean="0">
              <a:solidFill>
                <a:schemeClr val="bg2"/>
              </a:solidFill>
            </a:endParaRPr>
          </a:p>
          <a:p>
            <a:pPr marL="0" indent="0" algn="ctr">
              <a:buFont typeface="Wingdings" panose="05000000000000000000" pitchFamily="2" charset="2"/>
              <a:buNone/>
            </a:pPr>
            <a:endParaRPr lang="en-US" b="1" dirty="0" smtClean="0">
              <a:solidFill>
                <a:schemeClr val="bg2"/>
              </a:solidFill>
            </a:endParaRPr>
          </a:p>
          <a:p>
            <a:pPr marL="0" indent="0" algn="ctr">
              <a:spcBef>
                <a:spcPts val="1200"/>
              </a:spcBef>
              <a:buNone/>
            </a:pPr>
            <a:r>
              <a:rPr lang="en-US" dirty="0" smtClean="0">
                <a:solidFill>
                  <a:schemeClr val="bg2"/>
                </a:solidFill>
              </a:rPr>
              <a:t>Ticket self-management delivers a </a:t>
            </a:r>
            <a:r>
              <a:rPr lang="en-US" sz="2400" b="1" dirty="0" smtClean="0">
                <a:solidFill>
                  <a:schemeClr val="bg2"/>
                </a:solidFill>
              </a:rPr>
              <a:t>26% reduction in incidents</a:t>
            </a:r>
            <a:endParaRPr lang="en-US" b="1" dirty="0" smtClean="0">
              <a:solidFill>
                <a:schemeClr val="bg2"/>
              </a:solidFill>
            </a:endParaRPr>
          </a:p>
          <a:p>
            <a:pPr marL="0" indent="0" algn="ctr">
              <a:spcBef>
                <a:spcPts val="1200"/>
              </a:spcBef>
              <a:buNone/>
            </a:pPr>
            <a:r>
              <a:rPr lang="en-US" sz="2400" b="1" dirty="0" smtClean="0">
                <a:solidFill>
                  <a:schemeClr val="bg2"/>
                </a:solidFill>
              </a:rPr>
              <a:t>Better </a:t>
            </a:r>
            <a:r>
              <a:rPr lang="en-US" sz="2400" b="1" dirty="0">
                <a:solidFill>
                  <a:schemeClr val="bg2"/>
                </a:solidFill>
              </a:rPr>
              <a:t>allocation </a:t>
            </a:r>
            <a:r>
              <a:rPr lang="en-US" sz="2400" b="1" dirty="0" smtClean="0">
                <a:solidFill>
                  <a:schemeClr val="bg2"/>
                </a:solidFill>
              </a:rPr>
              <a:t>of </a:t>
            </a:r>
            <a:r>
              <a:rPr lang="en-US" dirty="0" smtClean="0">
                <a:solidFill>
                  <a:schemeClr val="bg2"/>
                </a:solidFill>
              </a:rPr>
              <a:t>help </a:t>
            </a:r>
            <a:r>
              <a:rPr lang="en-US" dirty="0">
                <a:solidFill>
                  <a:schemeClr val="bg2"/>
                </a:solidFill>
              </a:rPr>
              <a:t>desk </a:t>
            </a:r>
            <a:r>
              <a:rPr lang="en-US" sz="2400" b="1" dirty="0" smtClean="0">
                <a:solidFill>
                  <a:schemeClr val="bg2"/>
                </a:solidFill>
              </a:rPr>
              <a:t>resources</a:t>
            </a:r>
            <a:endParaRPr lang="en-US" b="1" dirty="0" smtClean="0">
              <a:solidFill>
                <a:schemeClr val="bg2"/>
              </a:solidFill>
            </a:endParaRPr>
          </a:p>
        </p:txBody>
      </p:sp>
      <p:sp>
        <p:nvSpPr>
          <p:cNvPr id="10" name="Text Placeholder 6"/>
          <p:cNvSpPr txBox="1">
            <a:spLocks/>
          </p:cNvSpPr>
          <p:nvPr/>
        </p:nvSpPr>
        <p:spPr>
          <a:xfrm>
            <a:off x="4629170" y="1819276"/>
            <a:ext cx="2886075" cy="3209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endParaRPr lang="en-US" b="1" dirty="0" smtClean="0">
              <a:solidFill>
                <a:schemeClr val="bg2"/>
              </a:solidFill>
            </a:endParaRPr>
          </a:p>
          <a:p>
            <a:pPr marL="0" indent="0" algn="ctr">
              <a:buFont typeface="Wingdings" panose="05000000000000000000" pitchFamily="2" charset="2"/>
              <a:buNone/>
            </a:pPr>
            <a:endParaRPr lang="en-US" b="1" dirty="0" smtClean="0">
              <a:solidFill>
                <a:schemeClr val="bg2"/>
              </a:solidFill>
            </a:endParaRPr>
          </a:p>
          <a:p>
            <a:pPr marL="0" indent="0" algn="ctr">
              <a:buFont typeface="Wingdings" panose="05000000000000000000" pitchFamily="2" charset="2"/>
              <a:buNone/>
            </a:pPr>
            <a:endParaRPr lang="en-US" b="1" dirty="0" smtClean="0">
              <a:solidFill>
                <a:schemeClr val="bg2"/>
              </a:solidFill>
            </a:endParaRPr>
          </a:p>
          <a:p>
            <a:pPr marL="0" indent="0" algn="ctr">
              <a:spcBef>
                <a:spcPts val="1200"/>
              </a:spcBef>
              <a:buFont typeface="Wingdings" panose="05000000000000000000" pitchFamily="2" charset="2"/>
              <a:buNone/>
            </a:pPr>
            <a:r>
              <a:rPr lang="en-US" sz="2400" b="1" dirty="0">
                <a:solidFill>
                  <a:schemeClr val="bg2"/>
                </a:solidFill>
              </a:rPr>
              <a:t>$500,000 savings </a:t>
            </a:r>
            <a:r>
              <a:rPr lang="en-US" dirty="0" smtClean="0">
                <a:solidFill>
                  <a:schemeClr val="bg2"/>
                </a:solidFill>
              </a:rPr>
              <a:t>in asset consolidation</a:t>
            </a:r>
          </a:p>
          <a:p>
            <a:pPr marL="0" indent="0" algn="ctr">
              <a:spcBef>
                <a:spcPts val="1800"/>
              </a:spcBef>
              <a:buFont typeface="Wingdings" panose="05000000000000000000" pitchFamily="2" charset="2"/>
              <a:buNone/>
            </a:pPr>
            <a:r>
              <a:rPr lang="en-US" sz="2400" b="1" dirty="0">
                <a:solidFill>
                  <a:schemeClr val="bg2"/>
                </a:solidFill>
              </a:rPr>
              <a:t>50% </a:t>
            </a:r>
            <a:r>
              <a:rPr lang="en-US" dirty="0" smtClean="0">
                <a:solidFill>
                  <a:schemeClr val="bg2"/>
                </a:solidFill>
              </a:rPr>
              <a:t>first year </a:t>
            </a:r>
            <a:r>
              <a:rPr lang="en-US" sz="2400" b="1" dirty="0">
                <a:solidFill>
                  <a:schemeClr val="bg2"/>
                </a:solidFill>
              </a:rPr>
              <a:t>ROI</a:t>
            </a:r>
            <a:r>
              <a:rPr lang="en-US" dirty="0" smtClean="0">
                <a:solidFill>
                  <a:schemeClr val="bg2"/>
                </a:solidFill>
              </a:rPr>
              <a:t> recovery</a:t>
            </a:r>
            <a:endParaRPr lang="en-US" dirty="0">
              <a:solidFill>
                <a:schemeClr val="bg2"/>
              </a:solidFill>
            </a:endParaRPr>
          </a:p>
        </p:txBody>
      </p:sp>
      <p:sp>
        <p:nvSpPr>
          <p:cNvPr id="11" name="Text Placeholder 7"/>
          <p:cNvSpPr txBox="1">
            <a:spLocks/>
          </p:cNvSpPr>
          <p:nvPr/>
        </p:nvSpPr>
        <p:spPr>
          <a:xfrm>
            <a:off x="8097007" y="1819276"/>
            <a:ext cx="2886075" cy="3209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endParaRPr lang="en-US" b="1" dirty="0" smtClean="0">
              <a:solidFill>
                <a:schemeClr val="bg2"/>
              </a:solidFill>
            </a:endParaRPr>
          </a:p>
          <a:p>
            <a:pPr marL="0" indent="0" algn="ctr">
              <a:buFont typeface="Wingdings" panose="05000000000000000000" pitchFamily="2" charset="2"/>
              <a:buNone/>
            </a:pPr>
            <a:endParaRPr lang="en-US" b="1" dirty="0" smtClean="0">
              <a:solidFill>
                <a:schemeClr val="bg2"/>
              </a:solidFill>
            </a:endParaRPr>
          </a:p>
          <a:p>
            <a:pPr marL="0" indent="0" algn="ctr">
              <a:buFont typeface="Wingdings" panose="05000000000000000000" pitchFamily="2" charset="2"/>
              <a:buNone/>
            </a:pPr>
            <a:endParaRPr lang="en-US" b="1" dirty="0" smtClean="0">
              <a:solidFill>
                <a:schemeClr val="bg2"/>
              </a:solidFill>
            </a:endParaRPr>
          </a:p>
          <a:p>
            <a:pPr marL="0" indent="0" algn="ctr">
              <a:spcBef>
                <a:spcPts val="1200"/>
              </a:spcBef>
              <a:buFont typeface="Wingdings" panose="05000000000000000000" pitchFamily="2" charset="2"/>
              <a:buNone/>
            </a:pPr>
            <a:r>
              <a:rPr lang="en-US" dirty="0" smtClean="0">
                <a:solidFill>
                  <a:schemeClr val="bg2"/>
                </a:solidFill>
              </a:rPr>
              <a:t>Increased </a:t>
            </a:r>
            <a:r>
              <a:rPr lang="en-US" sz="2400" b="1" dirty="0">
                <a:solidFill>
                  <a:schemeClr val="bg2"/>
                </a:solidFill>
              </a:rPr>
              <a:t>change success rate </a:t>
            </a:r>
            <a:r>
              <a:rPr lang="en-US" dirty="0" smtClean="0">
                <a:solidFill>
                  <a:schemeClr val="bg2"/>
                </a:solidFill>
              </a:rPr>
              <a:t>to </a:t>
            </a:r>
            <a:r>
              <a:rPr lang="en-US" sz="2400" b="1" dirty="0">
                <a:solidFill>
                  <a:schemeClr val="bg2"/>
                </a:solidFill>
              </a:rPr>
              <a:t>99%</a:t>
            </a:r>
          </a:p>
          <a:p>
            <a:pPr marL="0" indent="0" algn="ctr">
              <a:buFont typeface="Wingdings" panose="05000000000000000000" pitchFamily="2" charset="2"/>
              <a:buNone/>
            </a:pPr>
            <a:r>
              <a:rPr lang="en-US" dirty="0" smtClean="0">
                <a:solidFill>
                  <a:schemeClr val="bg2"/>
                </a:solidFill>
              </a:rPr>
              <a:t>Achieved </a:t>
            </a:r>
            <a:r>
              <a:rPr lang="en-US" sz="2400" b="1" dirty="0">
                <a:solidFill>
                  <a:schemeClr val="bg2"/>
                </a:solidFill>
              </a:rPr>
              <a:t>85% first call resolution</a:t>
            </a:r>
          </a:p>
        </p:txBody>
      </p:sp>
      <p:pic>
        <p:nvPicPr>
          <p:cNvPr id="13"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2277" y="2286396"/>
            <a:ext cx="2419860" cy="496855"/>
          </a:xfrm>
          <a:prstGeom prst="rect">
            <a:avLst/>
          </a:prstGeom>
        </p:spPr>
      </p:pic>
      <p:pic>
        <p:nvPicPr>
          <p:cNvPr id="14" name="Picture 2" descr="Resultado de imagem para valero logo">
            <a:hlinkClick r:id="rId4"/>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732617" y="2130202"/>
            <a:ext cx="1614854" cy="8092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586" y="1912840"/>
            <a:ext cx="3089442" cy="1243965"/>
          </a:xfrm>
          <a:prstGeom prst="rect">
            <a:avLst/>
          </a:prstGeom>
        </p:spPr>
      </p:pic>
    </p:spTree>
    <p:extLst>
      <p:ext uri="{BB962C8B-B14F-4D97-AF65-F5344CB8AC3E}">
        <p14:creationId xmlns:p14="http://schemas.microsoft.com/office/powerpoint/2010/main" val="93072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Software Services for Hybrid IT</a:t>
            </a:r>
            <a:endParaRPr lang="en-US" dirty="0"/>
          </a:p>
        </p:txBody>
      </p:sp>
      <p:sp>
        <p:nvSpPr>
          <p:cNvPr id="4" name="Slide Number Placeholder 3"/>
          <p:cNvSpPr>
            <a:spLocks noGrp="1"/>
          </p:cNvSpPr>
          <p:nvPr>
            <p:ph type="sldNum" sz="quarter" idx="4"/>
          </p:nvPr>
        </p:nvSpPr>
        <p:spPr/>
        <p:txBody>
          <a:bodyPr/>
          <a:lstStyle/>
          <a:p>
            <a:fld id="{0FB999A9-77CE-4AD1-9911-24A29F08BC34}" type="slidenum">
              <a:rPr lang="en-US" smtClean="0"/>
              <a:pPr/>
              <a:t>15</a:t>
            </a:fld>
            <a:endParaRPr lang="en-US" dirty="0"/>
          </a:p>
        </p:txBody>
      </p:sp>
      <p:sp>
        <p:nvSpPr>
          <p:cNvPr id="7" name="Text Placeholder 6"/>
          <p:cNvSpPr>
            <a:spLocks noGrp="1"/>
          </p:cNvSpPr>
          <p:nvPr>
            <p:ph type="body" sz="quarter" idx="13"/>
          </p:nvPr>
        </p:nvSpPr>
        <p:spPr/>
        <p:txBody>
          <a:bodyPr/>
          <a:lstStyle/>
          <a:p>
            <a:r>
              <a:rPr lang="en-US" smtClean="0"/>
              <a:t>Guiding customers through their transformation journey</a:t>
            </a:r>
            <a:endParaRPr lang="en-US" dirty="0"/>
          </a:p>
        </p:txBody>
      </p:sp>
      <p:grpSp>
        <p:nvGrpSpPr>
          <p:cNvPr id="38" name="Group 37"/>
          <p:cNvGrpSpPr/>
          <p:nvPr/>
        </p:nvGrpSpPr>
        <p:grpSpPr>
          <a:xfrm>
            <a:off x="947768" y="1733082"/>
            <a:ext cx="10310783" cy="4306656"/>
            <a:chOff x="940799" y="1553898"/>
            <a:chExt cx="10310783" cy="4306656"/>
          </a:xfrm>
        </p:grpSpPr>
        <p:sp>
          <p:nvSpPr>
            <p:cNvPr id="39" name="Shape 2035" descr="Block Arc 2"/>
            <p:cNvSpPr/>
            <p:nvPr/>
          </p:nvSpPr>
          <p:spPr>
            <a:xfrm>
              <a:off x="6997558" y="1553898"/>
              <a:ext cx="2240877" cy="1130712"/>
            </a:xfrm>
            <a:custGeom>
              <a:avLst/>
              <a:gdLst/>
              <a:ahLst/>
              <a:cxnLst>
                <a:cxn ang="0">
                  <a:pos x="wd2" y="hd2"/>
                </a:cxn>
                <a:cxn ang="5400000">
                  <a:pos x="wd2" y="hd2"/>
                </a:cxn>
                <a:cxn ang="10800000">
                  <a:pos x="wd2" y="hd2"/>
                </a:cxn>
                <a:cxn ang="16200000">
                  <a:pos x="wd2" y="hd2"/>
                </a:cxn>
              </a:cxnLst>
              <a:rect l="0" t="0" r="r" b="b"/>
              <a:pathLst>
                <a:path w="21600" h="21600" extrusionOk="0">
                  <a:moveTo>
                    <a:pt x="0" y="21404"/>
                  </a:moveTo>
                  <a:cubicBezTo>
                    <a:pt x="0" y="9583"/>
                    <a:pt x="4835" y="0"/>
                    <a:pt x="10800" y="0"/>
                  </a:cubicBezTo>
                  <a:cubicBezTo>
                    <a:pt x="16765" y="0"/>
                    <a:pt x="21600" y="9583"/>
                    <a:pt x="21600" y="21404"/>
                  </a:cubicBezTo>
                  <a:lnTo>
                    <a:pt x="19440" y="21600"/>
                  </a:lnTo>
                  <a:cubicBezTo>
                    <a:pt x="19440" y="12142"/>
                    <a:pt x="15572" y="4475"/>
                    <a:pt x="10799" y="4475"/>
                  </a:cubicBezTo>
                  <a:cubicBezTo>
                    <a:pt x="6027" y="4475"/>
                    <a:pt x="2159" y="12142"/>
                    <a:pt x="2159" y="21600"/>
                  </a:cubicBezTo>
                  <a:close/>
                </a:path>
              </a:pathLst>
            </a:custGeom>
            <a:solidFill>
              <a:srgbClr val="F2F2F2"/>
            </a:solidFill>
            <a:ln w="12700">
              <a:miter lim="400000"/>
            </a:ln>
          </p:spPr>
          <p:txBody>
            <a:bodyPr lIns="45719" rIns="45719" anchor="ctr"/>
            <a:lstStyle/>
            <a:p>
              <a:pPr algn="ctr">
                <a:defRPr b="1">
                  <a:ln w="22225">
                    <a:solidFill>
                      <a:schemeClr val="accent2"/>
                    </a:solidFill>
                  </a:ln>
                  <a:solidFill>
                    <a:srgbClr val="C99CEA"/>
                  </a:solidFill>
                </a:defRPr>
              </a:pPr>
              <a:endParaRPr/>
            </a:p>
          </p:txBody>
        </p:sp>
        <p:sp>
          <p:nvSpPr>
            <p:cNvPr id="40" name="Shape 2036" descr="Block Arc 3"/>
            <p:cNvSpPr/>
            <p:nvPr/>
          </p:nvSpPr>
          <p:spPr>
            <a:xfrm flipV="1">
              <a:off x="940801" y="2664064"/>
              <a:ext cx="2240877" cy="1130711"/>
            </a:xfrm>
            <a:custGeom>
              <a:avLst/>
              <a:gdLst/>
              <a:ahLst/>
              <a:cxnLst>
                <a:cxn ang="0">
                  <a:pos x="wd2" y="hd2"/>
                </a:cxn>
                <a:cxn ang="5400000">
                  <a:pos x="wd2" y="hd2"/>
                </a:cxn>
                <a:cxn ang="10800000">
                  <a:pos x="wd2" y="hd2"/>
                </a:cxn>
                <a:cxn ang="16200000">
                  <a:pos x="wd2" y="hd2"/>
                </a:cxn>
              </a:cxnLst>
              <a:rect l="0" t="0" r="r" b="b"/>
              <a:pathLst>
                <a:path w="21600" h="21600" extrusionOk="0">
                  <a:moveTo>
                    <a:pt x="0" y="21404"/>
                  </a:moveTo>
                  <a:cubicBezTo>
                    <a:pt x="0" y="9583"/>
                    <a:pt x="4835" y="0"/>
                    <a:pt x="10800" y="0"/>
                  </a:cubicBezTo>
                  <a:cubicBezTo>
                    <a:pt x="16765" y="0"/>
                    <a:pt x="21600" y="9583"/>
                    <a:pt x="21600" y="21404"/>
                  </a:cubicBezTo>
                  <a:lnTo>
                    <a:pt x="19440" y="21600"/>
                  </a:lnTo>
                  <a:cubicBezTo>
                    <a:pt x="19440" y="12142"/>
                    <a:pt x="15572" y="4475"/>
                    <a:pt x="10799" y="4475"/>
                  </a:cubicBezTo>
                  <a:cubicBezTo>
                    <a:pt x="6027" y="4475"/>
                    <a:pt x="2159" y="12142"/>
                    <a:pt x="2159" y="21600"/>
                  </a:cubicBezTo>
                  <a:close/>
                </a:path>
              </a:pathLst>
            </a:custGeom>
            <a:solidFill>
              <a:srgbClr val="F2F2F2"/>
            </a:solidFill>
            <a:ln w="12700">
              <a:miter lim="400000"/>
            </a:ln>
          </p:spPr>
          <p:txBody>
            <a:bodyPr lIns="45719" rIns="45719" anchor="ctr"/>
            <a:lstStyle/>
            <a:p>
              <a:pPr algn="ctr"/>
              <a:endParaRPr/>
            </a:p>
          </p:txBody>
        </p:sp>
        <p:sp>
          <p:nvSpPr>
            <p:cNvPr id="41" name="Shape 2037" descr="Block Arc 4"/>
            <p:cNvSpPr/>
            <p:nvPr/>
          </p:nvSpPr>
          <p:spPr>
            <a:xfrm flipV="1">
              <a:off x="4978401" y="2664064"/>
              <a:ext cx="2240877" cy="1130711"/>
            </a:xfrm>
            <a:custGeom>
              <a:avLst/>
              <a:gdLst/>
              <a:ahLst/>
              <a:cxnLst>
                <a:cxn ang="0">
                  <a:pos x="wd2" y="hd2"/>
                </a:cxn>
                <a:cxn ang="5400000">
                  <a:pos x="wd2" y="hd2"/>
                </a:cxn>
                <a:cxn ang="10800000">
                  <a:pos x="wd2" y="hd2"/>
                </a:cxn>
                <a:cxn ang="16200000">
                  <a:pos x="wd2" y="hd2"/>
                </a:cxn>
              </a:cxnLst>
              <a:rect l="0" t="0" r="r" b="b"/>
              <a:pathLst>
                <a:path w="21600" h="21600" extrusionOk="0">
                  <a:moveTo>
                    <a:pt x="0" y="21404"/>
                  </a:moveTo>
                  <a:cubicBezTo>
                    <a:pt x="0" y="9583"/>
                    <a:pt x="4835" y="0"/>
                    <a:pt x="10800" y="0"/>
                  </a:cubicBezTo>
                  <a:cubicBezTo>
                    <a:pt x="16765" y="0"/>
                    <a:pt x="21600" y="9583"/>
                    <a:pt x="21600" y="21404"/>
                  </a:cubicBezTo>
                  <a:lnTo>
                    <a:pt x="19440" y="21600"/>
                  </a:lnTo>
                  <a:cubicBezTo>
                    <a:pt x="19440" y="12142"/>
                    <a:pt x="15572" y="4475"/>
                    <a:pt x="10799" y="4475"/>
                  </a:cubicBezTo>
                  <a:cubicBezTo>
                    <a:pt x="6027" y="4475"/>
                    <a:pt x="2159" y="12142"/>
                    <a:pt x="2159" y="21600"/>
                  </a:cubicBezTo>
                  <a:close/>
                </a:path>
              </a:pathLst>
            </a:custGeom>
            <a:solidFill>
              <a:srgbClr val="F2F2F2"/>
            </a:solidFill>
            <a:ln w="12700">
              <a:miter lim="400000"/>
            </a:ln>
          </p:spPr>
          <p:txBody>
            <a:bodyPr lIns="45719" rIns="45719" anchor="ctr"/>
            <a:lstStyle/>
            <a:p>
              <a:pPr algn="ctr"/>
              <a:endParaRPr/>
            </a:p>
          </p:txBody>
        </p:sp>
        <p:sp>
          <p:nvSpPr>
            <p:cNvPr id="42" name="Shape 2038" descr="Block Arc 5"/>
            <p:cNvSpPr/>
            <p:nvPr/>
          </p:nvSpPr>
          <p:spPr>
            <a:xfrm flipV="1">
              <a:off x="9010705" y="2664064"/>
              <a:ext cx="2240877" cy="1130711"/>
            </a:xfrm>
            <a:custGeom>
              <a:avLst/>
              <a:gdLst/>
              <a:ahLst/>
              <a:cxnLst>
                <a:cxn ang="0">
                  <a:pos x="wd2" y="hd2"/>
                </a:cxn>
                <a:cxn ang="5400000">
                  <a:pos x="wd2" y="hd2"/>
                </a:cxn>
                <a:cxn ang="10800000">
                  <a:pos x="wd2" y="hd2"/>
                </a:cxn>
                <a:cxn ang="16200000">
                  <a:pos x="wd2" y="hd2"/>
                </a:cxn>
              </a:cxnLst>
              <a:rect l="0" t="0" r="r" b="b"/>
              <a:pathLst>
                <a:path w="21600" h="21600" extrusionOk="0">
                  <a:moveTo>
                    <a:pt x="0" y="21404"/>
                  </a:moveTo>
                  <a:cubicBezTo>
                    <a:pt x="0" y="9583"/>
                    <a:pt x="4835" y="0"/>
                    <a:pt x="10800" y="0"/>
                  </a:cubicBezTo>
                  <a:cubicBezTo>
                    <a:pt x="16765" y="0"/>
                    <a:pt x="21600" y="9583"/>
                    <a:pt x="21600" y="21404"/>
                  </a:cubicBezTo>
                  <a:lnTo>
                    <a:pt x="19440" y="21600"/>
                  </a:lnTo>
                  <a:cubicBezTo>
                    <a:pt x="19440" y="12142"/>
                    <a:pt x="15572" y="4475"/>
                    <a:pt x="10799" y="4475"/>
                  </a:cubicBezTo>
                  <a:cubicBezTo>
                    <a:pt x="6027" y="4475"/>
                    <a:pt x="2159" y="12142"/>
                    <a:pt x="2159" y="21600"/>
                  </a:cubicBezTo>
                  <a:close/>
                </a:path>
              </a:pathLst>
            </a:custGeom>
            <a:solidFill>
              <a:srgbClr val="F2F2F2"/>
            </a:solidFill>
            <a:ln w="12700">
              <a:miter lim="400000"/>
            </a:ln>
          </p:spPr>
          <p:txBody>
            <a:bodyPr lIns="45719" rIns="45719" anchor="ctr"/>
            <a:lstStyle/>
            <a:p>
              <a:pPr algn="ctr"/>
              <a:endParaRPr/>
            </a:p>
          </p:txBody>
        </p:sp>
        <p:sp>
          <p:nvSpPr>
            <p:cNvPr id="43" name="Shape 2039" descr="TextBox 7"/>
            <p:cNvSpPr/>
            <p:nvPr/>
          </p:nvSpPr>
          <p:spPr>
            <a:xfrm>
              <a:off x="1173049" y="3906173"/>
              <a:ext cx="1778048" cy="192360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4A6776"/>
                  </a:solidFill>
                </a:defRPr>
              </a:lvl1pPr>
            </a:lstStyle>
            <a:p>
              <a:pPr algn="l"/>
              <a:r>
                <a:rPr lang="fr-FR" sz="1600" dirty="0" smtClean="0">
                  <a:solidFill>
                    <a:schemeClr val="tx1"/>
                  </a:solidFill>
                </a:rPr>
                <a:t>Enterprise Support</a:t>
              </a:r>
            </a:p>
            <a:p>
              <a:pPr marL="174625" indent="-174625" algn="l">
                <a:buFont typeface="Wingdings" panose="05000000000000000000" pitchFamily="2" charset="2"/>
                <a:buChar char="§"/>
              </a:pPr>
              <a:r>
                <a:rPr lang="fr-FR" sz="1400" b="0" dirty="0" smtClean="0">
                  <a:solidFill>
                    <a:schemeClr val="tx1"/>
                  </a:solidFill>
                </a:rPr>
                <a:t>24x7</a:t>
              </a:r>
            </a:p>
            <a:p>
              <a:pPr marL="174625" indent="-174625" algn="l">
                <a:buFont typeface="Wingdings" panose="05000000000000000000" pitchFamily="2" charset="2"/>
                <a:buChar char="§"/>
              </a:pPr>
              <a:r>
                <a:rPr lang="fr-FR" sz="1400" b="0" dirty="0" smtClean="0">
                  <a:solidFill>
                    <a:schemeClr val="tx1"/>
                  </a:solidFill>
                </a:rPr>
                <a:t>Follow the Sun and prioritized support</a:t>
              </a:r>
            </a:p>
            <a:p>
              <a:pPr marL="174625" indent="-174625" algn="l">
                <a:buFont typeface="Wingdings" panose="05000000000000000000" pitchFamily="2" charset="2"/>
                <a:buChar char="§"/>
              </a:pPr>
              <a:r>
                <a:rPr lang="fr-FR" sz="1400" b="0" dirty="0" smtClean="0">
                  <a:solidFill>
                    <a:schemeClr val="tx1"/>
                  </a:solidFill>
                </a:rPr>
                <a:t>Online Support</a:t>
              </a:r>
            </a:p>
            <a:p>
              <a:pPr algn="l"/>
              <a:endParaRPr lang="fr-FR" sz="1400" b="0" kern="0" dirty="0" smtClean="0">
                <a:solidFill>
                  <a:schemeClr val="tx1"/>
                </a:solidFill>
                <a:sym typeface="Calibri"/>
                <a:hlinkClick r:id="rId3"/>
              </a:endParaRPr>
            </a:p>
            <a:p>
              <a:pPr algn="l"/>
              <a:endParaRPr lang="fr-FR" sz="1400" b="0" kern="0" dirty="0" smtClean="0">
                <a:solidFill>
                  <a:schemeClr val="tx1"/>
                </a:solidFill>
                <a:sym typeface="Calibri"/>
                <a:hlinkClick r:id="rId3"/>
              </a:endParaRPr>
            </a:p>
            <a:p>
              <a:pPr>
                <a:spcBef>
                  <a:spcPts val="600"/>
                </a:spcBef>
              </a:pPr>
              <a:r>
                <a:rPr lang="fr-FR" sz="1400" b="0" kern="0" dirty="0" smtClean="0">
                  <a:solidFill>
                    <a:schemeClr val="tx1"/>
                  </a:solidFill>
                  <a:sym typeface="Calibri"/>
                  <a:hlinkClick r:id="rId3"/>
                </a:rPr>
                <a:t>Read More</a:t>
              </a:r>
              <a:endParaRPr lang="fr-FR" sz="1400" b="0" kern="0" dirty="0">
                <a:solidFill>
                  <a:schemeClr val="tx1"/>
                </a:solidFill>
                <a:sym typeface="Calibri"/>
              </a:endParaRPr>
            </a:p>
          </p:txBody>
        </p:sp>
        <p:sp>
          <p:nvSpPr>
            <p:cNvPr id="44" name="Shape 2040" descr="TextBox 8"/>
            <p:cNvSpPr/>
            <p:nvPr/>
          </p:nvSpPr>
          <p:spPr>
            <a:xfrm>
              <a:off x="3195971" y="3925223"/>
              <a:ext cx="1778048" cy="192360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4A6776"/>
                  </a:solidFill>
                </a:defRPr>
              </a:lvl1pPr>
            </a:lstStyle>
            <a:p>
              <a:pPr algn="l"/>
              <a:r>
                <a:rPr lang="fr-FR" sz="1600" dirty="0" smtClean="0">
                  <a:solidFill>
                    <a:schemeClr val="tx1"/>
                  </a:solidFill>
                </a:rPr>
                <a:t>FlexCare Support</a:t>
              </a:r>
            </a:p>
            <a:p>
              <a:pPr marL="174625" indent="-174625" algn="l">
                <a:buFont typeface="Wingdings" panose="05000000000000000000" pitchFamily="2" charset="2"/>
                <a:buChar char="§"/>
              </a:pPr>
              <a:r>
                <a:rPr lang="fr-FR" sz="1400" b="0" dirty="0" smtClean="0">
                  <a:solidFill>
                    <a:schemeClr val="tx1"/>
                  </a:solidFill>
                </a:rPr>
                <a:t>Personalized advanced support</a:t>
              </a:r>
            </a:p>
            <a:p>
              <a:pPr marL="174625" indent="-174625" algn="l">
                <a:buFont typeface="Wingdings" panose="05000000000000000000" pitchFamily="2" charset="2"/>
                <a:buChar char="§"/>
              </a:pPr>
              <a:r>
                <a:rPr lang="fr-FR" sz="1400" b="0" dirty="0" smtClean="0">
                  <a:solidFill>
                    <a:schemeClr val="tx1"/>
                  </a:solidFill>
                </a:rPr>
                <a:t>Credits for key stage of </a:t>
              </a:r>
              <a:r>
                <a:rPr lang="fr-FR" sz="1400" b="0" dirty="0" err="1" smtClean="0">
                  <a:solidFill>
                    <a:schemeClr val="tx1"/>
                  </a:solidFill>
                </a:rPr>
                <a:t>your</a:t>
              </a:r>
              <a:r>
                <a:rPr lang="fr-FR" sz="1400" b="0" dirty="0" smtClean="0">
                  <a:solidFill>
                    <a:schemeClr val="tx1"/>
                  </a:solidFill>
                </a:rPr>
                <a:t> </a:t>
              </a:r>
              <a:r>
                <a:rPr lang="fr-FR" sz="1400" b="0" dirty="0" err="1" smtClean="0">
                  <a:solidFill>
                    <a:schemeClr val="tx1"/>
                  </a:solidFill>
                </a:rPr>
                <a:t>journey</a:t>
              </a:r>
              <a:r>
                <a:rPr lang="fr-FR" sz="1400" b="0" dirty="0" smtClean="0">
                  <a:solidFill>
                    <a:schemeClr val="tx1"/>
                  </a:solidFill>
                </a:rPr>
                <a:t>, such as upgrading to new versions</a:t>
              </a:r>
            </a:p>
            <a:p>
              <a:pPr>
                <a:spcBef>
                  <a:spcPts val="600"/>
                </a:spcBef>
              </a:pPr>
              <a:r>
                <a:rPr lang="fr-FR" sz="1400" b="0" dirty="0" smtClean="0">
                  <a:solidFill>
                    <a:schemeClr val="tx1"/>
                  </a:solidFill>
                  <a:hlinkClick r:id="rId4"/>
                </a:rPr>
                <a:t>Read More</a:t>
              </a:r>
              <a:endParaRPr lang="fr-FR" sz="1400" b="0" dirty="0">
                <a:solidFill>
                  <a:schemeClr val="tx1"/>
                </a:solidFill>
              </a:endParaRPr>
            </a:p>
          </p:txBody>
        </p:sp>
        <p:sp>
          <p:nvSpPr>
            <p:cNvPr id="73" name="Shape 2041" descr="TextBox 9"/>
            <p:cNvSpPr/>
            <p:nvPr/>
          </p:nvSpPr>
          <p:spPr>
            <a:xfrm>
              <a:off x="5199477" y="3925223"/>
              <a:ext cx="1913545" cy="192360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2000" b="1">
                  <a:solidFill>
                    <a:srgbClr val="4A6776"/>
                  </a:solidFill>
                </a:defRPr>
              </a:lvl1pPr>
            </a:lstStyle>
            <a:p>
              <a:pPr algn="l"/>
              <a:r>
                <a:rPr lang="fr-FR" sz="1600" dirty="0" smtClean="0">
                  <a:solidFill>
                    <a:schemeClr val="tx1"/>
                  </a:solidFill>
                </a:rPr>
                <a:t>Professional Services</a:t>
              </a:r>
            </a:p>
            <a:p>
              <a:pPr marL="174625" indent="-174625" algn="l">
                <a:buFont typeface="Wingdings" panose="05000000000000000000" pitchFamily="2" charset="2"/>
                <a:buChar char="§"/>
              </a:pPr>
              <a:r>
                <a:rPr lang="en-US" sz="1400" b="0" dirty="0" smtClean="0">
                  <a:solidFill>
                    <a:schemeClr val="tx1"/>
                  </a:solidFill>
                </a:rPr>
                <a:t>Transformation workshops</a:t>
              </a:r>
            </a:p>
            <a:p>
              <a:pPr marL="174625" indent="-174625" algn="l">
                <a:buFont typeface="Wingdings" panose="05000000000000000000" pitchFamily="2" charset="2"/>
                <a:buChar char="§"/>
              </a:pPr>
              <a:r>
                <a:rPr lang="en-US" sz="1400" b="0" dirty="0" smtClean="0">
                  <a:solidFill>
                    <a:schemeClr val="tx1"/>
                  </a:solidFill>
                </a:rPr>
                <a:t>Maturity assessment and roadmap</a:t>
              </a:r>
            </a:p>
            <a:p>
              <a:pPr marL="174625" indent="-174625" algn="l">
                <a:buFont typeface="Wingdings" panose="05000000000000000000" pitchFamily="2" charset="2"/>
                <a:buChar char="§"/>
              </a:pPr>
              <a:r>
                <a:rPr lang="en-US" sz="1400" b="0" dirty="0" smtClean="0">
                  <a:solidFill>
                    <a:schemeClr val="tx1"/>
                  </a:solidFill>
                </a:rPr>
                <a:t>Implementation</a:t>
              </a:r>
            </a:p>
            <a:p>
              <a:pPr marL="174625" indent="-174625" algn="l">
                <a:buFont typeface="Wingdings" panose="05000000000000000000" pitchFamily="2" charset="2"/>
                <a:buChar char="§"/>
              </a:pPr>
              <a:r>
                <a:rPr lang="en-US" sz="1400" b="0" dirty="0" smtClean="0">
                  <a:solidFill>
                    <a:schemeClr val="tx1"/>
                  </a:solidFill>
                </a:rPr>
                <a:t>Solution management</a:t>
              </a:r>
              <a:endParaRPr lang="en-US" sz="1400" b="0" dirty="0">
                <a:solidFill>
                  <a:schemeClr val="tx1"/>
                </a:solidFill>
              </a:endParaRPr>
            </a:p>
            <a:p>
              <a:pPr>
                <a:spcBef>
                  <a:spcPts val="600"/>
                </a:spcBef>
              </a:pPr>
              <a:r>
                <a:rPr lang="en-US" sz="1400" b="0" dirty="0" smtClean="0">
                  <a:solidFill>
                    <a:schemeClr val="tx1"/>
                  </a:solidFill>
                  <a:hlinkClick r:id="rId5"/>
                </a:rPr>
                <a:t>Visit Here</a:t>
              </a:r>
              <a:endParaRPr lang="en-US" sz="1400" b="0" dirty="0">
                <a:solidFill>
                  <a:schemeClr val="tx1"/>
                </a:solidFill>
              </a:endParaRPr>
            </a:p>
          </p:txBody>
        </p:sp>
        <p:sp>
          <p:nvSpPr>
            <p:cNvPr id="74" name="Shape 2042" descr="TextBox 10"/>
            <p:cNvSpPr/>
            <p:nvPr/>
          </p:nvSpPr>
          <p:spPr>
            <a:xfrm>
              <a:off x="7232659" y="3906173"/>
              <a:ext cx="1778048" cy="195438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4A6776"/>
                  </a:solidFill>
                </a:defRPr>
              </a:lvl1pPr>
            </a:lstStyle>
            <a:p>
              <a:pPr algn="l"/>
              <a:r>
                <a:rPr lang="fr-FR" sz="1600" dirty="0" smtClean="0">
                  <a:solidFill>
                    <a:schemeClr val="tx1"/>
                  </a:solidFill>
                </a:rPr>
                <a:t>Software Support Online</a:t>
              </a:r>
            </a:p>
            <a:p>
              <a:pPr marL="174625" indent="-174625" algn="l">
                <a:buFont typeface="Wingdings" panose="05000000000000000000" pitchFamily="2" charset="2"/>
                <a:buChar char="§"/>
              </a:pPr>
              <a:r>
                <a:rPr lang="en-US" sz="1400" b="0" dirty="0" smtClean="0">
                  <a:solidFill>
                    <a:schemeClr val="tx1"/>
                  </a:solidFill>
                </a:rPr>
                <a:t>Average wait time &lt;30sec</a:t>
              </a:r>
              <a:endParaRPr lang="en-US" sz="1400" b="0" dirty="0">
                <a:solidFill>
                  <a:schemeClr val="tx1"/>
                </a:solidFill>
              </a:endParaRPr>
            </a:p>
            <a:p>
              <a:pPr marL="174625" indent="-174625" algn="l">
                <a:buFont typeface="Wingdings" panose="05000000000000000000" pitchFamily="2" charset="2"/>
                <a:buChar char="§"/>
              </a:pPr>
              <a:r>
                <a:rPr lang="en-US" sz="1400" b="0" dirty="0" smtClean="0">
                  <a:solidFill>
                    <a:schemeClr val="tx1"/>
                  </a:solidFill>
                </a:rPr>
                <a:t>Average solve </a:t>
              </a:r>
              <a:r>
                <a:rPr lang="en-US" sz="1400" b="0" dirty="0">
                  <a:solidFill>
                    <a:schemeClr val="tx1"/>
                  </a:solidFill>
                </a:rPr>
                <a:t>rate 70</a:t>
              </a:r>
              <a:r>
                <a:rPr lang="en-US" sz="1400" b="0" dirty="0" smtClean="0">
                  <a:solidFill>
                    <a:schemeClr val="tx1"/>
                  </a:solidFill>
                </a:rPr>
                <a:t>%</a:t>
              </a:r>
              <a:endParaRPr lang="en-US" sz="1400" b="0" dirty="0">
                <a:solidFill>
                  <a:schemeClr val="tx1"/>
                </a:solidFill>
              </a:endParaRPr>
            </a:p>
            <a:p>
              <a:pPr algn="l"/>
              <a:endParaRPr lang="en-US" sz="1400" b="0" dirty="0" smtClean="0">
                <a:solidFill>
                  <a:schemeClr val="tx1"/>
                </a:solidFill>
                <a:hlinkClick r:id="rId6"/>
              </a:endParaRPr>
            </a:p>
            <a:p>
              <a:pPr>
                <a:spcBef>
                  <a:spcPts val="600"/>
                </a:spcBef>
              </a:pPr>
              <a:r>
                <a:rPr lang="en-US" sz="1400" b="0" dirty="0" smtClean="0">
                  <a:solidFill>
                    <a:schemeClr val="tx1"/>
                  </a:solidFill>
                  <a:hlinkClick r:id="rId6"/>
                </a:rPr>
                <a:t>Visit Here</a:t>
              </a:r>
              <a:endParaRPr lang="en-US" sz="1400" b="0" dirty="0">
                <a:solidFill>
                  <a:schemeClr val="tx1"/>
                </a:solidFill>
              </a:endParaRPr>
            </a:p>
          </p:txBody>
        </p:sp>
        <p:sp>
          <p:nvSpPr>
            <p:cNvPr id="75" name="Shape 2043" descr="TextBox 11"/>
            <p:cNvSpPr/>
            <p:nvPr/>
          </p:nvSpPr>
          <p:spPr>
            <a:xfrm>
              <a:off x="9238432" y="3906173"/>
              <a:ext cx="1922607" cy="192360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2000" b="1">
                  <a:solidFill>
                    <a:srgbClr val="4A6776"/>
                  </a:solidFill>
                </a:defRPr>
              </a:lvl1pPr>
            </a:lstStyle>
            <a:p>
              <a:pPr algn="l"/>
              <a:r>
                <a:rPr lang="fr-FR" sz="1600" dirty="0" smtClean="0">
                  <a:solidFill>
                    <a:schemeClr val="tx1"/>
                  </a:solidFill>
                </a:rPr>
                <a:t>Software </a:t>
              </a:r>
              <a:r>
                <a:rPr lang="fr-FR" sz="1600" dirty="0" err="1" smtClean="0">
                  <a:solidFill>
                    <a:schemeClr val="tx1"/>
                  </a:solidFill>
                </a:rPr>
                <a:t>Community</a:t>
              </a:r>
              <a:endParaRPr lang="fr-FR" sz="1600" dirty="0" smtClean="0">
                <a:solidFill>
                  <a:schemeClr val="tx1"/>
                </a:solidFill>
              </a:endParaRPr>
            </a:p>
            <a:p>
              <a:pPr marL="174625" indent="-174625" algn="l">
                <a:buFont typeface="Wingdings" panose="05000000000000000000" pitchFamily="2" charset="2"/>
                <a:buChar char="§"/>
              </a:pPr>
              <a:r>
                <a:rPr lang="fr-FR" sz="1400" b="0" dirty="0" smtClean="0">
                  <a:solidFill>
                    <a:schemeClr val="tx1"/>
                  </a:solidFill>
                </a:rPr>
                <a:t>Expert Days</a:t>
              </a:r>
            </a:p>
            <a:p>
              <a:pPr marL="174625" indent="-174625" algn="l">
                <a:buFont typeface="Wingdings" panose="05000000000000000000" pitchFamily="2" charset="2"/>
                <a:buChar char="§"/>
              </a:pPr>
              <a:r>
                <a:rPr lang="fr-FR" sz="1400" b="0" dirty="0" smtClean="0">
                  <a:solidFill>
                    <a:schemeClr val="tx1"/>
                  </a:solidFill>
                </a:rPr>
                <a:t>Support tips</a:t>
              </a:r>
              <a:endParaRPr lang="en-US" sz="1400" b="0" dirty="0">
                <a:solidFill>
                  <a:schemeClr val="tx1"/>
                </a:solidFill>
              </a:endParaRPr>
            </a:p>
            <a:p>
              <a:pPr marL="174625" indent="-174625" algn="l">
                <a:buFont typeface="Wingdings" panose="05000000000000000000" pitchFamily="2" charset="2"/>
                <a:buChar char="§"/>
              </a:pPr>
              <a:r>
                <a:rPr lang="fr-FR" sz="1400" b="0" dirty="0" smtClean="0">
                  <a:solidFill>
                    <a:schemeClr val="tx1"/>
                  </a:solidFill>
                </a:rPr>
                <a:t>Customer webinars</a:t>
              </a:r>
            </a:p>
            <a:p>
              <a:pPr marL="174625" indent="-174625" algn="l">
                <a:buFont typeface="Wingdings" panose="05000000000000000000" pitchFamily="2" charset="2"/>
                <a:buChar char="§"/>
              </a:pPr>
              <a:r>
                <a:rPr lang="fr-FR" sz="1400" b="0" dirty="0" smtClean="0">
                  <a:solidFill>
                    <a:schemeClr val="tx1"/>
                  </a:solidFill>
                </a:rPr>
                <a:t>Staffed 24x5</a:t>
              </a:r>
            </a:p>
            <a:p>
              <a:pPr algn="l"/>
              <a:endParaRPr lang="en-US" sz="1400" b="0" u="sng" dirty="0" smtClean="0">
                <a:solidFill>
                  <a:schemeClr val="tx1"/>
                </a:solidFill>
                <a:hlinkClick r:id="rId7"/>
              </a:endParaRPr>
            </a:p>
            <a:p>
              <a:pPr algn="l"/>
              <a:endParaRPr lang="en-US" sz="1400" b="0" u="sng" dirty="0">
                <a:solidFill>
                  <a:schemeClr val="tx1"/>
                </a:solidFill>
                <a:hlinkClick r:id="rId7"/>
              </a:endParaRPr>
            </a:p>
            <a:p>
              <a:pPr>
                <a:spcBef>
                  <a:spcPts val="600"/>
                </a:spcBef>
              </a:pPr>
              <a:r>
                <a:rPr lang="en-US" sz="1400" b="0" u="sng" dirty="0" smtClean="0">
                  <a:solidFill>
                    <a:schemeClr val="tx1"/>
                  </a:solidFill>
                  <a:hlinkClick r:id="rId7"/>
                </a:rPr>
                <a:t>Visit Here</a:t>
              </a:r>
              <a:endParaRPr lang="en-US" sz="1400" b="0" dirty="0">
                <a:solidFill>
                  <a:schemeClr val="tx1"/>
                </a:solidFill>
              </a:endParaRPr>
            </a:p>
          </p:txBody>
        </p:sp>
        <p:sp>
          <p:nvSpPr>
            <p:cNvPr id="76" name="Shape 2044" descr="Block Arc 12"/>
            <p:cNvSpPr/>
            <p:nvPr/>
          </p:nvSpPr>
          <p:spPr>
            <a:xfrm>
              <a:off x="2959600" y="1553898"/>
              <a:ext cx="2240877" cy="1130712"/>
            </a:xfrm>
            <a:custGeom>
              <a:avLst/>
              <a:gdLst/>
              <a:ahLst/>
              <a:cxnLst>
                <a:cxn ang="0">
                  <a:pos x="wd2" y="hd2"/>
                </a:cxn>
                <a:cxn ang="5400000">
                  <a:pos x="wd2" y="hd2"/>
                </a:cxn>
                <a:cxn ang="10800000">
                  <a:pos x="wd2" y="hd2"/>
                </a:cxn>
                <a:cxn ang="16200000">
                  <a:pos x="wd2" y="hd2"/>
                </a:cxn>
              </a:cxnLst>
              <a:rect l="0" t="0" r="r" b="b"/>
              <a:pathLst>
                <a:path w="21600" h="21600" extrusionOk="0">
                  <a:moveTo>
                    <a:pt x="0" y="21404"/>
                  </a:moveTo>
                  <a:cubicBezTo>
                    <a:pt x="0" y="9583"/>
                    <a:pt x="4835" y="0"/>
                    <a:pt x="10800" y="0"/>
                  </a:cubicBezTo>
                  <a:cubicBezTo>
                    <a:pt x="16765" y="0"/>
                    <a:pt x="21600" y="9583"/>
                    <a:pt x="21600" y="21404"/>
                  </a:cubicBezTo>
                  <a:lnTo>
                    <a:pt x="19440" y="21600"/>
                  </a:lnTo>
                  <a:cubicBezTo>
                    <a:pt x="19440" y="12142"/>
                    <a:pt x="15572" y="4475"/>
                    <a:pt x="10799" y="4475"/>
                  </a:cubicBezTo>
                  <a:cubicBezTo>
                    <a:pt x="6027" y="4475"/>
                    <a:pt x="2159" y="12142"/>
                    <a:pt x="2159" y="21600"/>
                  </a:cubicBezTo>
                  <a:close/>
                </a:path>
              </a:pathLst>
            </a:custGeom>
            <a:solidFill>
              <a:srgbClr val="F2F2F2"/>
            </a:solidFill>
            <a:ln w="12700">
              <a:miter lim="400000"/>
            </a:ln>
          </p:spPr>
          <p:txBody>
            <a:bodyPr lIns="45719" rIns="45719" anchor="ctr"/>
            <a:lstStyle/>
            <a:p>
              <a:pPr algn="ctr"/>
              <a:endParaRPr/>
            </a:p>
          </p:txBody>
        </p:sp>
        <p:grpSp>
          <p:nvGrpSpPr>
            <p:cNvPr id="77" name="Group 2050" descr="Group 13"/>
            <p:cNvGrpSpPr/>
            <p:nvPr/>
          </p:nvGrpSpPr>
          <p:grpSpPr>
            <a:xfrm>
              <a:off x="940799" y="1558925"/>
              <a:ext cx="10310783" cy="2230825"/>
              <a:chOff x="0" y="0"/>
              <a:chExt cx="10310781" cy="2230823"/>
            </a:xfrm>
          </p:grpSpPr>
          <p:sp>
            <p:nvSpPr>
              <p:cNvPr id="78" name="Shape 2045" descr="Freeform 14"/>
              <p:cNvSpPr/>
              <p:nvPr/>
            </p:nvSpPr>
            <p:spPr>
              <a:xfrm rot="10800000">
                <a:off x="8069905" y="-1"/>
                <a:ext cx="2240877" cy="1261482"/>
              </a:xfrm>
              <a:custGeom>
                <a:avLst/>
                <a:gdLst/>
                <a:ahLst/>
                <a:cxnLst>
                  <a:cxn ang="0">
                    <a:pos x="wd2" y="hd2"/>
                  </a:cxn>
                  <a:cxn ang="5400000">
                    <a:pos x="wd2" y="hd2"/>
                  </a:cxn>
                  <a:cxn ang="10800000">
                    <a:pos x="wd2" y="hd2"/>
                  </a:cxn>
                  <a:cxn ang="16200000">
                    <a:pos x="wd2" y="hd2"/>
                  </a:cxn>
                </a:cxnLst>
                <a:rect l="0" t="0" r="r" b="b"/>
                <a:pathLst>
                  <a:path w="21600" h="21581" extrusionOk="0">
                    <a:moveTo>
                      <a:pt x="10738" y="21581"/>
                    </a:moveTo>
                    <a:cubicBezTo>
                      <a:pt x="8867" y="21562"/>
                      <a:pt x="6998" y="20681"/>
                      <a:pt x="5329" y="18940"/>
                    </a:cubicBezTo>
                    <a:cubicBezTo>
                      <a:pt x="2407" y="15892"/>
                      <a:pt x="485" y="10619"/>
                      <a:pt x="80" y="4744"/>
                    </a:cubicBezTo>
                    <a:lnTo>
                      <a:pt x="3" y="2255"/>
                    </a:lnTo>
                    <a:lnTo>
                      <a:pt x="0" y="2255"/>
                    </a:lnTo>
                    <a:lnTo>
                      <a:pt x="2" y="2250"/>
                    </a:lnTo>
                    <a:lnTo>
                      <a:pt x="1" y="2193"/>
                    </a:lnTo>
                    <a:lnTo>
                      <a:pt x="30" y="2194"/>
                    </a:lnTo>
                    <a:lnTo>
                      <a:pt x="1093" y="0"/>
                    </a:lnTo>
                    <a:lnTo>
                      <a:pt x="2185" y="2255"/>
                    </a:lnTo>
                    <a:lnTo>
                      <a:pt x="2160" y="2255"/>
                    </a:lnTo>
                    <a:lnTo>
                      <a:pt x="2223" y="4278"/>
                    </a:lnTo>
                    <a:cubicBezTo>
                      <a:pt x="2547" y="8979"/>
                      <a:pt x="4085" y="13197"/>
                      <a:pt x="6423" y="15636"/>
                    </a:cubicBezTo>
                    <a:cubicBezTo>
                      <a:pt x="9094" y="18422"/>
                      <a:pt x="12402" y="18455"/>
                      <a:pt x="15092" y="15724"/>
                    </a:cubicBezTo>
                    <a:cubicBezTo>
                      <a:pt x="17781" y="12992"/>
                      <a:pt x="19441" y="7913"/>
                      <a:pt x="19441" y="2413"/>
                    </a:cubicBezTo>
                    <a:lnTo>
                      <a:pt x="21600" y="2413"/>
                    </a:lnTo>
                    <a:cubicBezTo>
                      <a:pt x="21600" y="9287"/>
                      <a:pt x="19526" y="15635"/>
                      <a:pt x="16164" y="19050"/>
                    </a:cubicBezTo>
                    <a:cubicBezTo>
                      <a:pt x="14483" y="20757"/>
                      <a:pt x="12609" y="21600"/>
                      <a:pt x="10738" y="21581"/>
                    </a:cubicBezTo>
                    <a:close/>
                  </a:path>
                </a:pathLst>
              </a:custGeom>
              <a:solidFill>
                <a:schemeClr val="accent2"/>
              </a:solidFill>
              <a:ln w="12700" cap="flat">
                <a:noFill/>
                <a:miter lim="400000"/>
              </a:ln>
              <a:effectLst>
                <a:outerShdw blurRad="38100" dist="12700" dir="5400000" rotWithShape="0">
                  <a:srgbClr val="000000">
                    <a:alpha val="30000"/>
                  </a:srgbClr>
                </a:outerShdw>
              </a:effectLst>
            </p:spPr>
            <p:txBody>
              <a:bodyPr wrap="square" lIns="45719" tIns="45719" rIns="45719" bIns="45719" numCol="1" anchor="ctr">
                <a:noAutofit/>
              </a:bodyPr>
              <a:lstStyle/>
              <a:p>
                <a:pPr>
                  <a:defRPr sz="2800">
                    <a:solidFill>
                      <a:srgbClr val="FFFFFF"/>
                    </a:solidFill>
                    <a:latin typeface="Roboto Light"/>
                    <a:ea typeface="Roboto Light"/>
                    <a:cs typeface="Roboto Light"/>
                    <a:sym typeface="Roboto Light"/>
                  </a:defRPr>
                </a:pPr>
                <a:endParaRPr/>
              </a:p>
            </p:txBody>
          </p:sp>
          <p:sp>
            <p:nvSpPr>
              <p:cNvPr id="80" name="Shape 2046" descr="Freeform 15"/>
              <p:cNvSpPr/>
              <p:nvPr/>
            </p:nvSpPr>
            <p:spPr>
              <a:xfrm flipH="1">
                <a:off x="6056757" y="969342"/>
                <a:ext cx="2240877" cy="1261482"/>
              </a:xfrm>
              <a:custGeom>
                <a:avLst/>
                <a:gdLst/>
                <a:ahLst/>
                <a:cxnLst>
                  <a:cxn ang="0">
                    <a:pos x="wd2" y="hd2"/>
                  </a:cxn>
                  <a:cxn ang="5400000">
                    <a:pos x="wd2" y="hd2"/>
                  </a:cxn>
                  <a:cxn ang="10800000">
                    <a:pos x="wd2" y="hd2"/>
                  </a:cxn>
                  <a:cxn ang="16200000">
                    <a:pos x="wd2" y="hd2"/>
                  </a:cxn>
                </a:cxnLst>
                <a:rect l="0" t="0" r="r" b="b"/>
                <a:pathLst>
                  <a:path w="21600" h="21581" extrusionOk="0">
                    <a:moveTo>
                      <a:pt x="10738" y="21581"/>
                    </a:moveTo>
                    <a:cubicBezTo>
                      <a:pt x="8867" y="21562"/>
                      <a:pt x="6998" y="20681"/>
                      <a:pt x="5329" y="18940"/>
                    </a:cubicBezTo>
                    <a:cubicBezTo>
                      <a:pt x="2407" y="15892"/>
                      <a:pt x="485" y="10619"/>
                      <a:pt x="80" y="4744"/>
                    </a:cubicBezTo>
                    <a:lnTo>
                      <a:pt x="3" y="2255"/>
                    </a:lnTo>
                    <a:lnTo>
                      <a:pt x="0" y="2255"/>
                    </a:lnTo>
                    <a:lnTo>
                      <a:pt x="2" y="2250"/>
                    </a:lnTo>
                    <a:lnTo>
                      <a:pt x="1" y="2193"/>
                    </a:lnTo>
                    <a:lnTo>
                      <a:pt x="30" y="2194"/>
                    </a:lnTo>
                    <a:lnTo>
                      <a:pt x="1093" y="0"/>
                    </a:lnTo>
                    <a:lnTo>
                      <a:pt x="2185" y="2255"/>
                    </a:lnTo>
                    <a:lnTo>
                      <a:pt x="2160" y="2255"/>
                    </a:lnTo>
                    <a:lnTo>
                      <a:pt x="2223" y="4278"/>
                    </a:lnTo>
                    <a:cubicBezTo>
                      <a:pt x="2547" y="8979"/>
                      <a:pt x="4085" y="13197"/>
                      <a:pt x="6423" y="15636"/>
                    </a:cubicBezTo>
                    <a:cubicBezTo>
                      <a:pt x="9094" y="18422"/>
                      <a:pt x="12402" y="18455"/>
                      <a:pt x="15092" y="15724"/>
                    </a:cubicBezTo>
                    <a:cubicBezTo>
                      <a:pt x="17781" y="12992"/>
                      <a:pt x="19441" y="7913"/>
                      <a:pt x="19441" y="2413"/>
                    </a:cubicBezTo>
                    <a:lnTo>
                      <a:pt x="21600" y="2413"/>
                    </a:lnTo>
                    <a:cubicBezTo>
                      <a:pt x="21600" y="9287"/>
                      <a:pt x="19526" y="15635"/>
                      <a:pt x="16164" y="19050"/>
                    </a:cubicBezTo>
                    <a:cubicBezTo>
                      <a:pt x="14483" y="20757"/>
                      <a:pt x="12609" y="21600"/>
                      <a:pt x="10738" y="21581"/>
                    </a:cubicBezTo>
                    <a:close/>
                  </a:path>
                </a:pathLst>
              </a:custGeom>
              <a:solidFill>
                <a:schemeClr val="accent3"/>
              </a:solidFill>
              <a:ln w="12700" cap="flat">
                <a:noFill/>
                <a:miter lim="400000"/>
              </a:ln>
              <a:effectLst>
                <a:outerShdw blurRad="38100" dist="12700" dir="5400000" rotWithShape="0">
                  <a:srgbClr val="000000">
                    <a:alpha val="30000"/>
                  </a:srgbClr>
                </a:outerShdw>
              </a:effectLst>
            </p:spPr>
            <p:txBody>
              <a:bodyPr wrap="square" lIns="45719" tIns="45719" rIns="45719" bIns="45719" numCol="1" anchor="ctr">
                <a:noAutofit/>
              </a:bodyPr>
              <a:lstStyle/>
              <a:p>
                <a:pPr>
                  <a:defRPr sz="2800">
                    <a:solidFill>
                      <a:srgbClr val="FFFFFF"/>
                    </a:solidFill>
                    <a:latin typeface="Roboto Light"/>
                    <a:ea typeface="Roboto Light"/>
                    <a:cs typeface="Roboto Light"/>
                    <a:sym typeface="Roboto Light"/>
                  </a:defRPr>
                </a:pPr>
                <a:endParaRPr/>
              </a:p>
            </p:txBody>
          </p:sp>
          <p:sp>
            <p:nvSpPr>
              <p:cNvPr id="83" name="Shape 2047" descr="Freeform 16"/>
              <p:cNvSpPr/>
              <p:nvPr/>
            </p:nvSpPr>
            <p:spPr>
              <a:xfrm rot="10800000">
                <a:off x="4037599" y="-1"/>
                <a:ext cx="2240877" cy="1261482"/>
              </a:xfrm>
              <a:custGeom>
                <a:avLst/>
                <a:gdLst/>
                <a:ahLst/>
                <a:cxnLst>
                  <a:cxn ang="0">
                    <a:pos x="wd2" y="hd2"/>
                  </a:cxn>
                  <a:cxn ang="5400000">
                    <a:pos x="wd2" y="hd2"/>
                  </a:cxn>
                  <a:cxn ang="10800000">
                    <a:pos x="wd2" y="hd2"/>
                  </a:cxn>
                  <a:cxn ang="16200000">
                    <a:pos x="wd2" y="hd2"/>
                  </a:cxn>
                </a:cxnLst>
                <a:rect l="0" t="0" r="r" b="b"/>
                <a:pathLst>
                  <a:path w="21600" h="21581" extrusionOk="0">
                    <a:moveTo>
                      <a:pt x="10738" y="21581"/>
                    </a:moveTo>
                    <a:cubicBezTo>
                      <a:pt x="8867" y="21562"/>
                      <a:pt x="6998" y="20681"/>
                      <a:pt x="5329" y="18940"/>
                    </a:cubicBezTo>
                    <a:cubicBezTo>
                      <a:pt x="2407" y="15892"/>
                      <a:pt x="485" y="10619"/>
                      <a:pt x="80" y="4744"/>
                    </a:cubicBezTo>
                    <a:lnTo>
                      <a:pt x="3" y="2255"/>
                    </a:lnTo>
                    <a:lnTo>
                      <a:pt x="0" y="2255"/>
                    </a:lnTo>
                    <a:lnTo>
                      <a:pt x="2" y="2250"/>
                    </a:lnTo>
                    <a:lnTo>
                      <a:pt x="1" y="2193"/>
                    </a:lnTo>
                    <a:lnTo>
                      <a:pt x="30" y="2194"/>
                    </a:lnTo>
                    <a:lnTo>
                      <a:pt x="1093" y="0"/>
                    </a:lnTo>
                    <a:lnTo>
                      <a:pt x="2185" y="2255"/>
                    </a:lnTo>
                    <a:lnTo>
                      <a:pt x="2160" y="2255"/>
                    </a:lnTo>
                    <a:lnTo>
                      <a:pt x="2223" y="4278"/>
                    </a:lnTo>
                    <a:cubicBezTo>
                      <a:pt x="2547" y="8979"/>
                      <a:pt x="4085" y="13197"/>
                      <a:pt x="6423" y="15636"/>
                    </a:cubicBezTo>
                    <a:cubicBezTo>
                      <a:pt x="9094" y="18422"/>
                      <a:pt x="12402" y="18455"/>
                      <a:pt x="15092" y="15724"/>
                    </a:cubicBezTo>
                    <a:cubicBezTo>
                      <a:pt x="17781" y="12992"/>
                      <a:pt x="19441" y="7913"/>
                      <a:pt x="19441" y="2413"/>
                    </a:cubicBezTo>
                    <a:lnTo>
                      <a:pt x="21600" y="2413"/>
                    </a:lnTo>
                    <a:cubicBezTo>
                      <a:pt x="21600" y="9287"/>
                      <a:pt x="19526" y="15635"/>
                      <a:pt x="16164" y="19050"/>
                    </a:cubicBezTo>
                    <a:cubicBezTo>
                      <a:pt x="14483" y="20757"/>
                      <a:pt x="12609" y="21600"/>
                      <a:pt x="10738" y="21581"/>
                    </a:cubicBezTo>
                    <a:close/>
                  </a:path>
                </a:pathLst>
              </a:custGeom>
              <a:solidFill>
                <a:schemeClr val="accent4"/>
              </a:solidFill>
              <a:ln w="12700" cap="flat">
                <a:noFill/>
                <a:miter lim="400000"/>
              </a:ln>
              <a:effectLst>
                <a:outerShdw blurRad="38100" dist="12700" dir="5400000" rotWithShape="0">
                  <a:srgbClr val="000000">
                    <a:alpha val="30000"/>
                  </a:srgbClr>
                </a:outerShdw>
              </a:effectLst>
            </p:spPr>
            <p:txBody>
              <a:bodyPr wrap="square" lIns="45719" tIns="45719" rIns="45719" bIns="45719" numCol="1" anchor="ctr">
                <a:noAutofit/>
              </a:bodyPr>
              <a:lstStyle/>
              <a:p>
                <a:pPr>
                  <a:defRPr sz="2800">
                    <a:solidFill>
                      <a:srgbClr val="FFFFFF"/>
                    </a:solidFill>
                    <a:latin typeface="Roboto Light"/>
                    <a:ea typeface="Roboto Light"/>
                    <a:cs typeface="Roboto Light"/>
                    <a:sym typeface="Roboto Light"/>
                  </a:defRPr>
                </a:pPr>
                <a:endParaRPr/>
              </a:p>
            </p:txBody>
          </p:sp>
          <p:sp>
            <p:nvSpPr>
              <p:cNvPr id="85" name="Shape 2048" descr="Freeform 17"/>
              <p:cNvSpPr/>
              <p:nvPr/>
            </p:nvSpPr>
            <p:spPr>
              <a:xfrm flipH="1">
                <a:off x="2018799" y="969342"/>
                <a:ext cx="2240877" cy="1261482"/>
              </a:xfrm>
              <a:custGeom>
                <a:avLst/>
                <a:gdLst/>
                <a:ahLst/>
                <a:cxnLst>
                  <a:cxn ang="0">
                    <a:pos x="wd2" y="hd2"/>
                  </a:cxn>
                  <a:cxn ang="5400000">
                    <a:pos x="wd2" y="hd2"/>
                  </a:cxn>
                  <a:cxn ang="10800000">
                    <a:pos x="wd2" y="hd2"/>
                  </a:cxn>
                  <a:cxn ang="16200000">
                    <a:pos x="wd2" y="hd2"/>
                  </a:cxn>
                </a:cxnLst>
                <a:rect l="0" t="0" r="r" b="b"/>
                <a:pathLst>
                  <a:path w="21600" h="21581" extrusionOk="0">
                    <a:moveTo>
                      <a:pt x="10738" y="21581"/>
                    </a:moveTo>
                    <a:cubicBezTo>
                      <a:pt x="8867" y="21562"/>
                      <a:pt x="6998" y="20681"/>
                      <a:pt x="5329" y="18940"/>
                    </a:cubicBezTo>
                    <a:cubicBezTo>
                      <a:pt x="2407" y="15892"/>
                      <a:pt x="485" y="10619"/>
                      <a:pt x="80" y="4744"/>
                    </a:cubicBezTo>
                    <a:lnTo>
                      <a:pt x="3" y="2255"/>
                    </a:lnTo>
                    <a:lnTo>
                      <a:pt x="0" y="2255"/>
                    </a:lnTo>
                    <a:lnTo>
                      <a:pt x="2" y="2250"/>
                    </a:lnTo>
                    <a:lnTo>
                      <a:pt x="1" y="2193"/>
                    </a:lnTo>
                    <a:lnTo>
                      <a:pt x="30" y="2194"/>
                    </a:lnTo>
                    <a:lnTo>
                      <a:pt x="1093" y="0"/>
                    </a:lnTo>
                    <a:lnTo>
                      <a:pt x="2185" y="2255"/>
                    </a:lnTo>
                    <a:lnTo>
                      <a:pt x="2160" y="2255"/>
                    </a:lnTo>
                    <a:lnTo>
                      <a:pt x="2223" y="4278"/>
                    </a:lnTo>
                    <a:cubicBezTo>
                      <a:pt x="2547" y="8979"/>
                      <a:pt x="4085" y="13197"/>
                      <a:pt x="6423" y="15636"/>
                    </a:cubicBezTo>
                    <a:cubicBezTo>
                      <a:pt x="9094" y="18422"/>
                      <a:pt x="12402" y="18455"/>
                      <a:pt x="15092" y="15724"/>
                    </a:cubicBezTo>
                    <a:cubicBezTo>
                      <a:pt x="17781" y="12992"/>
                      <a:pt x="19441" y="7913"/>
                      <a:pt x="19441" y="2413"/>
                    </a:cubicBezTo>
                    <a:lnTo>
                      <a:pt x="21600" y="2413"/>
                    </a:lnTo>
                    <a:cubicBezTo>
                      <a:pt x="21600" y="9287"/>
                      <a:pt x="19526" y="15635"/>
                      <a:pt x="16164" y="19050"/>
                    </a:cubicBezTo>
                    <a:cubicBezTo>
                      <a:pt x="14483" y="20757"/>
                      <a:pt x="12609" y="21600"/>
                      <a:pt x="10738" y="21581"/>
                    </a:cubicBezTo>
                    <a:close/>
                  </a:path>
                </a:pathLst>
              </a:custGeom>
              <a:solidFill>
                <a:schemeClr val="accent1"/>
              </a:solidFill>
              <a:ln w="12700" cap="flat">
                <a:noFill/>
                <a:miter lim="400000"/>
              </a:ln>
              <a:effectLst>
                <a:outerShdw blurRad="38100" dist="12700" dir="5400000" rotWithShape="0">
                  <a:srgbClr val="000000">
                    <a:alpha val="30000"/>
                  </a:srgbClr>
                </a:outerShdw>
              </a:effectLst>
            </p:spPr>
            <p:txBody>
              <a:bodyPr wrap="square" lIns="45719" tIns="45719" rIns="45719" bIns="45719" numCol="1" anchor="ctr">
                <a:noAutofit/>
              </a:bodyPr>
              <a:lstStyle/>
              <a:p>
                <a:pPr>
                  <a:defRPr sz="2800">
                    <a:solidFill>
                      <a:srgbClr val="FFFFFF"/>
                    </a:solidFill>
                    <a:latin typeface="Roboto Light"/>
                    <a:ea typeface="Roboto Light"/>
                    <a:cs typeface="Roboto Light"/>
                    <a:sym typeface="Roboto Light"/>
                  </a:defRPr>
                </a:pPr>
                <a:endParaRPr/>
              </a:p>
            </p:txBody>
          </p:sp>
          <p:sp>
            <p:nvSpPr>
              <p:cNvPr id="86" name="Shape 2049" descr="Freeform 18"/>
              <p:cNvSpPr/>
              <p:nvPr/>
            </p:nvSpPr>
            <p:spPr>
              <a:xfrm>
                <a:off x="-1" y="-1"/>
                <a:ext cx="2240877" cy="1261482"/>
              </a:xfrm>
              <a:custGeom>
                <a:avLst/>
                <a:gdLst/>
                <a:ahLst/>
                <a:cxnLst>
                  <a:cxn ang="0">
                    <a:pos x="wd2" y="hd2"/>
                  </a:cxn>
                  <a:cxn ang="5400000">
                    <a:pos x="wd2" y="hd2"/>
                  </a:cxn>
                  <a:cxn ang="10800000">
                    <a:pos x="wd2" y="hd2"/>
                  </a:cxn>
                  <a:cxn ang="16200000">
                    <a:pos x="wd2" y="hd2"/>
                  </a:cxn>
                </a:cxnLst>
                <a:rect l="0" t="0" r="r" b="b"/>
                <a:pathLst>
                  <a:path w="21600" h="21581" extrusionOk="0">
                    <a:moveTo>
                      <a:pt x="10862" y="0"/>
                    </a:moveTo>
                    <a:cubicBezTo>
                      <a:pt x="12733" y="19"/>
                      <a:pt x="14602" y="900"/>
                      <a:pt x="16271" y="2641"/>
                    </a:cubicBezTo>
                    <a:cubicBezTo>
                      <a:pt x="19193" y="5689"/>
                      <a:pt x="21115" y="10962"/>
                      <a:pt x="21520" y="16837"/>
                    </a:cubicBezTo>
                    <a:lnTo>
                      <a:pt x="21597" y="19326"/>
                    </a:lnTo>
                    <a:lnTo>
                      <a:pt x="21600" y="19326"/>
                    </a:lnTo>
                    <a:lnTo>
                      <a:pt x="21598" y="19331"/>
                    </a:lnTo>
                    <a:lnTo>
                      <a:pt x="21599" y="19388"/>
                    </a:lnTo>
                    <a:lnTo>
                      <a:pt x="21570" y="19387"/>
                    </a:lnTo>
                    <a:lnTo>
                      <a:pt x="20507" y="21581"/>
                    </a:lnTo>
                    <a:lnTo>
                      <a:pt x="19415" y="19326"/>
                    </a:lnTo>
                    <a:lnTo>
                      <a:pt x="19440" y="19326"/>
                    </a:lnTo>
                    <a:lnTo>
                      <a:pt x="19377" y="17303"/>
                    </a:lnTo>
                    <a:cubicBezTo>
                      <a:pt x="19053" y="12602"/>
                      <a:pt x="17515" y="8384"/>
                      <a:pt x="15177" y="5945"/>
                    </a:cubicBezTo>
                    <a:cubicBezTo>
                      <a:pt x="12506" y="3159"/>
                      <a:pt x="9198" y="3126"/>
                      <a:pt x="6508" y="5857"/>
                    </a:cubicBezTo>
                    <a:cubicBezTo>
                      <a:pt x="3819" y="8589"/>
                      <a:pt x="2159" y="13668"/>
                      <a:pt x="2159" y="19168"/>
                    </a:cubicBezTo>
                    <a:lnTo>
                      <a:pt x="0" y="19168"/>
                    </a:lnTo>
                    <a:cubicBezTo>
                      <a:pt x="0" y="12294"/>
                      <a:pt x="2074" y="5946"/>
                      <a:pt x="5436" y="2531"/>
                    </a:cubicBezTo>
                    <a:cubicBezTo>
                      <a:pt x="7117" y="824"/>
                      <a:pt x="8991" y="-19"/>
                      <a:pt x="10862" y="0"/>
                    </a:cubicBezTo>
                    <a:close/>
                  </a:path>
                </a:pathLst>
              </a:custGeom>
              <a:solidFill>
                <a:srgbClr val="333333"/>
              </a:solidFill>
              <a:ln w="12700" cap="flat">
                <a:noFill/>
                <a:miter lim="400000"/>
              </a:ln>
              <a:effectLst>
                <a:outerShdw blurRad="38100" dist="12700" dir="5400000" rotWithShape="0">
                  <a:srgbClr val="000000">
                    <a:alpha val="30000"/>
                  </a:srgbClr>
                </a:outerShdw>
              </a:effectLst>
            </p:spPr>
            <p:txBody>
              <a:bodyPr wrap="square" lIns="45719" tIns="45719" rIns="45719" bIns="45719" numCol="1" anchor="ctr">
                <a:noAutofit/>
              </a:bodyPr>
              <a:lstStyle/>
              <a:p>
                <a:pPr algn="ctr"/>
                <a:endParaRPr/>
              </a:p>
            </p:txBody>
          </p:sp>
        </p:grpSp>
      </p:grpSp>
      <p:grpSp>
        <p:nvGrpSpPr>
          <p:cNvPr id="87" name="Group 86"/>
          <p:cNvGrpSpPr/>
          <p:nvPr/>
        </p:nvGrpSpPr>
        <p:grpSpPr>
          <a:xfrm>
            <a:off x="7675882" y="2507821"/>
            <a:ext cx="924469" cy="658088"/>
            <a:chOff x="8318200" y="1939936"/>
            <a:chExt cx="303772" cy="207453"/>
          </a:xfrm>
          <a:solidFill>
            <a:srgbClr val="0078EF"/>
          </a:solidFill>
        </p:grpSpPr>
        <p:sp>
          <p:nvSpPr>
            <p:cNvPr id="88" name="Freeform 37"/>
            <p:cNvSpPr>
              <a:spLocks noChangeArrowheads="1"/>
            </p:cNvSpPr>
            <p:nvPr/>
          </p:nvSpPr>
          <p:spPr bwMode="auto">
            <a:xfrm>
              <a:off x="8344132" y="1939936"/>
              <a:ext cx="68533" cy="70386"/>
            </a:xfrm>
            <a:custGeom>
              <a:avLst/>
              <a:gdLst>
                <a:gd name="T0" fmla="*/ 82 w 165"/>
                <a:gd name="T1" fmla="*/ 165 h 166"/>
                <a:gd name="T2" fmla="*/ 82 w 165"/>
                <a:gd name="T3" fmla="*/ 165 h 166"/>
                <a:gd name="T4" fmla="*/ 164 w 165"/>
                <a:gd name="T5" fmla="*/ 83 h 166"/>
                <a:gd name="T6" fmla="*/ 82 w 165"/>
                <a:gd name="T7" fmla="*/ 0 h 166"/>
                <a:gd name="T8" fmla="*/ 0 w 165"/>
                <a:gd name="T9" fmla="*/ 83 h 166"/>
                <a:gd name="T10" fmla="*/ 82 w 165"/>
                <a:gd name="T11" fmla="*/ 165 h 166"/>
                <a:gd name="T12" fmla="*/ 82 w 165"/>
                <a:gd name="T13" fmla="*/ 23 h 166"/>
                <a:gd name="T14" fmla="*/ 82 w 165"/>
                <a:gd name="T15" fmla="*/ 23 h 166"/>
                <a:gd name="T16" fmla="*/ 140 w 165"/>
                <a:gd name="T17" fmla="*/ 83 h 166"/>
                <a:gd name="T18" fmla="*/ 82 w 165"/>
                <a:gd name="T19" fmla="*/ 141 h 166"/>
                <a:gd name="T20" fmla="*/ 23 w 165"/>
                <a:gd name="T21" fmla="*/ 83 h 166"/>
                <a:gd name="T22" fmla="*/ 82 w 165"/>
                <a:gd name="T23" fmla="*/ 2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66">
                  <a:moveTo>
                    <a:pt x="82" y="165"/>
                  </a:moveTo>
                  <a:lnTo>
                    <a:pt x="82" y="165"/>
                  </a:lnTo>
                  <a:cubicBezTo>
                    <a:pt x="127" y="165"/>
                    <a:pt x="164" y="127"/>
                    <a:pt x="164" y="83"/>
                  </a:cubicBezTo>
                  <a:cubicBezTo>
                    <a:pt x="164" y="37"/>
                    <a:pt x="127" y="0"/>
                    <a:pt x="82" y="0"/>
                  </a:cubicBezTo>
                  <a:cubicBezTo>
                    <a:pt x="36" y="0"/>
                    <a:pt x="0" y="37"/>
                    <a:pt x="0" y="83"/>
                  </a:cubicBezTo>
                  <a:cubicBezTo>
                    <a:pt x="0" y="127"/>
                    <a:pt x="36" y="165"/>
                    <a:pt x="82" y="165"/>
                  </a:cubicBezTo>
                  <a:close/>
                  <a:moveTo>
                    <a:pt x="82" y="23"/>
                  </a:moveTo>
                  <a:lnTo>
                    <a:pt x="82" y="23"/>
                  </a:lnTo>
                  <a:cubicBezTo>
                    <a:pt x="114" y="23"/>
                    <a:pt x="140" y="50"/>
                    <a:pt x="140" y="83"/>
                  </a:cubicBezTo>
                  <a:cubicBezTo>
                    <a:pt x="140" y="115"/>
                    <a:pt x="114" y="141"/>
                    <a:pt x="82" y="141"/>
                  </a:cubicBezTo>
                  <a:cubicBezTo>
                    <a:pt x="50" y="141"/>
                    <a:pt x="23" y="115"/>
                    <a:pt x="23" y="83"/>
                  </a:cubicBezTo>
                  <a:cubicBezTo>
                    <a:pt x="23" y="50"/>
                    <a:pt x="50" y="23"/>
                    <a:pt x="82"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sp>
          <p:nvSpPr>
            <p:cNvPr id="89" name="Freeform 38"/>
            <p:cNvSpPr>
              <a:spLocks noChangeArrowheads="1"/>
            </p:cNvSpPr>
            <p:nvPr/>
          </p:nvSpPr>
          <p:spPr bwMode="auto">
            <a:xfrm>
              <a:off x="8318200" y="2014026"/>
              <a:ext cx="118545" cy="133363"/>
            </a:xfrm>
            <a:custGeom>
              <a:avLst/>
              <a:gdLst>
                <a:gd name="T0" fmla="*/ 156 w 284"/>
                <a:gd name="T1" fmla="*/ 0 h 316"/>
                <a:gd name="T2" fmla="*/ 156 w 284"/>
                <a:gd name="T3" fmla="*/ 0 h 316"/>
                <a:gd name="T4" fmla="*/ 129 w 284"/>
                <a:gd name="T5" fmla="*/ 0 h 316"/>
                <a:gd name="T6" fmla="*/ 0 w 284"/>
                <a:gd name="T7" fmla="*/ 127 h 316"/>
                <a:gd name="T8" fmla="*/ 0 w 284"/>
                <a:gd name="T9" fmla="*/ 303 h 316"/>
                <a:gd name="T10" fmla="*/ 13 w 284"/>
                <a:gd name="T11" fmla="*/ 315 h 316"/>
                <a:gd name="T12" fmla="*/ 271 w 284"/>
                <a:gd name="T13" fmla="*/ 315 h 316"/>
                <a:gd name="T14" fmla="*/ 283 w 284"/>
                <a:gd name="T15" fmla="*/ 303 h 316"/>
                <a:gd name="T16" fmla="*/ 283 w 284"/>
                <a:gd name="T17" fmla="*/ 127 h 316"/>
                <a:gd name="T18" fmla="*/ 156 w 284"/>
                <a:gd name="T19" fmla="*/ 0 h 316"/>
                <a:gd name="T20" fmla="*/ 260 w 284"/>
                <a:gd name="T21" fmla="*/ 292 h 316"/>
                <a:gd name="T22" fmla="*/ 260 w 284"/>
                <a:gd name="T23" fmla="*/ 292 h 316"/>
                <a:gd name="T24" fmla="*/ 24 w 284"/>
                <a:gd name="T25" fmla="*/ 292 h 316"/>
                <a:gd name="T26" fmla="*/ 24 w 284"/>
                <a:gd name="T27" fmla="*/ 127 h 316"/>
                <a:gd name="T28" fmla="*/ 129 w 284"/>
                <a:gd name="T29" fmla="*/ 23 h 316"/>
                <a:gd name="T30" fmla="*/ 156 w 284"/>
                <a:gd name="T31" fmla="*/ 23 h 316"/>
                <a:gd name="T32" fmla="*/ 260 w 284"/>
                <a:gd name="T33" fmla="*/ 127 h 316"/>
                <a:gd name="T34" fmla="*/ 260 w 284"/>
                <a:gd name="T35" fmla="*/ 29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316">
                  <a:moveTo>
                    <a:pt x="156" y="0"/>
                  </a:moveTo>
                  <a:lnTo>
                    <a:pt x="156" y="0"/>
                  </a:lnTo>
                  <a:cubicBezTo>
                    <a:pt x="129" y="0"/>
                    <a:pt x="129" y="0"/>
                    <a:pt x="129" y="0"/>
                  </a:cubicBezTo>
                  <a:cubicBezTo>
                    <a:pt x="58" y="0"/>
                    <a:pt x="0" y="58"/>
                    <a:pt x="0" y="127"/>
                  </a:cubicBezTo>
                  <a:cubicBezTo>
                    <a:pt x="0" y="303"/>
                    <a:pt x="0" y="303"/>
                    <a:pt x="0" y="303"/>
                  </a:cubicBezTo>
                  <a:cubicBezTo>
                    <a:pt x="0" y="310"/>
                    <a:pt x="6" y="315"/>
                    <a:pt x="13" y="315"/>
                  </a:cubicBezTo>
                  <a:cubicBezTo>
                    <a:pt x="271" y="315"/>
                    <a:pt x="271" y="315"/>
                    <a:pt x="271" y="315"/>
                  </a:cubicBezTo>
                  <a:cubicBezTo>
                    <a:pt x="277" y="315"/>
                    <a:pt x="283" y="310"/>
                    <a:pt x="283" y="303"/>
                  </a:cubicBezTo>
                  <a:cubicBezTo>
                    <a:pt x="283" y="127"/>
                    <a:pt x="283" y="127"/>
                    <a:pt x="283" y="127"/>
                  </a:cubicBezTo>
                  <a:cubicBezTo>
                    <a:pt x="283" y="58"/>
                    <a:pt x="226" y="0"/>
                    <a:pt x="156" y="0"/>
                  </a:cubicBezTo>
                  <a:close/>
                  <a:moveTo>
                    <a:pt x="260" y="292"/>
                  </a:moveTo>
                  <a:lnTo>
                    <a:pt x="260" y="292"/>
                  </a:lnTo>
                  <a:cubicBezTo>
                    <a:pt x="24" y="292"/>
                    <a:pt x="24" y="292"/>
                    <a:pt x="24" y="292"/>
                  </a:cubicBezTo>
                  <a:cubicBezTo>
                    <a:pt x="24" y="127"/>
                    <a:pt x="24" y="127"/>
                    <a:pt x="24" y="127"/>
                  </a:cubicBezTo>
                  <a:cubicBezTo>
                    <a:pt x="24" y="70"/>
                    <a:pt x="71" y="23"/>
                    <a:pt x="129" y="23"/>
                  </a:cubicBezTo>
                  <a:cubicBezTo>
                    <a:pt x="156" y="23"/>
                    <a:pt x="156" y="23"/>
                    <a:pt x="156" y="23"/>
                  </a:cubicBezTo>
                  <a:cubicBezTo>
                    <a:pt x="213" y="23"/>
                    <a:pt x="260" y="70"/>
                    <a:pt x="260" y="127"/>
                  </a:cubicBezTo>
                  <a:lnTo>
                    <a:pt x="260" y="2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sp>
          <p:nvSpPr>
            <p:cNvPr id="90" name="Freeform 39"/>
            <p:cNvSpPr>
              <a:spLocks noChangeArrowheads="1"/>
            </p:cNvSpPr>
            <p:nvPr/>
          </p:nvSpPr>
          <p:spPr bwMode="auto">
            <a:xfrm>
              <a:off x="8527505" y="1939936"/>
              <a:ext cx="70386" cy="70386"/>
            </a:xfrm>
            <a:custGeom>
              <a:avLst/>
              <a:gdLst>
                <a:gd name="T0" fmla="*/ 82 w 166"/>
                <a:gd name="T1" fmla="*/ 165 h 166"/>
                <a:gd name="T2" fmla="*/ 82 w 166"/>
                <a:gd name="T3" fmla="*/ 165 h 166"/>
                <a:gd name="T4" fmla="*/ 165 w 166"/>
                <a:gd name="T5" fmla="*/ 83 h 166"/>
                <a:gd name="T6" fmla="*/ 82 w 166"/>
                <a:gd name="T7" fmla="*/ 0 h 166"/>
                <a:gd name="T8" fmla="*/ 0 w 166"/>
                <a:gd name="T9" fmla="*/ 83 h 166"/>
                <a:gd name="T10" fmla="*/ 82 w 166"/>
                <a:gd name="T11" fmla="*/ 165 h 166"/>
                <a:gd name="T12" fmla="*/ 82 w 166"/>
                <a:gd name="T13" fmla="*/ 23 h 166"/>
                <a:gd name="T14" fmla="*/ 82 w 166"/>
                <a:gd name="T15" fmla="*/ 23 h 166"/>
                <a:gd name="T16" fmla="*/ 142 w 166"/>
                <a:gd name="T17" fmla="*/ 83 h 166"/>
                <a:gd name="T18" fmla="*/ 82 w 166"/>
                <a:gd name="T19" fmla="*/ 141 h 166"/>
                <a:gd name="T20" fmla="*/ 24 w 166"/>
                <a:gd name="T21" fmla="*/ 83 h 166"/>
                <a:gd name="T22" fmla="*/ 82 w 166"/>
                <a:gd name="T23" fmla="*/ 2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6" h="166">
                  <a:moveTo>
                    <a:pt x="82" y="165"/>
                  </a:moveTo>
                  <a:lnTo>
                    <a:pt x="82" y="165"/>
                  </a:lnTo>
                  <a:cubicBezTo>
                    <a:pt x="128" y="165"/>
                    <a:pt x="165" y="127"/>
                    <a:pt x="165" y="83"/>
                  </a:cubicBezTo>
                  <a:cubicBezTo>
                    <a:pt x="165" y="37"/>
                    <a:pt x="128" y="0"/>
                    <a:pt x="82" y="0"/>
                  </a:cubicBezTo>
                  <a:cubicBezTo>
                    <a:pt x="38" y="0"/>
                    <a:pt x="0" y="37"/>
                    <a:pt x="0" y="83"/>
                  </a:cubicBezTo>
                  <a:cubicBezTo>
                    <a:pt x="0" y="127"/>
                    <a:pt x="38" y="165"/>
                    <a:pt x="82" y="165"/>
                  </a:cubicBezTo>
                  <a:close/>
                  <a:moveTo>
                    <a:pt x="82" y="23"/>
                  </a:moveTo>
                  <a:lnTo>
                    <a:pt x="82" y="23"/>
                  </a:lnTo>
                  <a:cubicBezTo>
                    <a:pt x="115" y="23"/>
                    <a:pt x="142" y="50"/>
                    <a:pt x="142" y="83"/>
                  </a:cubicBezTo>
                  <a:cubicBezTo>
                    <a:pt x="142" y="115"/>
                    <a:pt x="115" y="141"/>
                    <a:pt x="82" y="141"/>
                  </a:cubicBezTo>
                  <a:cubicBezTo>
                    <a:pt x="50" y="141"/>
                    <a:pt x="24" y="115"/>
                    <a:pt x="24" y="83"/>
                  </a:cubicBezTo>
                  <a:cubicBezTo>
                    <a:pt x="24" y="50"/>
                    <a:pt x="50" y="23"/>
                    <a:pt x="82"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sp>
          <p:nvSpPr>
            <p:cNvPr id="91" name="Freeform 40"/>
            <p:cNvSpPr>
              <a:spLocks noChangeArrowheads="1"/>
            </p:cNvSpPr>
            <p:nvPr/>
          </p:nvSpPr>
          <p:spPr bwMode="auto">
            <a:xfrm>
              <a:off x="8503427" y="2014026"/>
              <a:ext cx="118545" cy="133363"/>
            </a:xfrm>
            <a:custGeom>
              <a:avLst/>
              <a:gdLst>
                <a:gd name="T0" fmla="*/ 154 w 283"/>
                <a:gd name="T1" fmla="*/ 0 h 316"/>
                <a:gd name="T2" fmla="*/ 154 w 283"/>
                <a:gd name="T3" fmla="*/ 0 h 316"/>
                <a:gd name="T4" fmla="*/ 127 w 283"/>
                <a:gd name="T5" fmla="*/ 0 h 316"/>
                <a:gd name="T6" fmla="*/ 0 w 283"/>
                <a:gd name="T7" fmla="*/ 127 h 316"/>
                <a:gd name="T8" fmla="*/ 0 w 283"/>
                <a:gd name="T9" fmla="*/ 303 h 316"/>
                <a:gd name="T10" fmla="*/ 11 w 283"/>
                <a:gd name="T11" fmla="*/ 315 h 316"/>
                <a:gd name="T12" fmla="*/ 270 w 283"/>
                <a:gd name="T13" fmla="*/ 315 h 316"/>
                <a:gd name="T14" fmla="*/ 282 w 283"/>
                <a:gd name="T15" fmla="*/ 303 h 316"/>
                <a:gd name="T16" fmla="*/ 282 w 283"/>
                <a:gd name="T17" fmla="*/ 127 h 316"/>
                <a:gd name="T18" fmla="*/ 154 w 283"/>
                <a:gd name="T19" fmla="*/ 0 h 316"/>
                <a:gd name="T20" fmla="*/ 258 w 283"/>
                <a:gd name="T21" fmla="*/ 292 h 316"/>
                <a:gd name="T22" fmla="*/ 258 w 283"/>
                <a:gd name="T23" fmla="*/ 292 h 316"/>
                <a:gd name="T24" fmla="*/ 23 w 283"/>
                <a:gd name="T25" fmla="*/ 292 h 316"/>
                <a:gd name="T26" fmla="*/ 23 w 283"/>
                <a:gd name="T27" fmla="*/ 127 h 316"/>
                <a:gd name="T28" fmla="*/ 127 w 283"/>
                <a:gd name="T29" fmla="*/ 23 h 316"/>
                <a:gd name="T30" fmla="*/ 154 w 283"/>
                <a:gd name="T31" fmla="*/ 23 h 316"/>
                <a:gd name="T32" fmla="*/ 258 w 283"/>
                <a:gd name="T33" fmla="*/ 127 h 316"/>
                <a:gd name="T34" fmla="*/ 258 w 283"/>
                <a:gd name="T35" fmla="*/ 29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316">
                  <a:moveTo>
                    <a:pt x="154" y="0"/>
                  </a:moveTo>
                  <a:lnTo>
                    <a:pt x="154" y="0"/>
                  </a:lnTo>
                  <a:cubicBezTo>
                    <a:pt x="127" y="0"/>
                    <a:pt x="127" y="0"/>
                    <a:pt x="127" y="0"/>
                  </a:cubicBezTo>
                  <a:cubicBezTo>
                    <a:pt x="57" y="0"/>
                    <a:pt x="0" y="58"/>
                    <a:pt x="0" y="127"/>
                  </a:cubicBezTo>
                  <a:cubicBezTo>
                    <a:pt x="0" y="303"/>
                    <a:pt x="0" y="303"/>
                    <a:pt x="0" y="303"/>
                  </a:cubicBezTo>
                  <a:cubicBezTo>
                    <a:pt x="0" y="310"/>
                    <a:pt x="5" y="315"/>
                    <a:pt x="11" y="315"/>
                  </a:cubicBezTo>
                  <a:cubicBezTo>
                    <a:pt x="270" y="315"/>
                    <a:pt x="270" y="315"/>
                    <a:pt x="270" y="315"/>
                  </a:cubicBezTo>
                  <a:cubicBezTo>
                    <a:pt x="277" y="315"/>
                    <a:pt x="282" y="310"/>
                    <a:pt x="282" y="303"/>
                  </a:cubicBezTo>
                  <a:cubicBezTo>
                    <a:pt x="282" y="127"/>
                    <a:pt x="282" y="127"/>
                    <a:pt x="282" y="127"/>
                  </a:cubicBezTo>
                  <a:cubicBezTo>
                    <a:pt x="282" y="58"/>
                    <a:pt x="225" y="0"/>
                    <a:pt x="154" y="0"/>
                  </a:cubicBezTo>
                  <a:close/>
                  <a:moveTo>
                    <a:pt x="258" y="292"/>
                  </a:moveTo>
                  <a:lnTo>
                    <a:pt x="258" y="292"/>
                  </a:lnTo>
                  <a:cubicBezTo>
                    <a:pt x="23" y="292"/>
                    <a:pt x="23" y="292"/>
                    <a:pt x="23" y="292"/>
                  </a:cubicBezTo>
                  <a:cubicBezTo>
                    <a:pt x="23" y="127"/>
                    <a:pt x="23" y="127"/>
                    <a:pt x="23" y="127"/>
                  </a:cubicBezTo>
                  <a:cubicBezTo>
                    <a:pt x="23" y="70"/>
                    <a:pt x="70" y="23"/>
                    <a:pt x="127" y="23"/>
                  </a:cubicBezTo>
                  <a:cubicBezTo>
                    <a:pt x="154" y="23"/>
                    <a:pt x="154" y="23"/>
                    <a:pt x="154" y="23"/>
                  </a:cubicBezTo>
                  <a:cubicBezTo>
                    <a:pt x="211" y="23"/>
                    <a:pt x="258" y="70"/>
                    <a:pt x="258" y="127"/>
                  </a:cubicBezTo>
                  <a:lnTo>
                    <a:pt x="258" y="2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sp>
          <p:nvSpPr>
            <p:cNvPr id="92" name="Freeform 41"/>
            <p:cNvSpPr>
              <a:spLocks noChangeArrowheads="1"/>
            </p:cNvSpPr>
            <p:nvPr/>
          </p:nvSpPr>
          <p:spPr bwMode="auto">
            <a:xfrm>
              <a:off x="8431188" y="1967719"/>
              <a:ext cx="16671" cy="16671"/>
            </a:xfrm>
            <a:custGeom>
              <a:avLst/>
              <a:gdLst>
                <a:gd name="T0" fmla="*/ 19 w 38"/>
                <a:gd name="T1" fmla="*/ 0 h 38"/>
                <a:gd name="T2" fmla="*/ 19 w 38"/>
                <a:gd name="T3" fmla="*/ 0 h 38"/>
                <a:gd name="T4" fmla="*/ 18 w 38"/>
                <a:gd name="T5" fmla="*/ 0 h 38"/>
                <a:gd name="T6" fmla="*/ 0 w 38"/>
                <a:gd name="T7" fmla="*/ 19 h 38"/>
                <a:gd name="T8" fmla="*/ 19 w 38"/>
                <a:gd name="T9" fmla="*/ 37 h 38"/>
                <a:gd name="T10" fmla="*/ 37 w 38"/>
                <a:gd name="T11" fmla="*/ 19 h 38"/>
                <a:gd name="T12" fmla="*/ 19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19" y="0"/>
                  </a:moveTo>
                  <a:lnTo>
                    <a:pt x="19" y="0"/>
                  </a:lnTo>
                  <a:cubicBezTo>
                    <a:pt x="18" y="0"/>
                    <a:pt x="18" y="0"/>
                    <a:pt x="18" y="0"/>
                  </a:cubicBezTo>
                  <a:cubicBezTo>
                    <a:pt x="7" y="0"/>
                    <a:pt x="0" y="8"/>
                    <a:pt x="0" y="19"/>
                  </a:cubicBezTo>
                  <a:cubicBezTo>
                    <a:pt x="0" y="28"/>
                    <a:pt x="8" y="37"/>
                    <a:pt x="19" y="37"/>
                  </a:cubicBezTo>
                  <a:cubicBezTo>
                    <a:pt x="28" y="37"/>
                    <a:pt x="37" y="28"/>
                    <a:pt x="37" y="19"/>
                  </a:cubicBezTo>
                  <a:cubicBezTo>
                    <a:pt x="37" y="8"/>
                    <a:pt x="28" y="0"/>
                    <a:pt x="1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sp>
          <p:nvSpPr>
            <p:cNvPr id="93" name="Freeform 42"/>
            <p:cNvSpPr>
              <a:spLocks noChangeArrowheads="1"/>
            </p:cNvSpPr>
            <p:nvPr/>
          </p:nvSpPr>
          <p:spPr bwMode="auto">
            <a:xfrm>
              <a:off x="8462677" y="1967719"/>
              <a:ext cx="14818" cy="16671"/>
            </a:xfrm>
            <a:custGeom>
              <a:avLst/>
              <a:gdLst>
                <a:gd name="T0" fmla="*/ 19 w 37"/>
                <a:gd name="T1" fmla="*/ 0 h 38"/>
                <a:gd name="T2" fmla="*/ 19 w 37"/>
                <a:gd name="T3" fmla="*/ 0 h 38"/>
                <a:gd name="T4" fmla="*/ 18 w 37"/>
                <a:gd name="T5" fmla="*/ 0 h 38"/>
                <a:gd name="T6" fmla="*/ 0 w 37"/>
                <a:gd name="T7" fmla="*/ 19 h 38"/>
                <a:gd name="T8" fmla="*/ 19 w 37"/>
                <a:gd name="T9" fmla="*/ 37 h 38"/>
                <a:gd name="T10" fmla="*/ 36 w 37"/>
                <a:gd name="T11" fmla="*/ 19 h 38"/>
                <a:gd name="T12" fmla="*/ 19 w 3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19" y="0"/>
                  </a:moveTo>
                  <a:lnTo>
                    <a:pt x="19" y="0"/>
                  </a:lnTo>
                  <a:cubicBezTo>
                    <a:pt x="18" y="0"/>
                    <a:pt x="18" y="0"/>
                    <a:pt x="18" y="0"/>
                  </a:cubicBezTo>
                  <a:cubicBezTo>
                    <a:pt x="7" y="0"/>
                    <a:pt x="0" y="8"/>
                    <a:pt x="0" y="19"/>
                  </a:cubicBezTo>
                  <a:cubicBezTo>
                    <a:pt x="0" y="28"/>
                    <a:pt x="9" y="37"/>
                    <a:pt x="19" y="37"/>
                  </a:cubicBezTo>
                  <a:cubicBezTo>
                    <a:pt x="28" y="37"/>
                    <a:pt x="36" y="28"/>
                    <a:pt x="36" y="19"/>
                  </a:cubicBezTo>
                  <a:cubicBezTo>
                    <a:pt x="36" y="8"/>
                    <a:pt x="28" y="0"/>
                    <a:pt x="1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sp>
          <p:nvSpPr>
            <p:cNvPr id="94" name="Freeform 43"/>
            <p:cNvSpPr>
              <a:spLocks noChangeArrowheads="1"/>
            </p:cNvSpPr>
            <p:nvPr/>
          </p:nvSpPr>
          <p:spPr bwMode="auto">
            <a:xfrm>
              <a:off x="8494165" y="1967719"/>
              <a:ext cx="14818" cy="16671"/>
            </a:xfrm>
            <a:custGeom>
              <a:avLst/>
              <a:gdLst>
                <a:gd name="T0" fmla="*/ 36 w 37"/>
                <a:gd name="T1" fmla="*/ 19 h 38"/>
                <a:gd name="T2" fmla="*/ 36 w 37"/>
                <a:gd name="T3" fmla="*/ 19 h 38"/>
                <a:gd name="T4" fmla="*/ 19 w 37"/>
                <a:gd name="T5" fmla="*/ 0 h 38"/>
                <a:gd name="T6" fmla="*/ 18 w 37"/>
                <a:gd name="T7" fmla="*/ 0 h 38"/>
                <a:gd name="T8" fmla="*/ 0 w 37"/>
                <a:gd name="T9" fmla="*/ 19 h 38"/>
                <a:gd name="T10" fmla="*/ 19 w 37"/>
                <a:gd name="T11" fmla="*/ 37 h 38"/>
                <a:gd name="T12" fmla="*/ 36 w 37"/>
                <a:gd name="T13" fmla="*/ 19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36" y="19"/>
                  </a:moveTo>
                  <a:lnTo>
                    <a:pt x="36" y="19"/>
                  </a:lnTo>
                  <a:cubicBezTo>
                    <a:pt x="36" y="8"/>
                    <a:pt x="29" y="0"/>
                    <a:pt x="19" y="0"/>
                  </a:cubicBezTo>
                  <a:cubicBezTo>
                    <a:pt x="18" y="0"/>
                    <a:pt x="18" y="0"/>
                    <a:pt x="18" y="0"/>
                  </a:cubicBezTo>
                  <a:cubicBezTo>
                    <a:pt x="7" y="0"/>
                    <a:pt x="0" y="8"/>
                    <a:pt x="0" y="19"/>
                  </a:cubicBezTo>
                  <a:cubicBezTo>
                    <a:pt x="0" y="28"/>
                    <a:pt x="9" y="37"/>
                    <a:pt x="19" y="37"/>
                  </a:cubicBezTo>
                  <a:cubicBezTo>
                    <a:pt x="29" y="37"/>
                    <a:pt x="36" y="28"/>
                    <a:pt x="36" y="1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grpSp>
      <p:sp>
        <p:nvSpPr>
          <p:cNvPr id="95" name="Freeform 360"/>
          <p:cNvSpPr>
            <a:spLocks noChangeArrowheads="1"/>
          </p:cNvSpPr>
          <p:nvPr/>
        </p:nvSpPr>
        <p:spPr bwMode="auto">
          <a:xfrm>
            <a:off x="1724237" y="2515913"/>
            <a:ext cx="687578" cy="682993"/>
          </a:xfrm>
          <a:custGeom>
            <a:avLst/>
            <a:gdLst>
              <a:gd name="T0" fmla="*/ 87 w 661"/>
              <a:gd name="T1" fmla="*/ 551 h 659"/>
              <a:gd name="T2" fmla="*/ 573 w 661"/>
              <a:gd name="T3" fmla="*/ 551 h 659"/>
              <a:gd name="T4" fmla="*/ 660 w 661"/>
              <a:gd name="T5" fmla="*/ 329 h 659"/>
              <a:gd name="T6" fmla="*/ 79 w 661"/>
              <a:gd name="T7" fmla="*/ 117 h 659"/>
              <a:gd name="T8" fmla="*/ 0 w 661"/>
              <a:gd name="T9" fmla="*/ 329 h 659"/>
              <a:gd name="T10" fmla="*/ 87 w 661"/>
              <a:gd name="T11" fmla="*/ 551 h 659"/>
              <a:gd name="T12" fmla="*/ 122 w 661"/>
              <a:gd name="T13" fmla="*/ 554 h 659"/>
              <a:gd name="T14" fmla="*/ 314 w 661"/>
              <a:gd name="T15" fmla="*/ 635 h 659"/>
              <a:gd name="T16" fmla="*/ 473 w 661"/>
              <a:gd name="T17" fmla="*/ 345 h 659"/>
              <a:gd name="T18" fmla="*/ 408 w 661"/>
              <a:gd name="T19" fmla="*/ 530 h 659"/>
              <a:gd name="T20" fmla="*/ 188 w 661"/>
              <a:gd name="T21" fmla="*/ 345 h 659"/>
              <a:gd name="T22" fmla="*/ 186 w 661"/>
              <a:gd name="T23" fmla="*/ 322 h 659"/>
              <a:gd name="T24" fmla="*/ 186 w 661"/>
              <a:gd name="T25" fmla="*/ 303 h 659"/>
              <a:gd name="T26" fmla="*/ 423 w 661"/>
              <a:gd name="T27" fmla="*/ 139 h 659"/>
              <a:gd name="T28" fmla="*/ 473 w 661"/>
              <a:gd name="T29" fmla="*/ 322 h 659"/>
              <a:gd name="T30" fmla="*/ 268 w 661"/>
              <a:gd name="T31" fmla="*/ 554 h 659"/>
              <a:gd name="T32" fmla="*/ 392 w 661"/>
              <a:gd name="T33" fmla="*/ 554 h 659"/>
              <a:gd name="T34" fmla="*/ 268 w 661"/>
              <a:gd name="T35" fmla="*/ 554 h 659"/>
              <a:gd name="T36" fmla="*/ 346 w 661"/>
              <a:gd name="T37" fmla="*/ 635 h 659"/>
              <a:gd name="T38" fmla="*/ 537 w 661"/>
              <a:gd name="T39" fmla="*/ 554 h 659"/>
              <a:gd name="T40" fmla="*/ 560 w 661"/>
              <a:gd name="T41" fmla="*/ 530 h 659"/>
              <a:gd name="T42" fmla="*/ 435 w 661"/>
              <a:gd name="T43" fmla="*/ 530 h 659"/>
              <a:gd name="T44" fmla="*/ 635 w 661"/>
              <a:gd name="T45" fmla="*/ 345 h 659"/>
              <a:gd name="T46" fmla="*/ 569 w 661"/>
              <a:gd name="T47" fmla="*/ 139 h 659"/>
              <a:gd name="T48" fmla="*/ 637 w 661"/>
              <a:gd name="T49" fmla="*/ 322 h 659"/>
              <a:gd name="T50" fmla="*/ 497 w 661"/>
              <a:gd name="T51" fmla="*/ 302 h 659"/>
              <a:gd name="T52" fmla="*/ 569 w 661"/>
              <a:gd name="T53" fmla="*/ 139 h 659"/>
              <a:gd name="T54" fmla="*/ 548 w 661"/>
              <a:gd name="T55" fmla="*/ 114 h 659"/>
              <a:gd name="T56" fmla="*/ 347 w 661"/>
              <a:gd name="T57" fmla="*/ 24 h 659"/>
              <a:gd name="T58" fmla="*/ 408 w 661"/>
              <a:gd name="T59" fmla="*/ 114 h 659"/>
              <a:gd name="T60" fmla="*/ 253 w 661"/>
              <a:gd name="T61" fmla="*/ 114 h 659"/>
              <a:gd name="T62" fmla="*/ 408 w 661"/>
              <a:gd name="T63" fmla="*/ 114 h 659"/>
              <a:gd name="T64" fmla="*/ 313 w 661"/>
              <a:gd name="T65" fmla="*/ 24 h 659"/>
              <a:gd name="T66" fmla="*/ 112 w 661"/>
              <a:gd name="T67" fmla="*/ 114 h 659"/>
              <a:gd name="T68" fmla="*/ 91 w 661"/>
              <a:gd name="T69" fmla="*/ 139 h 659"/>
              <a:gd name="T70" fmla="*/ 209 w 661"/>
              <a:gd name="T71" fmla="*/ 139 h 659"/>
              <a:gd name="T72" fmla="*/ 163 w 661"/>
              <a:gd name="T73" fmla="*/ 322 h 659"/>
              <a:gd name="T74" fmla="*/ 91 w 661"/>
              <a:gd name="T75" fmla="*/ 139 h 659"/>
              <a:gd name="T76" fmla="*/ 165 w 661"/>
              <a:gd name="T77" fmla="*/ 345 h 659"/>
              <a:gd name="T78" fmla="*/ 101 w 661"/>
              <a:gd name="T79" fmla="*/ 530 h 659"/>
              <a:gd name="T80" fmla="*/ 165 w 661"/>
              <a:gd name="T81" fmla="*/ 345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659">
                <a:moveTo>
                  <a:pt x="87" y="551"/>
                </a:moveTo>
                <a:lnTo>
                  <a:pt x="87" y="551"/>
                </a:lnTo>
                <a:cubicBezTo>
                  <a:pt x="148" y="617"/>
                  <a:pt x="234" y="658"/>
                  <a:pt x="331" y="658"/>
                </a:cubicBezTo>
                <a:cubicBezTo>
                  <a:pt x="426" y="658"/>
                  <a:pt x="513" y="617"/>
                  <a:pt x="573" y="551"/>
                </a:cubicBezTo>
                <a:cubicBezTo>
                  <a:pt x="574" y="551"/>
                  <a:pt x="574" y="549"/>
                  <a:pt x="574" y="549"/>
                </a:cubicBezTo>
                <a:cubicBezTo>
                  <a:pt x="627" y="491"/>
                  <a:pt x="660" y="413"/>
                  <a:pt x="660" y="329"/>
                </a:cubicBezTo>
                <a:cubicBezTo>
                  <a:pt x="660" y="148"/>
                  <a:pt x="511" y="0"/>
                  <a:pt x="331" y="0"/>
                </a:cubicBezTo>
                <a:cubicBezTo>
                  <a:pt x="228" y="0"/>
                  <a:pt x="139" y="46"/>
                  <a:pt x="79" y="117"/>
                </a:cubicBezTo>
                <a:cubicBezTo>
                  <a:pt x="76" y="118"/>
                  <a:pt x="75" y="120"/>
                  <a:pt x="75" y="122"/>
                </a:cubicBezTo>
                <a:cubicBezTo>
                  <a:pt x="29" y="178"/>
                  <a:pt x="0" y="250"/>
                  <a:pt x="0" y="329"/>
                </a:cubicBezTo>
                <a:cubicBezTo>
                  <a:pt x="0" y="413"/>
                  <a:pt x="33" y="490"/>
                  <a:pt x="84" y="548"/>
                </a:cubicBezTo>
                <a:cubicBezTo>
                  <a:pt x="86" y="549"/>
                  <a:pt x="86" y="551"/>
                  <a:pt x="87" y="551"/>
                </a:cubicBezTo>
                <a:close/>
                <a:moveTo>
                  <a:pt x="122" y="554"/>
                </a:moveTo>
                <a:lnTo>
                  <a:pt x="122" y="554"/>
                </a:lnTo>
                <a:cubicBezTo>
                  <a:pt x="241" y="554"/>
                  <a:pt x="241" y="554"/>
                  <a:pt x="241" y="554"/>
                </a:cubicBezTo>
                <a:cubicBezTo>
                  <a:pt x="261" y="583"/>
                  <a:pt x="286" y="611"/>
                  <a:pt x="314" y="635"/>
                </a:cubicBezTo>
                <a:cubicBezTo>
                  <a:pt x="241" y="631"/>
                  <a:pt x="174" y="601"/>
                  <a:pt x="122" y="554"/>
                </a:cubicBezTo>
                <a:close/>
                <a:moveTo>
                  <a:pt x="473" y="345"/>
                </a:moveTo>
                <a:lnTo>
                  <a:pt x="473" y="345"/>
                </a:lnTo>
                <a:cubicBezTo>
                  <a:pt x="468" y="412"/>
                  <a:pt x="445" y="475"/>
                  <a:pt x="408" y="530"/>
                </a:cubicBezTo>
                <a:cubicBezTo>
                  <a:pt x="252" y="530"/>
                  <a:pt x="252" y="530"/>
                  <a:pt x="252" y="530"/>
                </a:cubicBezTo>
                <a:cubicBezTo>
                  <a:pt x="215" y="475"/>
                  <a:pt x="192" y="412"/>
                  <a:pt x="188" y="345"/>
                </a:cubicBezTo>
                <a:lnTo>
                  <a:pt x="473" y="345"/>
                </a:lnTo>
                <a:close/>
                <a:moveTo>
                  <a:pt x="186" y="322"/>
                </a:moveTo>
                <a:lnTo>
                  <a:pt x="186" y="322"/>
                </a:lnTo>
                <a:cubicBezTo>
                  <a:pt x="186" y="317"/>
                  <a:pt x="186" y="310"/>
                  <a:pt x="186" y="303"/>
                </a:cubicBezTo>
                <a:cubicBezTo>
                  <a:pt x="189" y="243"/>
                  <a:pt x="207" y="186"/>
                  <a:pt x="237" y="139"/>
                </a:cubicBezTo>
                <a:cubicBezTo>
                  <a:pt x="423" y="139"/>
                  <a:pt x="423" y="139"/>
                  <a:pt x="423" y="139"/>
                </a:cubicBezTo>
                <a:cubicBezTo>
                  <a:pt x="453" y="186"/>
                  <a:pt x="471" y="243"/>
                  <a:pt x="473" y="303"/>
                </a:cubicBezTo>
                <a:cubicBezTo>
                  <a:pt x="473" y="310"/>
                  <a:pt x="473" y="317"/>
                  <a:pt x="473" y="322"/>
                </a:cubicBezTo>
                <a:lnTo>
                  <a:pt x="186" y="322"/>
                </a:lnTo>
                <a:close/>
                <a:moveTo>
                  <a:pt x="268" y="554"/>
                </a:moveTo>
                <a:lnTo>
                  <a:pt x="268" y="554"/>
                </a:lnTo>
                <a:cubicBezTo>
                  <a:pt x="392" y="554"/>
                  <a:pt x="392" y="554"/>
                  <a:pt x="392" y="554"/>
                </a:cubicBezTo>
                <a:cubicBezTo>
                  <a:pt x="374" y="577"/>
                  <a:pt x="352" y="598"/>
                  <a:pt x="331" y="617"/>
                </a:cubicBezTo>
                <a:cubicBezTo>
                  <a:pt x="307" y="598"/>
                  <a:pt x="286" y="577"/>
                  <a:pt x="268" y="554"/>
                </a:cubicBezTo>
                <a:close/>
                <a:moveTo>
                  <a:pt x="346" y="635"/>
                </a:moveTo>
                <a:lnTo>
                  <a:pt x="346" y="635"/>
                </a:lnTo>
                <a:cubicBezTo>
                  <a:pt x="374" y="611"/>
                  <a:pt x="399" y="583"/>
                  <a:pt x="420" y="554"/>
                </a:cubicBezTo>
                <a:cubicBezTo>
                  <a:pt x="537" y="554"/>
                  <a:pt x="537" y="554"/>
                  <a:pt x="537" y="554"/>
                </a:cubicBezTo>
                <a:cubicBezTo>
                  <a:pt x="486" y="601"/>
                  <a:pt x="419" y="631"/>
                  <a:pt x="346" y="635"/>
                </a:cubicBezTo>
                <a:close/>
                <a:moveTo>
                  <a:pt x="560" y="530"/>
                </a:moveTo>
                <a:lnTo>
                  <a:pt x="560" y="530"/>
                </a:lnTo>
                <a:cubicBezTo>
                  <a:pt x="435" y="530"/>
                  <a:pt x="435" y="530"/>
                  <a:pt x="435" y="530"/>
                </a:cubicBezTo>
                <a:cubicBezTo>
                  <a:pt x="471" y="475"/>
                  <a:pt x="491" y="411"/>
                  <a:pt x="495" y="345"/>
                </a:cubicBezTo>
                <a:cubicBezTo>
                  <a:pt x="635" y="345"/>
                  <a:pt x="635" y="345"/>
                  <a:pt x="635" y="345"/>
                </a:cubicBezTo>
                <a:cubicBezTo>
                  <a:pt x="631" y="416"/>
                  <a:pt x="604" y="481"/>
                  <a:pt x="560" y="530"/>
                </a:cubicBezTo>
                <a:close/>
                <a:moveTo>
                  <a:pt x="569" y="139"/>
                </a:moveTo>
                <a:lnTo>
                  <a:pt x="569" y="139"/>
                </a:lnTo>
                <a:cubicBezTo>
                  <a:pt x="609" y="189"/>
                  <a:pt x="634" y="253"/>
                  <a:pt x="637" y="322"/>
                </a:cubicBezTo>
                <a:cubicBezTo>
                  <a:pt x="497" y="322"/>
                  <a:pt x="497" y="322"/>
                  <a:pt x="497" y="322"/>
                </a:cubicBezTo>
                <a:cubicBezTo>
                  <a:pt x="497" y="315"/>
                  <a:pt x="497" y="309"/>
                  <a:pt x="497" y="302"/>
                </a:cubicBezTo>
                <a:cubicBezTo>
                  <a:pt x="494" y="243"/>
                  <a:pt x="477" y="188"/>
                  <a:pt x="450" y="139"/>
                </a:cubicBezTo>
                <a:lnTo>
                  <a:pt x="569" y="139"/>
                </a:lnTo>
                <a:close/>
                <a:moveTo>
                  <a:pt x="548" y="114"/>
                </a:moveTo>
                <a:lnTo>
                  <a:pt x="548" y="114"/>
                </a:lnTo>
                <a:cubicBezTo>
                  <a:pt x="435" y="114"/>
                  <a:pt x="435" y="114"/>
                  <a:pt x="435" y="114"/>
                </a:cubicBezTo>
                <a:cubicBezTo>
                  <a:pt x="412" y="80"/>
                  <a:pt x="382" y="49"/>
                  <a:pt x="347" y="24"/>
                </a:cubicBezTo>
                <a:cubicBezTo>
                  <a:pt x="426" y="28"/>
                  <a:pt x="497" y="62"/>
                  <a:pt x="548" y="114"/>
                </a:cubicBezTo>
                <a:close/>
                <a:moveTo>
                  <a:pt x="408" y="114"/>
                </a:moveTo>
                <a:lnTo>
                  <a:pt x="408" y="114"/>
                </a:lnTo>
                <a:cubicBezTo>
                  <a:pt x="253" y="114"/>
                  <a:pt x="253" y="114"/>
                  <a:pt x="253" y="114"/>
                </a:cubicBezTo>
                <a:cubicBezTo>
                  <a:pt x="273" y="86"/>
                  <a:pt x="299" y="61"/>
                  <a:pt x="331" y="39"/>
                </a:cubicBezTo>
                <a:cubicBezTo>
                  <a:pt x="360" y="61"/>
                  <a:pt x="386" y="86"/>
                  <a:pt x="408" y="114"/>
                </a:cubicBezTo>
                <a:close/>
                <a:moveTo>
                  <a:pt x="313" y="24"/>
                </a:moveTo>
                <a:lnTo>
                  <a:pt x="313" y="24"/>
                </a:lnTo>
                <a:cubicBezTo>
                  <a:pt x="277" y="49"/>
                  <a:pt x="248" y="80"/>
                  <a:pt x="224" y="114"/>
                </a:cubicBezTo>
                <a:cubicBezTo>
                  <a:pt x="112" y="114"/>
                  <a:pt x="112" y="114"/>
                  <a:pt x="112" y="114"/>
                </a:cubicBezTo>
                <a:cubicBezTo>
                  <a:pt x="163" y="62"/>
                  <a:pt x="234" y="28"/>
                  <a:pt x="313" y="24"/>
                </a:cubicBezTo>
                <a:close/>
                <a:moveTo>
                  <a:pt x="91" y="139"/>
                </a:moveTo>
                <a:lnTo>
                  <a:pt x="91" y="139"/>
                </a:lnTo>
                <a:cubicBezTo>
                  <a:pt x="209" y="139"/>
                  <a:pt x="209" y="139"/>
                  <a:pt x="209" y="139"/>
                </a:cubicBezTo>
                <a:cubicBezTo>
                  <a:pt x="182" y="188"/>
                  <a:pt x="166" y="243"/>
                  <a:pt x="163" y="302"/>
                </a:cubicBezTo>
                <a:cubicBezTo>
                  <a:pt x="163" y="309"/>
                  <a:pt x="163" y="315"/>
                  <a:pt x="163" y="322"/>
                </a:cubicBezTo>
                <a:cubicBezTo>
                  <a:pt x="24" y="322"/>
                  <a:pt x="24" y="322"/>
                  <a:pt x="24" y="322"/>
                </a:cubicBezTo>
                <a:cubicBezTo>
                  <a:pt x="26" y="253"/>
                  <a:pt x="50" y="189"/>
                  <a:pt x="91" y="139"/>
                </a:cubicBezTo>
                <a:close/>
                <a:moveTo>
                  <a:pt x="165" y="345"/>
                </a:moveTo>
                <a:lnTo>
                  <a:pt x="165" y="345"/>
                </a:lnTo>
                <a:cubicBezTo>
                  <a:pt x="169" y="411"/>
                  <a:pt x="189" y="475"/>
                  <a:pt x="224" y="530"/>
                </a:cubicBezTo>
                <a:cubicBezTo>
                  <a:pt x="101" y="530"/>
                  <a:pt x="101" y="530"/>
                  <a:pt x="101" y="530"/>
                </a:cubicBezTo>
                <a:cubicBezTo>
                  <a:pt x="56" y="481"/>
                  <a:pt x="29" y="416"/>
                  <a:pt x="24" y="345"/>
                </a:cubicBezTo>
                <a:lnTo>
                  <a:pt x="165" y="345"/>
                </a:lnTo>
                <a:close/>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750"/>
          </a:p>
        </p:txBody>
      </p:sp>
      <p:grpSp>
        <p:nvGrpSpPr>
          <p:cNvPr id="96" name="Group 95"/>
          <p:cNvGrpSpPr/>
          <p:nvPr/>
        </p:nvGrpSpPr>
        <p:grpSpPr>
          <a:xfrm>
            <a:off x="3679253" y="2527220"/>
            <a:ext cx="830220" cy="666436"/>
            <a:chOff x="4868428" y="3835252"/>
            <a:chExt cx="272344" cy="218616"/>
          </a:xfrm>
          <a:solidFill>
            <a:srgbClr val="0078EF"/>
          </a:solidFill>
        </p:grpSpPr>
        <p:sp>
          <p:nvSpPr>
            <p:cNvPr id="97" name="Freeform 96"/>
            <p:cNvSpPr>
              <a:spLocks noChangeArrowheads="1"/>
            </p:cNvSpPr>
            <p:nvPr/>
          </p:nvSpPr>
          <p:spPr bwMode="auto">
            <a:xfrm>
              <a:off x="4868428" y="3835252"/>
              <a:ext cx="272344" cy="218616"/>
            </a:xfrm>
            <a:custGeom>
              <a:avLst/>
              <a:gdLst>
                <a:gd name="T0" fmla="*/ 635 w 647"/>
                <a:gd name="T1" fmla="*/ 0 h 519"/>
                <a:gd name="T2" fmla="*/ 635 w 647"/>
                <a:gd name="T3" fmla="*/ 0 h 519"/>
                <a:gd name="T4" fmla="*/ 162 w 647"/>
                <a:gd name="T5" fmla="*/ 0 h 519"/>
                <a:gd name="T6" fmla="*/ 150 w 647"/>
                <a:gd name="T7" fmla="*/ 13 h 519"/>
                <a:gd name="T8" fmla="*/ 150 w 647"/>
                <a:gd name="T9" fmla="*/ 101 h 519"/>
                <a:gd name="T10" fmla="*/ 61 w 647"/>
                <a:gd name="T11" fmla="*/ 217 h 519"/>
                <a:gd name="T12" fmla="*/ 103 w 647"/>
                <a:gd name="T13" fmla="*/ 305 h 519"/>
                <a:gd name="T14" fmla="*/ 0 w 647"/>
                <a:gd name="T15" fmla="*/ 461 h 519"/>
                <a:gd name="T16" fmla="*/ 0 w 647"/>
                <a:gd name="T17" fmla="*/ 505 h 519"/>
                <a:gd name="T18" fmla="*/ 11 w 647"/>
                <a:gd name="T19" fmla="*/ 518 h 519"/>
                <a:gd name="T20" fmla="*/ 334 w 647"/>
                <a:gd name="T21" fmla="*/ 518 h 519"/>
                <a:gd name="T22" fmla="*/ 345 w 647"/>
                <a:gd name="T23" fmla="*/ 505 h 519"/>
                <a:gd name="T24" fmla="*/ 345 w 647"/>
                <a:gd name="T25" fmla="*/ 457 h 519"/>
                <a:gd name="T26" fmla="*/ 345 w 647"/>
                <a:gd name="T27" fmla="*/ 453 h 519"/>
                <a:gd name="T28" fmla="*/ 635 w 647"/>
                <a:gd name="T29" fmla="*/ 453 h 519"/>
                <a:gd name="T30" fmla="*/ 646 w 647"/>
                <a:gd name="T31" fmla="*/ 441 h 519"/>
                <a:gd name="T32" fmla="*/ 646 w 647"/>
                <a:gd name="T33" fmla="*/ 13 h 519"/>
                <a:gd name="T34" fmla="*/ 635 w 647"/>
                <a:gd name="T35" fmla="*/ 0 h 519"/>
                <a:gd name="T36" fmla="*/ 84 w 647"/>
                <a:gd name="T37" fmla="*/ 217 h 519"/>
                <a:gd name="T38" fmla="*/ 84 w 647"/>
                <a:gd name="T39" fmla="*/ 217 h 519"/>
                <a:gd name="T40" fmla="*/ 180 w 647"/>
                <a:gd name="T41" fmla="*/ 121 h 519"/>
                <a:gd name="T42" fmla="*/ 276 w 647"/>
                <a:gd name="T43" fmla="*/ 217 h 519"/>
                <a:gd name="T44" fmla="*/ 180 w 647"/>
                <a:gd name="T45" fmla="*/ 312 h 519"/>
                <a:gd name="T46" fmla="*/ 84 w 647"/>
                <a:gd name="T47" fmla="*/ 217 h 519"/>
                <a:gd name="T48" fmla="*/ 180 w 647"/>
                <a:gd name="T49" fmla="*/ 334 h 519"/>
                <a:gd name="T50" fmla="*/ 180 w 647"/>
                <a:gd name="T51" fmla="*/ 334 h 519"/>
                <a:gd name="T52" fmla="*/ 203 w 647"/>
                <a:gd name="T53" fmla="*/ 332 h 519"/>
                <a:gd name="T54" fmla="*/ 177 w 647"/>
                <a:gd name="T55" fmla="*/ 371 h 519"/>
                <a:gd name="T56" fmla="*/ 152 w 647"/>
                <a:gd name="T57" fmla="*/ 330 h 519"/>
                <a:gd name="T58" fmla="*/ 180 w 647"/>
                <a:gd name="T59" fmla="*/ 334 h 519"/>
                <a:gd name="T60" fmla="*/ 322 w 647"/>
                <a:gd name="T61" fmla="*/ 494 h 519"/>
                <a:gd name="T62" fmla="*/ 322 w 647"/>
                <a:gd name="T63" fmla="*/ 494 h 519"/>
                <a:gd name="T64" fmla="*/ 23 w 647"/>
                <a:gd name="T65" fmla="*/ 494 h 519"/>
                <a:gd name="T66" fmla="*/ 23 w 647"/>
                <a:gd name="T67" fmla="*/ 461 h 519"/>
                <a:gd name="T68" fmla="*/ 120 w 647"/>
                <a:gd name="T69" fmla="*/ 324 h 519"/>
                <a:gd name="T70" fmla="*/ 166 w 647"/>
                <a:gd name="T71" fmla="*/ 398 h 519"/>
                <a:gd name="T72" fmla="*/ 176 w 647"/>
                <a:gd name="T73" fmla="*/ 403 h 519"/>
                <a:gd name="T74" fmla="*/ 186 w 647"/>
                <a:gd name="T75" fmla="*/ 398 h 519"/>
                <a:gd name="T76" fmla="*/ 236 w 647"/>
                <a:gd name="T77" fmla="*/ 324 h 519"/>
                <a:gd name="T78" fmla="*/ 322 w 647"/>
                <a:gd name="T79" fmla="*/ 457 h 519"/>
                <a:gd name="T80" fmla="*/ 322 w 647"/>
                <a:gd name="T81" fmla="*/ 494 h 519"/>
                <a:gd name="T82" fmla="*/ 623 w 647"/>
                <a:gd name="T83" fmla="*/ 429 h 519"/>
                <a:gd name="T84" fmla="*/ 623 w 647"/>
                <a:gd name="T85" fmla="*/ 429 h 519"/>
                <a:gd name="T86" fmla="*/ 343 w 647"/>
                <a:gd name="T87" fmla="*/ 429 h 519"/>
                <a:gd name="T88" fmla="*/ 323 w 647"/>
                <a:gd name="T89" fmla="*/ 370 h 519"/>
                <a:gd name="T90" fmla="*/ 326 w 647"/>
                <a:gd name="T91" fmla="*/ 369 h 519"/>
                <a:gd name="T92" fmla="*/ 402 w 647"/>
                <a:gd name="T93" fmla="*/ 293 h 519"/>
                <a:gd name="T94" fmla="*/ 402 w 647"/>
                <a:gd name="T95" fmla="*/ 276 h 519"/>
                <a:gd name="T96" fmla="*/ 385 w 647"/>
                <a:gd name="T97" fmla="*/ 276 h 519"/>
                <a:gd name="T98" fmla="*/ 310 w 647"/>
                <a:gd name="T99" fmla="*/ 351 h 519"/>
                <a:gd name="T100" fmla="*/ 255 w 647"/>
                <a:gd name="T101" fmla="*/ 307 h 519"/>
                <a:gd name="T102" fmla="*/ 300 w 647"/>
                <a:gd name="T103" fmla="*/ 217 h 519"/>
                <a:gd name="T104" fmla="*/ 180 w 647"/>
                <a:gd name="T105" fmla="*/ 97 h 519"/>
                <a:gd name="T106" fmla="*/ 174 w 647"/>
                <a:gd name="T107" fmla="*/ 98 h 519"/>
                <a:gd name="T108" fmla="*/ 174 w 647"/>
                <a:gd name="T109" fmla="*/ 24 h 519"/>
                <a:gd name="T110" fmla="*/ 623 w 647"/>
                <a:gd name="T111" fmla="*/ 24 h 519"/>
                <a:gd name="T112" fmla="*/ 623 w 647"/>
                <a:gd name="T113" fmla="*/ 42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7" h="519">
                  <a:moveTo>
                    <a:pt x="635" y="0"/>
                  </a:moveTo>
                  <a:lnTo>
                    <a:pt x="635" y="0"/>
                  </a:lnTo>
                  <a:cubicBezTo>
                    <a:pt x="162" y="0"/>
                    <a:pt x="162" y="0"/>
                    <a:pt x="162" y="0"/>
                  </a:cubicBezTo>
                  <a:cubicBezTo>
                    <a:pt x="155" y="0"/>
                    <a:pt x="150" y="5"/>
                    <a:pt x="150" y="13"/>
                  </a:cubicBezTo>
                  <a:cubicBezTo>
                    <a:pt x="150" y="101"/>
                    <a:pt x="150" y="101"/>
                    <a:pt x="150" y="101"/>
                  </a:cubicBezTo>
                  <a:cubicBezTo>
                    <a:pt x="99" y="115"/>
                    <a:pt x="61" y="162"/>
                    <a:pt x="61" y="217"/>
                  </a:cubicBezTo>
                  <a:cubicBezTo>
                    <a:pt x="61" y="253"/>
                    <a:pt x="78" y="283"/>
                    <a:pt x="103" y="305"/>
                  </a:cubicBezTo>
                  <a:cubicBezTo>
                    <a:pt x="41" y="334"/>
                    <a:pt x="0" y="396"/>
                    <a:pt x="0" y="461"/>
                  </a:cubicBezTo>
                  <a:cubicBezTo>
                    <a:pt x="0" y="505"/>
                    <a:pt x="0" y="505"/>
                    <a:pt x="0" y="505"/>
                  </a:cubicBezTo>
                  <a:cubicBezTo>
                    <a:pt x="0" y="512"/>
                    <a:pt x="5" y="518"/>
                    <a:pt x="11" y="518"/>
                  </a:cubicBezTo>
                  <a:cubicBezTo>
                    <a:pt x="334" y="518"/>
                    <a:pt x="334" y="518"/>
                    <a:pt x="334" y="518"/>
                  </a:cubicBezTo>
                  <a:cubicBezTo>
                    <a:pt x="340" y="518"/>
                    <a:pt x="345" y="512"/>
                    <a:pt x="345" y="505"/>
                  </a:cubicBezTo>
                  <a:cubicBezTo>
                    <a:pt x="345" y="457"/>
                    <a:pt x="345" y="457"/>
                    <a:pt x="345" y="457"/>
                  </a:cubicBezTo>
                  <a:cubicBezTo>
                    <a:pt x="345" y="456"/>
                    <a:pt x="345" y="454"/>
                    <a:pt x="345" y="453"/>
                  </a:cubicBezTo>
                  <a:cubicBezTo>
                    <a:pt x="635" y="453"/>
                    <a:pt x="635" y="453"/>
                    <a:pt x="635" y="453"/>
                  </a:cubicBezTo>
                  <a:cubicBezTo>
                    <a:pt x="641" y="453"/>
                    <a:pt x="646" y="448"/>
                    <a:pt x="646" y="441"/>
                  </a:cubicBezTo>
                  <a:cubicBezTo>
                    <a:pt x="646" y="13"/>
                    <a:pt x="646" y="13"/>
                    <a:pt x="646" y="13"/>
                  </a:cubicBezTo>
                  <a:cubicBezTo>
                    <a:pt x="646" y="5"/>
                    <a:pt x="641" y="0"/>
                    <a:pt x="635" y="0"/>
                  </a:cubicBezTo>
                  <a:close/>
                  <a:moveTo>
                    <a:pt x="84" y="217"/>
                  </a:moveTo>
                  <a:lnTo>
                    <a:pt x="84" y="217"/>
                  </a:lnTo>
                  <a:cubicBezTo>
                    <a:pt x="84" y="164"/>
                    <a:pt x="128" y="121"/>
                    <a:pt x="180" y="121"/>
                  </a:cubicBezTo>
                  <a:cubicBezTo>
                    <a:pt x="233" y="121"/>
                    <a:pt x="276" y="164"/>
                    <a:pt x="276" y="217"/>
                  </a:cubicBezTo>
                  <a:cubicBezTo>
                    <a:pt x="276" y="268"/>
                    <a:pt x="233" y="312"/>
                    <a:pt x="180" y="312"/>
                  </a:cubicBezTo>
                  <a:cubicBezTo>
                    <a:pt x="128" y="312"/>
                    <a:pt x="84" y="268"/>
                    <a:pt x="84" y="217"/>
                  </a:cubicBezTo>
                  <a:close/>
                  <a:moveTo>
                    <a:pt x="180" y="334"/>
                  </a:moveTo>
                  <a:lnTo>
                    <a:pt x="180" y="334"/>
                  </a:lnTo>
                  <a:cubicBezTo>
                    <a:pt x="188" y="334"/>
                    <a:pt x="196" y="333"/>
                    <a:pt x="203" y="332"/>
                  </a:cubicBezTo>
                  <a:cubicBezTo>
                    <a:pt x="177" y="371"/>
                    <a:pt x="177" y="371"/>
                    <a:pt x="177" y="371"/>
                  </a:cubicBezTo>
                  <a:cubicBezTo>
                    <a:pt x="152" y="330"/>
                    <a:pt x="152" y="330"/>
                    <a:pt x="152" y="330"/>
                  </a:cubicBezTo>
                  <a:cubicBezTo>
                    <a:pt x="160" y="333"/>
                    <a:pt x="171" y="334"/>
                    <a:pt x="180" y="334"/>
                  </a:cubicBezTo>
                  <a:close/>
                  <a:moveTo>
                    <a:pt x="322" y="494"/>
                  </a:moveTo>
                  <a:lnTo>
                    <a:pt x="322" y="494"/>
                  </a:lnTo>
                  <a:cubicBezTo>
                    <a:pt x="23" y="494"/>
                    <a:pt x="23" y="494"/>
                    <a:pt x="23" y="494"/>
                  </a:cubicBezTo>
                  <a:cubicBezTo>
                    <a:pt x="23" y="461"/>
                    <a:pt x="23" y="461"/>
                    <a:pt x="23" y="461"/>
                  </a:cubicBezTo>
                  <a:cubicBezTo>
                    <a:pt x="23" y="403"/>
                    <a:pt x="62" y="348"/>
                    <a:pt x="120" y="324"/>
                  </a:cubicBezTo>
                  <a:cubicBezTo>
                    <a:pt x="166" y="398"/>
                    <a:pt x="166" y="398"/>
                    <a:pt x="166" y="398"/>
                  </a:cubicBezTo>
                  <a:cubicBezTo>
                    <a:pt x="169" y="401"/>
                    <a:pt x="173" y="403"/>
                    <a:pt x="176" y="403"/>
                  </a:cubicBezTo>
                  <a:cubicBezTo>
                    <a:pt x="182" y="403"/>
                    <a:pt x="184" y="401"/>
                    <a:pt x="186" y="398"/>
                  </a:cubicBezTo>
                  <a:cubicBezTo>
                    <a:pt x="236" y="324"/>
                    <a:pt x="236" y="324"/>
                    <a:pt x="236" y="324"/>
                  </a:cubicBezTo>
                  <a:cubicBezTo>
                    <a:pt x="289" y="346"/>
                    <a:pt x="322" y="396"/>
                    <a:pt x="322" y="457"/>
                  </a:cubicBezTo>
                  <a:lnTo>
                    <a:pt x="322" y="494"/>
                  </a:lnTo>
                  <a:close/>
                  <a:moveTo>
                    <a:pt x="623" y="429"/>
                  </a:moveTo>
                  <a:lnTo>
                    <a:pt x="623" y="429"/>
                  </a:lnTo>
                  <a:cubicBezTo>
                    <a:pt x="343" y="429"/>
                    <a:pt x="343" y="429"/>
                    <a:pt x="343" y="429"/>
                  </a:cubicBezTo>
                  <a:cubicBezTo>
                    <a:pt x="340" y="407"/>
                    <a:pt x="333" y="388"/>
                    <a:pt x="323" y="370"/>
                  </a:cubicBezTo>
                  <a:cubicBezTo>
                    <a:pt x="324" y="370"/>
                    <a:pt x="325" y="370"/>
                    <a:pt x="326" y="369"/>
                  </a:cubicBezTo>
                  <a:cubicBezTo>
                    <a:pt x="402" y="293"/>
                    <a:pt x="402" y="293"/>
                    <a:pt x="402" y="293"/>
                  </a:cubicBezTo>
                  <a:cubicBezTo>
                    <a:pt x="406" y="289"/>
                    <a:pt x="406" y="281"/>
                    <a:pt x="402" y="276"/>
                  </a:cubicBezTo>
                  <a:cubicBezTo>
                    <a:pt x="397" y="272"/>
                    <a:pt x="389" y="272"/>
                    <a:pt x="385" y="276"/>
                  </a:cubicBezTo>
                  <a:cubicBezTo>
                    <a:pt x="310" y="351"/>
                    <a:pt x="310" y="351"/>
                    <a:pt x="310" y="351"/>
                  </a:cubicBezTo>
                  <a:cubicBezTo>
                    <a:pt x="296" y="333"/>
                    <a:pt x="277" y="318"/>
                    <a:pt x="255" y="307"/>
                  </a:cubicBezTo>
                  <a:cubicBezTo>
                    <a:pt x="282" y="286"/>
                    <a:pt x="300" y="253"/>
                    <a:pt x="300" y="217"/>
                  </a:cubicBezTo>
                  <a:cubicBezTo>
                    <a:pt x="300" y="151"/>
                    <a:pt x="246" y="97"/>
                    <a:pt x="180" y="97"/>
                  </a:cubicBezTo>
                  <a:cubicBezTo>
                    <a:pt x="178" y="97"/>
                    <a:pt x="176" y="98"/>
                    <a:pt x="174" y="98"/>
                  </a:cubicBezTo>
                  <a:cubicBezTo>
                    <a:pt x="174" y="24"/>
                    <a:pt x="174" y="24"/>
                    <a:pt x="174" y="24"/>
                  </a:cubicBezTo>
                  <a:cubicBezTo>
                    <a:pt x="623" y="24"/>
                    <a:pt x="623" y="24"/>
                    <a:pt x="623" y="24"/>
                  </a:cubicBezTo>
                  <a:lnTo>
                    <a:pt x="623" y="4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sp>
          <p:nvSpPr>
            <p:cNvPr id="98" name="Freeform 97"/>
            <p:cNvSpPr>
              <a:spLocks noChangeArrowheads="1"/>
            </p:cNvSpPr>
            <p:nvPr/>
          </p:nvSpPr>
          <p:spPr bwMode="auto">
            <a:xfrm>
              <a:off x="5007380" y="3866747"/>
              <a:ext cx="81518" cy="9264"/>
            </a:xfrm>
            <a:custGeom>
              <a:avLst/>
              <a:gdLst>
                <a:gd name="T0" fmla="*/ 11 w 196"/>
                <a:gd name="T1" fmla="*/ 23 h 24"/>
                <a:gd name="T2" fmla="*/ 11 w 196"/>
                <a:gd name="T3" fmla="*/ 23 h 24"/>
                <a:gd name="T4" fmla="*/ 183 w 196"/>
                <a:gd name="T5" fmla="*/ 23 h 24"/>
                <a:gd name="T6" fmla="*/ 195 w 196"/>
                <a:gd name="T7" fmla="*/ 12 h 24"/>
                <a:gd name="T8" fmla="*/ 183 w 196"/>
                <a:gd name="T9" fmla="*/ 0 h 24"/>
                <a:gd name="T10" fmla="*/ 11 w 196"/>
                <a:gd name="T11" fmla="*/ 0 h 24"/>
                <a:gd name="T12" fmla="*/ 0 w 196"/>
                <a:gd name="T13" fmla="*/ 12 h 24"/>
                <a:gd name="T14" fmla="*/ 11 w 196"/>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4">
                  <a:moveTo>
                    <a:pt x="11" y="23"/>
                  </a:moveTo>
                  <a:lnTo>
                    <a:pt x="11" y="23"/>
                  </a:lnTo>
                  <a:cubicBezTo>
                    <a:pt x="183" y="23"/>
                    <a:pt x="183" y="23"/>
                    <a:pt x="183" y="23"/>
                  </a:cubicBezTo>
                  <a:cubicBezTo>
                    <a:pt x="189" y="23"/>
                    <a:pt x="195" y="18"/>
                    <a:pt x="195" y="12"/>
                  </a:cubicBezTo>
                  <a:cubicBezTo>
                    <a:pt x="195" y="5"/>
                    <a:pt x="189" y="0"/>
                    <a:pt x="183" y="0"/>
                  </a:cubicBezTo>
                  <a:cubicBezTo>
                    <a:pt x="11" y="0"/>
                    <a:pt x="11" y="0"/>
                    <a:pt x="11" y="0"/>
                  </a:cubicBezTo>
                  <a:cubicBezTo>
                    <a:pt x="5" y="0"/>
                    <a:pt x="0" y="5"/>
                    <a:pt x="0" y="12"/>
                  </a:cubicBezTo>
                  <a:cubicBezTo>
                    <a:pt x="0" y="18"/>
                    <a:pt x="5" y="23"/>
                    <a:pt x="11"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sp>
          <p:nvSpPr>
            <p:cNvPr id="99" name="Freeform 98"/>
            <p:cNvSpPr>
              <a:spLocks noChangeArrowheads="1"/>
            </p:cNvSpPr>
            <p:nvPr/>
          </p:nvSpPr>
          <p:spPr bwMode="auto">
            <a:xfrm>
              <a:off x="5007380" y="3894538"/>
              <a:ext cx="100045" cy="9263"/>
            </a:xfrm>
            <a:custGeom>
              <a:avLst/>
              <a:gdLst>
                <a:gd name="T0" fmla="*/ 11 w 239"/>
                <a:gd name="T1" fmla="*/ 23 h 24"/>
                <a:gd name="T2" fmla="*/ 11 w 239"/>
                <a:gd name="T3" fmla="*/ 23 h 24"/>
                <a:gd name="T4" fmla="*/ 226 w 239"/>
                <a:gd name="T5" fmla="*/ 23 h 24"/>
                <a:gd name="T6" fmla="*/ 238 w 239"/>
                <a:gd name="T7" fmla="*/ 11 h 24"/>
                <a:gd name="T8" fmla="*/ 226 w 239"/>
                <a:gd name="T9" fmla="*/ 0 h 24"/>
                <a:gd name="T10" fmla="*/ 11 w 239"/>
                <a:gd name="T11" fmla="*/ 0 h 24"/>
                <a:gd name="T12" fmla="*/ 0 w 239"/>
                <a:gd name="T13" fmla="*/ 11 h 24"/>
                <a:gd name="T14" fmla="*/ 11 w 239"/>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24">
                  <a:moveTo>
                    <a:pt x="11" y="23"/>
                  </a:moveTo>
                  <a:lnTo>
                    <a:pt x="11" y="23"/>
                  </a:lnTo>
                  <a:cubicBezTo>
                    <a:pt x="226" y="23"/>
                    <a:pt x="226" y="23"/>
                    <a:pt x="226" y="23"/>
                  </a:cubicBezTo>
                  <a:cubicBezTo>
                    <a:pt x="233" y="23"/>
                    <a:pt x="238" y="18"/>
                    <a:pt x="238" y="11"/>
                  </a:cubicBezTo>
                  <a:cubicBezTo>
                    <a:pt x="238" y="5"/>
                    <a:pt x="233" y="0"/>
                    <a:pt x="226" y="0"/>
                  </a:cubicBezTo>
                  <a:cubicBezTo>
                    <a:pt x="11" y="0"/>
                    <a:pt x="11" y="0"/>
                    <a:pt x="11" y="0"/>
                  </a:cubicBezTo>
                  <a:cubicBezTo>
                    <a:pt x="5" y="0"/>
                    <a:pt x="0" y="5"/>
                    <a:pt x="0" y="11"/>
                  </a:cubicBezTo>
                  <a:cubicBezTo>
                    <a:pt x="0" y="18"/>
                    <a:pt x="5" y="23"/>
                    <a:pt x="11"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sp>
          <p:nvSpPr>
            <p:cNvPr id="100" name="Freeform 99"/>
            <p:cNvSpPr>
              <a:spLocks noChangeArrowheads="1"/>
            </p:cNvSpPr>
            <p:nvPr/>
          </p:nvSpPr>
          <p:spPr bwMode="auto">
            <a:xfrm>
              <a:off x="5007380" y="3920475"/>
              <a:ext cx="100045" cy="11116"/>
            </a:xfrm>
            <a:custGeom>
              <a:avLst/>
              <a:gdLst>
                <a:gd name="T0" fmla="*/ 11 w 239"/>
                <a:gd name="T1" fmla="*/ 24 h 25"/>
                <a:gd name="T2" fmla="*/ 11 w 239"/>
                <a:gd name="T3" fmla="*/ 24 h 25"/>
                <a:gd name="T4" fmla="*/ 226 w 239"/>
                <a:gd name="T5" fmla="*/ 24 h 25"/>
                <a:gd name="T6" fmla="*/ 238 w 239"/>
                <a:gd name="T7" fmla="*/ 13 h 25"/>
                <a:gd name="T8" fmla="*/ 226 w 239"/>
                <a:gd name="T9" fmla="*/ 0 h 25"/>
                <a:gd name="T10" fmla="*/ 11 w 239"/>
                <a:gd name="T11" fmla="*/ 0 h 25"/>
                <a:gd name="T12" fmla="*/ 0 w 239"/>
                <a:gd name="T13" fmla="*/ 13 h 25"/>
                <a:gd name="T14" fmla="*/ 11 w 239"/>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25">
                  <a:moveTo>
                    <a:pt x="11" y="24"/>
                  </a:moveTo>
                  <a:lnTo>
                    <a:pt x="11" y="24"/>
                  </a:lnTo>
                  <a:cubicBezTo>
                    <a:pt x="226" y="24"/>
                    <a:pt x="226" y="24"/>
                    <a:pt x="226" y="24"/>
                  </a:cubicBezTo>
                  <a:cubicBezTo>
                    <a:pt x="233" y="24"/>
                    <a:pt x="238" y="19"/>
                    <a:pt x="238" y="13"/>
                  </a:cubicBezTo>
                  <a:cubicBezTo>
                    <a:pt x="238" y="6"/>
                    <a:pt x="233" y="0"/>
                    <a:pt x="226" y="0"/>
                  </a:cubicBezTo>
                  <a:cubicBezTo>
                    <a:pt x="11" y="0"/>
                    <a:pt x="11" y="0"/>
                    <a:pt x="11" y="0"/>
                  </a:cubicBezTo>
                  <a:cubicBezTo>
                    <a:pt x="5" y="0"/>
                    <a:pt x="0" y="6"/>
                    <a:pt x="0" y="13"/>
                  </a:cubicBezTo>
                  <a:cubicBezTo>
                    <a:pt x="0" y="19"/>
                    <a:pt x="5" y="24"/>
                    <a:pt x="11" y="2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88"/>
            </a:p>
          </p:txBody>
        </p:sp>
      </p:grpSp>
      <p:sp>
        <p:nvSpPr>
          <p:cNvPr id="101" name="Freeform 249"/>
          <p:cNvSpPr>
            <a:spLocks noChangeArrowheads="1"/>
          </p:cNvSpPr>
          <p:nvPr/>
        </p:nvSpPr>
        <p:spPr bwMode="auto">
          <a:xfrm>
            <a:off x="9807233" y="2472086"/>
            <a:ext cx="644727" cy="770649"/>
          </a:xfrm>
          <a:custGeom>
            <a:avLst/>
            <a:gdLst>
              <a:gd name="T0" fmla="*/ 25 w 566"/>
              <a:gd name="T1" fmla="*/ 392 h 673"/>
              <a:gd name="T2" fmla="*/ 36 w 566"/>
              <a:gd name="T3" fmla="*/ 442 h 673"/>
              <a:gd name="T4" fmla="*/ 56 w 566"/>
              <a:gd name="T5" fmla="*/ 526 h 673"/>
              <a:gd name="T6" fmla="*/ 168 w 566"/>
              <a:gd name="T7" fmla="*/ 537 h 673"/>
              <a:gd name="T8" fmla="*/ 184 w 566"/>
              <a:gd name="T9" fmla="*/ 668 h 673"/>
              <a:gd name="T10" fmla="*/ 435 w 566"/>
              <a:gd name="T11" fmla="*/ 672 h 673"/>
              <a:gd name="T12" fmla="*/ 446 w 566"/>
              <a:gd name="T13" fmla="*/ 519 h 673"/>
              <a:gd name="T14" fmla="*/ 477 w 566"/>
              <a:gd name="T15" fmla="*/ 452 h 673"/>
              <a:gd name="T16" fmla="*/ 511 w 566"/>
              <a:gd name="T17" fmla="*/ 78 h 673"/>
              <a:gd name="T18" fmla="*/ 317 w 566"/>
              <a:gd name="T19" fmla="*/ 0 h 673"/>
              <a:gd name="T20" fmla="*/ 82 w 566"/>
              <a:gd name="T21" fmla="*/ 160 h 673"/>
              <a:gd name="T22" fmla="*/ 72 w 566"/>
              <a:gd name="T23" fmla="*/ 216 h 673"/>
              <a:gd name="T24" fmla="*/ 14 w 566"/>
              <a:gd name="T25" fmla="*/ 334 h 673"/>
              <a:gd name="T26" fmla="*/ 5 w 566"/>
              <a:gd name="T27" fmla="*/ 377 h 673"/>
              <a:gd name="T28" fmla="*/ 28 w 566"/>
              <a:gd name="T29" fmla="*/ 358 h 673"/>
              <a:gd name="T30" fmla="*/ 34 w 566"/>
              <a:gd name="T31" fmla="*/ 347 h 673"/>
              <a:gd name="T32" fmla="*/ 95 w 566"/>
              <a:gd name="T33" fmla="*/ 221 h 673"/>
              <a:gd name="T34" fmla="*/ 104 w 566"/>
              <a:gd name="T35" fmla="*/ 167 h 673"/>
              <a:gd name="T36" fmla="*/ 320 w 566"/>
              <a:gd name="T37" fmla="*/ 24 h 673"/>
              <a:gd name="T38" fmla="*/ 536 w 566"/>
              <a:gd name="T39" fmla="*/ 259 h 673"/>
              <a:gd name="T40" fmla="*/ 446 w 566"/>
              <a:gd name="T41" fmla="*/ 454 h 673"/>
              <a:gd name="T42" fmla="*/ 424 w 566"/>
              <a:gd name="T43" fmla="*/ 649 h 673"/>
              <a:gd name="T44" fmla="*/ 352 w 566"/>
              <a:gd name="T45" fmla="*/ 648 h 673"/>
              <a:gd name="T46" fmla="*/ 377 w 566"/>
              <a:gd name="T47" fmla="*/ 510 h 673"/>
              <a:gd name="T48" fmla="*/ 384 w 566"/>
              <a:gd name="T49" fmla="*/ 341 h 673"/>
              <a:gd name="T50" fmla="*/ 437 w 566"/>
              <a:gd name="T51" fmla="*/ 265 h 673"/>
              <a:gd name="T52" fmla="*/ 437 w 566"/>
              <a:gd name="T53" fmla="*/ 99 h 673"/>
              <a:gd name="T54" fmla="*/ 142 w 566"/>
              <a:gd name="T55" fmla="*/ 238 h 673"/>
              <a:gd name="T56" fmla="*/ 347 w 566"/>
              <a:gd name="T57" fmla="*/ 331 h 673"/>
              <a:gd name="T58" fmla="*/ 356 w 566"/>
              <a:gd name="T59" fmla="*/ 501 h 673"/>
              <a:gd name="T60" fmla="*/ 329 w 566"/>
              <a:gd name="T61" fmla="*/ 649 h 673"/>
              <a:gd name="T62" fmla="*/ 187 w 566"/>
              <a:gd name="T63" fmla="*/ 525 h 673"/>
              <a:gd name="T64" fmla="*/ 65 w 566"/>
              <a:gd name="T65" fmla="*/ 502 h 673"/>
              <a:gd name="T66" fmla="*/ 62 w 566"/>
              <a:gd name="T67" fmla="*/ 384 h 673"/>
              <a:gd name="T68" fmla="*/ 48 w 566"/>
              <a:gd name="T69" fmla="*/ 373 h 673"/>
              <a:gd name="T70" fmla="*/ 26 w 566"/>
              <a:gd name="T71" fmla="*/ 367 h 673"/>
              <a:gd name="T72" fmla="*/ 375 w 566"/>
              <a:gd name="T73" fmla="*/ 294 h 673"/>
              <a:gd name="T74" fmla="*/ 365 w 566"/>
              <a:gd name="T75" fmla="*/ 316 h 673"/>
              <a:gd name="T76" fmla="*/ 242 w 566"/>
              <a:gd name="T77" fmla="*/ 265 h 673"/>
              <a:gd name="T78" fmla="*/ 208 w 566"/>
              <a:gd name="T79" fmla="*/ 121 h 673"/>
              <a:gd name="T80" fmla="*/ 424 w 566"/>
              <a:gd name="T81" fmla="*/ 118 h 673"/>
              <a:gd name="T82" fmla="*/ 425 w 566"/>
              <a:gd name="T83" fmla="*/ 2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6" h="673">
                <a:moveTo>
                  <a:pt x="25" y="392"/>
                </a:moveTo>
                <a:lnTo>
                  <a:pt x="25" y="392"/>
                </a:lnTo>
                <a:cubicBezTo>
                  <a:pt x="30" y="395"/>
                  <a:pt x="34" y="395"/>
                  <a:pt x="38" y="396"/>
                </a:cubicBezTo>
                <a:cubicBezTo>
                  <a:pt x="36" y="442"/>
                  <a:pt x="36" y="442"/>
                  <a:pt x="36" y="442"/>
                </a:cubicBezTo>
                <a:cubicBezTo>
                  <a:pt x="44" y="515"/>
                  <a:pt x="44" y="515"/>
                  <a:pt x="44" y="515"/>
                </a:cubicBezTo>
                <a:cubicBezTo>
                  <a:pt x="45" y="522"/>
                  <a:pt x="50" y="526"/>
                  <a:pt x="56" y="526"/>
                </a:cubicBezTo>
                <a:cubicBezTo>
                  <a:pt x="71" y="526"/>
                  <a:pt x="113" y="524"/>
                  <a:pt x="128" y="527"/>
                </a:cubicBezTo>
                <a:cubicBezTo>
                  <a:pt x="162" y="533"/>
                  <a:pt x="168" y="538"/>
                  <a:pt x="168" y="537"/>
                </a:cubicBezTo>
                <a:cubicBezTo>
                  <a:pt x="171" y="542"/>
                  <a:pt x="188" y="594"/>
                  <a:pt x="181" y="659"/>
                </a:cubicBezTo>
                <a:cubicBezTo>
                  <a:pt x="181" y="662"/>
                  <a:pt x="182" y="666"/>
                  <a:pt x="184" y="668"/>
                </a:cubicBezTo>
                <a:cubicBezTo>
                  <a:pt x="186" y="670"/>
                  <a:pt x="189" y="672"/>
                  <a:pt x="192" y="672"/>
                </a:cubicBezTo>
                <a:cubicBezTo>
                  <a:pt x="435" y="672"/>
                  <a:pt x="435" y="672"/>
                  <a:pt x="435" y="672"/>
                </a:cubicBezTo>
                <a:cubicBezTo>
                  <a:pt x="441" y="672"/>
                  <a:pt x="446" y="667"/>
                  <a:pt x="446" y="660"/>
                </a:cubicBezTo>
                <a:cubicBezTo>
                  <a:pt x="446" y="519"/>
                  <a:pt x="446" y="519"/>
                  <a:pt x="446" y="519"/>
                </a:cubicBezTo>
                <a:cubicBezTo>
                  <a:pt x="446" y="519"/>
                  <a:pt x="446" y="494"/>
                  <a:pt x="465" y="466"/>
                </a:cubicBezTo>
                <a:cubicBezTo>
                  <a:pt x="468" y="462"/>
                  <a:pt x="472" y="458"/>
                  <a:pt x="477" y="452"/>
                </a:cubicBezTo>
                <a:cubicBezTo>
                  <a:pt x="504" y="415"/>
                  <a:pt x="555" y="347"/>
                  <a:pt x="560" y="260"/>
                </a:cubicBezTo>
                <a:cubicBezTo>
                  <a:pt x="565" y="158"/>
                  <a:pt x="544" y="113"/>
                  <a:pt x="511" y="78"/>
                </a:cubicBezTo>
                <a:cubicBezTo>
                  <a:pt x="465" y="27"/>
                  <a:pt x="401" y="1"/>
                  <a:pt x="320" y="0"/>
                </a:cubicBezTo>
                <a:cubicBezTo>
                  <a:pt x="319" y="0"/>
                  <a:pt x="318" y="0"/>
                  <a:pt x="317" y="0"/>
                </a:cubicBezTo>
                <a:cubicBezTo>
                  <a:pt x="222" y="0"/>
                  <a:pt x="168" y="36"/>
                  <a:pt x="141" y="68"/>
                </a:cubicBezTo>
                <a:cubicBezTo>
                  <a:pt x="109" y="102"/>
                  <a:pt x="89" y="133"/>
                  <a:pt x="82" y="160"/>
                </a:cubicBezTo>
                <a:cubicBezTo>
                  <a:pt x="75" y="184"/>
                  <a:pt x="74" y="203"/>
                  <a:pt x="73" y="212"/>
                </a:cubicBezTo>
                <a:cubicBezTo>
                  <a:pt x="72" y="216"/>
                  <a:pt x="72" y="216"/>
                  <a:pt x="72" y="216"/>
                </a:cubicBezTo>
                <a:cubicBezTo>
                  <a:pt x="71" y="221"/>
                  <a:pt x="56" y="262"/>
                  <a:pt x="40" y="289"/>
                </a:cubicBezTo>
                <a:cubicBezTo>
                  <a:pt x="30" y="308"/>
                  <a:pt x="21" y="324"/>
                  <a:pt x="14" y="334"/>
                </a:cubicBezTo>
                <a:cubicBezTo>
                  <a:pt x="7" y="346"/>
                  <a:pt x="7" y="346"/>
                  <a:pt x="7" y="346"/>
                </a:cubicBezTo>
                <a:cubicBezTo>
                  <a:pt x="3" y="353"/>
                  <a:pt x="0" y="366"/>
                  <a:pt x="5" y="377"/>
                </a:cubicBezTo>
                <a:cubicBezTo>
                  <a:pt x="8" y="385"/>
                  <a:pt x="15" y="390"/>
                  <a:pt x="25" y="392"/>
                </a:cubicBezTo>
                <a:close/>
                <a:moveTo>
                  <a:pt x="28" y="358"/>
                </a:moveTo>
                <a:lnTo>
                  <a:pt x="28" y="358"/>
                </a:lnTo>
                <a:cubicBezTo>
                  <a:pt x="34" y="347"/>
                  <a:pt x="34" y="347"/>
                  <a:pt x="34" y="347"/>
                </a:cubicBezTo>
                <a:cubicBezTo>
                  <a:pt x="40" y="335"/>
                  <a:pt x="50" y="320"/>
                  <a:pt x="61" y="301"/>
                </a:cubicBezTo>
                <a:cubicBezTo>
                  <a:pt x="78" y="272"/>
                  <a:pt x="94" y="227"/>
                  <a:pt x="95" y="221"/>
                </a:cubicBezTo>
                <a:cubicBezTo>
                  <a:pt x="96" y="220"/>
                  <a:pt x="96" y="218"/>
                  <a:pt x="96" y="214"/>
                </a:cubicBezTo>
                <a:cubicBezTo>
                  <a:pt x="97" y="206"/>
                  <a:pt x="98" y="188"/>
                  <a:pt x="104" y="167"/>
                </a:cubicBezTo>
                <a:cubicBezTo>
                  <a:pt x="111" y="144"/>
                  <a:pt x="130" y="114"/>
                  <a:pt x="158" y="83"/>
                </a:cubicBezTo>
                <a:cubicBezTo>
                  <a:pt x="193" y="44"/>
                  <a:pt x="250" y="24"/>
                  <a:pt x="320" y="24"/>
                </a:cubicBezTo>
                <a:cubicBezTo>
                  <a:pt x="394" y="24"/>
                  <a:pt x="452" y="47"/>
                  <a:pt x="494" y="94"/>
                </a:cubicBezTo>
                <a:cubicBezTo>
                  <a:pt x="525" y="126"/>
                  <a:pt x="541" y="165"/>
                  <a:pt x="536" y="259"/>
                </a:cubicBezTo>
                <a:cubicBezTo>
                  <a:pt x="532" y="338"/>
                  <a:pt x="484" y="403"/>
                  <a:pt x="458" y="438"/>
                </a:cubicBezTo>
                <a:cubicBezTo>
                  <a:pt x="454" y="443"/>
                  <a:pt x="450" y="449"/>
                  <a:pt x="446" y="454"/>
                </a:cubicBezTo>
                <a:cubicBezTo>
                  <a:pt x="423" y="487"/>
                  <a:pt x="424" y="518"/>
                  <a:pt x="424" y="519"/>
                </a:cubicBezTo>
                <a:cubicBezTo>
                  <a:pt x="424" y="649"/>
                  <a:pt x="424" y="649"/>
                  <a:pt x="424" y="649"/>
                </a:cubicBezTo>
                <a:cubicBezTo>
                  <a:pt x="344" y="649"/>
                  <a:pt x="344" y="649"/>
                  <a:pt x="344" y="649"/>
                </a:cubicBezTo>
                <a:cubicBezTo>
                  <a:pt x="352" y="648"/>
                  <a:pt x="352" y="648"/>
                  <a:pt x="352" y="648"/>
                </a:cubicBezTo>
                <a:cubicBezTo>
                  <a:pt x="352" y="648"/>
                  <a:pt x="344" y="590"/>
                  <a:pt x="363" y="541"/>
                </a:cubicBezTo>
                <a:cubicBezTo>
                  <a:pt x="367" y="531"/>
                  <a:pt x="371" y="521"/>
                  <a:pt x="377" y="510"/>
                </a:cubicBezTo>
                <a:cubicBezTo>
                  <a:pt x="389" y="482"/>
                  <a:pt x="403" y="453"/>
                  <a:pt x="403" y="418"/>
                </a:cubicBezTo>
                <a:cubicBezTo>
                  <a:pt x="402" y="389"/>
                  <a:pt x="395" y="363"/>
                  <a:pt x="384" y="341"/>
                </a:cubicBezTo>
                <a:cubicBezTo>
                  <a:pt x="385" y="334"/>
                  <a:pt x="388" y="319"/>
                  <a:pt x="395" y="303"/>
                </a:cubicBezTo>
                <a:cubicBezTo>
                  <a:pt x="403" y="287"/>
                  <a:pt x="419" y="277"/>
                  <a:pt x="437" y="265"/>
                </a:cubicBezTo>
                <a:cubicBezTo>
                  <a:pt x="458" y="253"/>
                  <a:pt x="481" y="238"/>
                  <a:pt x="489" y="212"/>
                </a:cubicBezTo>
                <a:cubicBezTo>
                  <a:pt x="504" y="171"/>
                  <a:pt x="474" y="125"/>
                  <a:pt x="437" y="99"/>
                </a:cubicBezTo>
                <a:cubicBezTo>
                  <a:pt x="373" y="51"/>
                  <a:pt x="260" y="39"/>
                  <a:pt x="192" y="103"/>
                </a:cubicBezTo>
                <a:cubicBezTo>
                  <a:pt x="136" y="155"/>
                  <a:pt x="120" y="201"/>
                  <a:pt x="142" y="238"/>
                </a:cubicBezTo>
                <a:cubicBezTo>
                  <a:pt x="163" y="274"/>
                  <a:pt x="209" y="287"/>
                  <a:pt x="241" y="288"/>
                </a:cubicBezTo>
                <a:cubicBezTo>
                  <a:pt x="287" y="290"/>
                  <a:pt x="319" y="303"/>
                  <a:pt x="347" y="331"/>
                </a:cubicBezTo>
                <a:cubicBezTo>
                  <a:pt x="373" y="357"/>
                  <a:pt x="379" y="393"/>
                  <a:pt x="379" y="418"/>
                </a:cubicBezTo>
                <a:cubicBezTo>
                  <a:pt x="380" y="449"/>
                  <a:pt x="368" y="474"/>
                  <a:pt x="356" y="501"/>
                </a:cubicBezTo>
                <a:cubicBezTo>
                  <a:pt x="351" y="511"/>
                  <a:pt x="345" y="522"/>
                  <a:pt x="341" y="533"/>
                </a:cubicBezTo>
                <a:cubicBezTo>
                  <a:pt x="322" y="583"/>
                  <a:pt x="328" y="639"/>
                  <a:pt x="329" y="649"/>
                </a:cubicBezTo>
                <a:cubicBezTo>
                  <a:pt x="205" y="649"/>
                  <a:pt x="205" y="649"/>
                  <a:pt x="205" y="649"/>
                </a:cubicBezTo>
                <a:cubicBezTo>
                  <a:pt x="210" y="584"/>
                  <a:pt x="192" y="533"/>
                  <a:pt x="187" y="525"/>
                </a:cubicBezTo>
                <a:cubicBezTo>
                  <a:pt x="185" y="521"/>
                  <a:pt x="179" y="512"/>
                  <a:pt x="132" y="504"/>
                </a:cubicBezTo>
                <a:cubicBezTo>
                  <a:pt x="117" y="501"/>
                  <a:pt x="84" y="502"/>
                  <a:pt x="65" y="502"/>
                </a:cubicBezTo>
                <a:cubicBezTo>
                  <a:pt x="59" y="441"/>
                  <a:pt x="59" y="441"/>
                  <a:pt x="59" y="441"/>
                </a:cubicBezTo>
                <a:cubicBezTo>
                  <a:pt x="62" y="384"/>
                  <a:pt x="62" y="384"/>
                  <a:pt x="62" y="384"/>
                </a:cubicBezTo>
                <a:cubicBezTo>
                  <a:pt x="62" y="381"/>
                  <a:pt x="60" y="378"/>
                  <a:pt x="58" y="375"/>
                </a:cubicBezTo>
                <a:cubicBezTo>
                  <a:pt x="55" y="373"/>
                  <a:pt x="52" y="372"/>
                  <a:pt x="48" y="373"/>
                </a:cubicBezTo>
                <a:cubicBezTo>
                  <a:pt x="48" y="373"/>
                  <a:pt x="42" y="373"/>
                  <a:pt x="30" y="371"/>
                </a:cubicBezTo>
                <a:cubicBezTo>
                  <a:pt x="27" y="370"/>
                  <a:pt x="26" y="368"/>
                  <a:pt x="26" y="367"/>
                </a:cubicBezTo>
                <a:cubicBezTo>
                  <a:pt x="25" y="365"/>
                  <a:pt x="26" y="361"/>
                  <a:pt x="28" y="358"/>
                </a:cubicBezTo>
                <a:close/>
                <a:moveTo>
                  <a:pt x="375" y="294"/>
                </a:moveTo>
                <a:lnTo>
                  <a:pt x="375" y="294"/>
                </a:lnTo>
                <a:cubicBezTo>
                  <a:pt x="370" y="302"/>
                  <a:pt x="367" y="309"/>
                  <a:pt x="365" y="316"/>
                </a:cubicBezTo>
                <a:cubicBezTo>
                  <a:pt x="365" y="315"/>
                  <a:pt x="364" y="315"/>
                  <a:pt x="363" y="314"/>
                </a:cubicBezTo>
                <a:cubicBezTo>
                  <a:pt x="332" y="282"/>
                  <a:pt x="294" y="268"/>
                  <a:pt x="242" y="265"/>
                </a:cubicBezTo>
                <a:cubicBezTo>
                  <a:pt x="215" y="264"/>
                  <a:pt x="178" y="253"/>
                  <a:pt x="162" y="226"/>
                </a:cubicBezTo>
                <a:cubicBezTo>
                  <a:pt x="146" y="199"/>
                  <a:pt x="161" y="164"/>
                  <a:pt x="208" y="121"/>
                </a:cubicBezTo>
                <a:cubicBezTo>
                  <a:pt x="236" y="95"/>
                  <a:pt x="274" y="83"/>
                  <a:pt x="312" y="83"/>
                </a:cubicBezTo>
                <a:cubicBezTo>
                  <a:pt x="353" y="83"/>
                  <a:pt x="394" y="96"/>
                  <a:pt x="424" y="118"/>
                </a:cubicBezTo>
                <a:cubicBezTo>
                  <a:pt x="452" y="138"/>
                  <a:pt x="478" y="174"/>
                  <a:pt x="467" y="204"/>
                </a:cubicBezTo>
                <a:cubicBezTo>
                  <a:pt x="461" y="224"/>
                  <a:pt x="443" y="234"/>
                  <a:pt x="425" y="246"/>
                </a:cubicBezTo>
                <a:cubicBezTo>
                  <a:pt x="405" y="258"/>
                  <a:pt x="385" y="271"/>
                  <a:pt x="375" y="294"/>
                </a:cubicBezTo>
                <a:close/>
              </a:path>
            </a:pathLst>
          </a:custGeom>
          <a:solidFill>
            <a:srgbClr val="0078EF"/>
          </a:solidFill>
          <a:ln>
            <a:noFill/>
          </a:ln>
          <a:effectLst/>
        </p:spPr>
        <p:txBody>
          <a:bodyPr wrap="none" anchor="ctr"/>
          <a:lstStyle/>
          <a:p>
            <a:endParaRPr lang="en-US" sz="1125"/>
          </a:p>
        </p:txBody>
      </p:sp>
      <p:grpSp>
        <p:nvGrpSpPr>
          <p:cNvPr id="102" name="Group 101"/>
          <p:cNvGrpSpPr/>
          <p:nvPr/>
        </p:nvGrpSpPr>
        <p:grpSpPr>
          <a:xfrm>
            <a:off x="5823936" y="2561430"/>
            <a:ext cx="647952" cy="681305"/>
            <a:chOff x="549814" y="4652042"/>
            <a:chExt cx="251964" cy="264933"/>
          </a:xfrm>
          <a:solidFill>
            <a:srgbClr val="0078EF"/>
          </a:solidFill>
        </p:grpSpPr>
        <p:sp>
          <p:nvSpPr>
            <p:cNvPr id="103" name="Freeform 106"/>
            <p:cNvSpPr>
              <a:spLocks noChangeArrowheads="1"/>
            </p:cNvSpPr>
            <p:nvPr/>
          </p:nvSpPr>
          <p:spPr bwMode="auto">
            <a:xfrm>
              <a:off x="679501" y="4750234"/>
              <a:ext cx="53727" cy="44464"/>
            </a:xfrm>
            <a:custGeom>
              <a:avLst/>
              <a:gdLst>
                <a:gd name="T0" fmla="*/ 116 w 130"/>
                <a:gd name="T1" fmla="*/ 0 h 108"/>
                <a:gd name="T2" fmla="*/ 116 w 130"/>
                <a:gd name="T3" fmla="*/ 0 h 108"/>
                <a:gd name="T4" fmla="*/ 11 w 130"/>
                <a:gd name="T5" fmla="*/ 0 h 108"/>
                <a:gd name="T6" fmla="*/ 0 w 130"/>
                <a:gd name="T7" fmla="*/ 12 h 108"/>
                <a:gd name="T8" fmla="*/ 0 w 130"/>
                <a:gd name="T9" fmla="*/ 96 h 108"/>
                <a:gd name="T10" fmla="*/ 11 w 130"/>
                <a:gd name="T11" fmla="*/ 107 h 108"/>
                <a:gd name="T12" fmla="*/ 116 w 130"/>
                <a:gd name="T13" fmla="*/ 107 h 108"/>
                <a:gd name="T14" fmla="*/ 129 w 130"/>
                <a:gd name="T15" fmla="*/ 96 h 108"/>
                <a:gd name="T16" fmla="*/ 129 w 130"/>
                <a:gd name="T17" fmla="*/ 12 h 108"/>
                <a:gd name="T18" fmla="*/ 116 w 130"/>
                <a:gd name="T19" fmla="*/ 0 h 108"/>
                <a:gd name="T20" fmla="*/ 105 w 130"/>
                <a:gd name="T21" fmla="*/ 85 h 108"/>
                <a:gd name="T22" fmla="*/ 105 w 130"/>
                <a:gd name="T23" fmla="*/ 85 h 108"/>
                <a:gd name="T24" fmla="*/ 23 w 130"/>
                <a:gd name="T25" fmla="*/ 85 h 108"/>
                <a:gd name="T26" fmla="*/ 23 w 130"/>
                <a:gd name="T27" fmla="*/ 23 h 108"/>
                <a:gd name="T28" fmla="*/ 105 w 130"/>
                <a:gd name="T29" fmla="*/ 23 h 108"/>
                <a:gd name="T30" fmla="*/ 105 w 130"/>
                <a:gd name="T31"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08">
                  <a:moveTo>
                    <a:pt x="116" y="0"/>
                  </a:moveTo>
                  <a:lnTo>
                    <a:pt x="116" y="0"/>
                  </a:lnTo>
                  <a:cubicBezTo>
                    <a:pt x="11" y="0"/>
                    <a:pt x="11" y="0"/>
                    <a:pt x="11" y="0"/>
                  </a:cubicBezTo>
                  <a:cubicBezTo>
                    <a:pt x="5" y="0"/>
                    <a:pt x="0" y="5"/>
                    <a:pt x="0" y="12"/>
                  </a:cubicBezTo>
                  <a:cubicBezTo>
                    <a:pt x="0" y="96"/>
                    <a:pt x="0" y="96"/>
                    <a:pt x="0" y="96"/>
                  </a:cubicBezTo>
                  <a:cubicBezTo>
                    <a:pt x="0" y="102"/>
                    <a:pt x="5" y="107"/>
                    <a:pt x="11" y="107"/>
                  </a:cubicBezTo>
                  <a:cubicBezTo>
                    <a:pt x="116" y="107"/>
                    <a:pt x="116" y="107"/>
                    <a:pt x="116" y="107"/>
                  </a:cubicBezTo>
                  <a:cubicBezTo>
                    <a:pt x="123" y="107"/>
                    <a:pt x="129" y="102"/>
                    <a:pt x="129" y="96"/>
                  </a:cubicBezTo>
                  <a:cubicBezTo>
                    <a:pt x="129" y="12"/>
                    <a:pt x="129" y="12"/>
                    <a:pt x="129" y="12"/>
                  </a:cubicBezTo>
                  <a:cubicBezTo>
                    <a:pt x="129" y="5"/>
                    <a:pt x="123" y="0"/>
                    <a:pt x="116" y="0"/>
                  </a:cubicBezTo>
                  <a:close/>
                  <a:moveTo>
                    <a:pt x="105" y="85"/>
                  </a:moveTo>
                  <a:lnTo>
                    <a:pt x="105" y="85"/>
                  </a:lnTo>
                  <a:cubicBezTo>
                    <a:pt x="23" y="85"/>
                    <a:pt x="23" y="85"/>
                    <a:pt x="23" y="85"/>
                  </a:cubicBezTo>
                  <a:cubicBezTo>
                    <a:pt x="23" y="23"/>
                    <a:pt x="23" y="23"/>
                    <a:pt x="23" y="23"/>
                  </a:cubicBezTo>
                  <a:cubicBezTo>
                    <a:pt x="105" y="23"/>
                    <a:pt x="105" y="23"/>
                    <a:pt x="105" y="23"/>
                  </a:cubicBezTo>
                  <a:lnTo>
                    <a:pt x="105" y="8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a:p>
          </p:txBody>
        </p:sp>
        <p:sp>
          <p:nvSpPr>
            <p:cNvPr id="105" name="Freeform 107"/>
            <p:cNvSpPr>
              <a:spLocks noChangeArrowheads="1"/>
            </p:cNvSpPr>
            <p:nvPr/>
          </p:nvSpPr>
          <p:spPr bwMode="auto">
            <a:xfrm>
              <a:off x="549814" y="4652042"/>
              <a:ext cx="251964" cy="264933"/>
            </a:xfrm>
            <a:custGeom>
              <a:avLst/>
              <a:gdLst>
                <a:gd name="T0" fmla="*/ 521 w 599"/>
                <a:gd name="T1" fmla="*/ 460 h 632"/>
                <a:gd name="T2" fmla="*/ 455 w 599"/>
                <a:gd name="T3" fmla="*/ 414 h 632"/>
                <a:gd name="T4" fmla="*/ 431 w 599"/>
                <a:gd name="T5" fmla="*/ 151 h 632"/>
                <a:gd name="T6" fmla="*/ 420 w 599"/>
                <a:gd name="T7" fmla="*/ 0 h 632"/>
                <a:gd name="T8" fmla="*/ 108 w 599"/>
                <a:gd name="T9" fmla="*/ 4 h 632"/>
                <a:gd name="T10" fmla="*/ 0 w 599"/>
                <a:gd name="T11" fmla="*/ 142 h 632"/>
                <a:gd name="T12" fmla="*/ 12 w 599"/>
                <a:gd name="T13" fmla="*/ 606 h 632"/>
                <a:gd name="T14" fmla="*/ 431 w 599"/>
                <a:gd name="T15" fmla="*/ 594 h 632"/>
                <a:gd name="T16" fmla="*/ 436 w 599"/>
                <a:gd name="T17" fmla="*/ 426 h 632"/>
                <a:gd name="T18" fmla="*/ 446 w 599"/>
                <a:gd name="T19" fmla="*/ 473 h 632"/>
                <a:gd name="T20" fmla="*/ 520 w 599"/>
                <a:gd name="T21" fmla="*/ 611 h 632"/>
                <a:gd name="T22" fmla="*/ 555 w 599"/>
                <a:gd name="T23" fmla="*/ 631 h 632"/>
                <a:gd name="T24" fmla="*/ 595 w 599"/>
                <a:gd name="T25" fmla="*/ 599 h 632"/>
                <a:gd name="T26" fmla="*/ 521 w 599"/>
                <a:gd name="T27" fmla="*/ 460 h 632"/>
                <a:gd name="T28" fmla="*/ 114 w 599"/>
                <a:gd name="T29" fmla="*/ 34 h 632"/>
                <a:gd name="T30" fmla="*/ 31 w 599"/>
                <a:gd name="T31" fmla="*/ 136 h 632"/>
                <a:gd name="T32" fmla="*/ 409 w 599"/>
                <a:gd name="T33" fmla="*/ 582 h 632"/>
                <a:gd name="T34" fmla="*/ 23 w 599"/>
                <a:gd name="T35" fmla="*/ 582 h 632"/>
                <a:gd name="T36" fmla="*/ 125 w 599"/>
                <a:gd name="T37" fmla="*/ 159 h 632"/>
                <a:gd name="T38" fmla="*/ 137 w 599"/>
                <a:gd name="T39" fmla="*/ 24 h 632"/>
                <a:gd name="T40" fmla="*/ 409 w 599"/>
                <a:gd name="T41" fmla="*/ 143 h 632"/>
                <a:gd name="T42" fmla="*/ 232 w 599"/>
                <a:gd name="T43" fmla="*/ 227 h 632"/>
                <a:gd name="T44" fmla="*/ 57 w 599"/>
                <a:gd name="T45" fmla="*/ 238 h 632"/>
                <a:gd name="T46" fmla="*/ 224 w 599"/>
                <a:gd name="T47" fmla="*/ 250 h 632"/>
                <a:gd name="T48" fmla="*/ 217 w 599"/>
                <a:gd name="T49" fmla="*/ 300 h 632"/>
                <a:gd name="T50" fmla="*/ 57 w 599"/>
                <a:gd name="T51" fmla="*/ 311 h 632"/>
                <a:gd name="T52" fmla="*/ 217 w 599"/>
                <a:gd name="T53" fmla="*/ 323 h 632"/>
                <a:gd name="T54" fmla="*/ 245 w 599"/>
                <a:gd name="T55" fmla="*/ 373 h 632"/>
                <a:gd name="T56" fmla="*/ 57 w 599"/>
                <a:gd name="T57" fmla="*/ 384 h 632"/>
                <a:gd name="T58" fmla="*/ 263 w 599"/>
                <a:gd name="T59" fmla="*/ 396 h 632"/>
                <a:gd name="T60" fmla="*/ 328 w 599"/>
                <a:gd name="T61" fmla="*/ 434 h 632"/>
                <a:gd name="T62" fmla="*/ 409 w 599"/>
                <a:gd name="T63" fmla="*/ 435 h 632"/>
                <a:gd name="T64" fmla="*/ 336 w 599"/>
                <a:gd name="T65" fmla="*/ 412 h 632"/>
                <a:gd name="T66" fmla="*/ 248 w 599"/>
                <a:gd name="T67" fmla="*/ 253 h 632"/>
                <a:gd name="T68" fmla="*/ 406 w 599"/>
                <a:gd name="T69" fmla="*/ 166 h 632"/>
                <a:gd name="T70" fmla="*/ 336 w 599"/>
                <a:gd name="T71" fmla="*/ 412 h 632"/>
                <a:gd name="T72" fmla="*/ 572 w 599"/>
                <a:gd name="T73" fmla="*/ 593 h 632"/>
                <a:gd name="T74" fmla="*/ 550 w 599"/>
                <a:gd name="T75" fmla="*/ 606 h 632"/>
                <a:gd name="T76" fmla="*/ 471 w 599"/>
                <a:gd name="T77" fmla="*/ 491 h 632"/>
                <a:gd name="T78" fmla="*/ 476 w 599"/>
                <a:gd name="T79" fmla="*/ 467 h 632"/>
                <a:gd name="T80" fmla="*/ 501 w 599"/>
                <a:gd name="T81" fmla="*/ 473 h 632"/>
                <a:gd name="T82" fmla="*/ 572 w 599"/>
                <a:gd name="T83" fmla="*/ 593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9" h="632">
                  <a:moveTo>
                    <a:pt x="521" y="460"/>
                  </a:moveTo>
                  <a:lnTo>
                    <a:pt x="521" y="460"/>
                  </a:lnTo>
                  <a:cubicBezTo>
                    <a:pt x="511" y="445"/>
                    <a:pt x="492" y="438"/>
                    <a:pt x="474" y="443"/>
                  </a:cubicBezTo>
                  <a:cubicBezTo>
                    <a:pt x="455" y="414"/>
                    <a:pt x="455" y="414"/>
                    <a:pt x="455" y="414"/>
                  </a:cubicBezTo>
                  <a:cubicBezTo>
                    <a:pt x="485" y="395"/>
                    <a:pt x="506" y="366"/>
                    <a:pt x="517" y="331"/>
                  </a:cubicBezTo>
                  <a:cubicBezTo>
                    <a:pt x="538" y="257"/>
                    <a:pt x="500" y="181"/>
                    <a:pt x="431" y="151"/>
                  </a:cubicBezTo>
                  <a:cubicBezTo>
                    <a:pt x="431" y="11"/>
                    <a:pt x="431" y="11"/>
                    <a:pt x="431" y="11"/>
                  </a:cubicBezTo>
                  <a:cubicBezTo>
                    <a:pt x="431" y="5"/>
                    <a:pt x="426" y="0"/>
                    <a:pt x="420" y="0"/>
                  </a:cubicBezTo>
                  <a:cubicBezTo>
                    <a:pt x="117" y="0"/>
                    <a:pt x="117" y="0"/>
                    <a:pt x="117" y="0"/>
                  </a:cubicBezTo>
                  <a:cubicBezTo>
                    <a:pt x="113" y="0"/>
                    <a:pt x="110" y="2"/>
                    <a:pt x="108" y="4"/>
                  </a:cubicBezTo>
                  <a:cubicBezTo>
                    <a:pt x="3" y="134"/>
                    <a:pt x="3" y="134"/>
                    <a:pt x="3" y="134"/>
                  </a:cubicBezTo>
                  <a:cubicBezTo>
                    <a:pt x="1" y="136"/>
                    <a:pt x="0" y="138"/>
                    <a:pt x="0" y="142"/>
                  </a:cubicBezTo>
                  <a:cubicBezTo>
                    <a:pt x="0" y="594"/>
                    <a:pt x="0" y="594"/>
                    <a:pt x="0" y="594"/>
                  </a:cubicBezTo>
                  <a:cubicBezTo>
                    <a:pt x="0" y="601"/>
                    <a:pt x="6" y="606"/>
                    <a:pt x="12" y="606"/>
                  </a:cubicBezTo>
                  <a:cubicBezTo>
                    <a:pt x="420" y="606"/>
                    <a:pt x="420" y="606"/>
                    <a:pt x="420" y="606"/>
                  </a:cubicBezTo>
                  <a:cubicBezTo>
                    <a:pt x="426" y="606"/>
                    <a:pt x="431" y="601"/>
                    <a:pt x="431" y="594"/>
                  </a:cubicBezTo>
                  <a:cubicBezTo>
                    <a:pt x="431" y="427"/>
                    <a:pt x="431" y="427"/>
                    <a:pt x="431" y="427"/>
                  </a:cubicBezTo>
                  <a:cubicBezTo>
                    <a:pt x="433" y="427"/>
                    <a:pt x="435" y="426"/>
                    <a:pt x="436" y="426"/>
                  </a:cubicBezTo>
                  <a:cubicBezTo>
                    <a:pt x="454" y="456"/>
                    <a:pt x="454" y="456"/>
                    <a:pt x="454" y="456"/>
                  </a:cubicBezTo>
                  <a:cubicBezTo>
                    <a:pt x="450" y="461"/>
                    <a:pt x="447" y="466"/>
                    <a:pt x="446" y="473"/>
                  </a:cubicBezTo>
                  <a:cubicBezTo>
                    <a:pt x="443" y="483"/>
                    <a:pt x="445" y="494"/>
                    <a:pt x="451" y="504"/>
                  </a:cubicBezTo>
                  <a:cubicBezTo>
                    <a:pt x="520" y="611"/>
                    <a:pt x="520" y="611"/>
                    <a:pt x="520" y="611"/>
                  </a:cubicBezTo>
                  <a:cubicBezTo>
                    <a:pt x="525" y="619"/>
                    <a:pt x="534" y="626"/>
                    <a:pt x="544" y="629"/>
                  </a:cubicBezTo>
                  <a:cubicBezTo>
                    <a:pt x="547" y="630"/>
                    <a:pt x="551" y="631"/>
                    <a:pt x="555" y="631"/>
                  </a:cubicBezTo>
                  <a:cubicBezTo>
                    <a:pt x="563" y="631"/>
                    <a:pt x="570" y="628"/>
                    <a:pt x="577" y="625"/>
                  </a:cubicBezTo>
                  <a:cubicBezTo>
                    <a:pt x="587" y="618"/>
                    <a:pt x="593" y="609"/>
                    <a:pt x="595" y="599"/>
                  </a:cubicBezTo>
                  <a:cubicBezTo>
                    <a:pt x="598" y="588"/>
                    <a:pt x="596" y="577"/>
                    <a:pt x="590" y="567"/>
                  </a:cubicBezTo>
                  <a:lnTo>
                    <a:pt x="521" y="460"/>
                  </a:lnTo>
                  <a:close/>
                  <a:moveTo>
                    <a:pt x="114" y="34"/>
                  </a:moveTo>
                  <a:lnTo>
                    <a:pt x="114" y="34"/>
                  </a:lnTo>
                  <a:cubicBezTo>
                    <a:pt x="114" y="136"/>
                    <a:pt x="114" y="136"/>
                    <a:pt x="114" y="136"/>
                  </a:cubicBezTo>
                  <a:cubicBezTo>
                    <a:pt x="31" y="136"/>
                    <a:pt x="31" y="136"/>
                    <a:pt x="31" y="136"/>
                  </a:cubicBezTo>
                  <a:lnTo>
                    <a:pt x="114" y="34"/>
                  </a:lnTo>
                  <a:close/>
                  <a:moveTo>
                    <a:pt x="409" y="582"/>
                  </a:moveTo>
                  <a:lnTo>
                    <a:pt x="409" y="582"/>
                  </a:lnTo>
                  <a:cubicBezTo>
                    <a:pt x="23" y="582"/>
                    <a:pt x="23" y="582"/>
                    <a:pt x="23" y="582"/>
                  </a:cubicBezTo>
                  <a:cubicBezTo>
                    <a:pt x="23" y="159"/>
                    <a:pt x="23" y="159"/>
                    <a:pt x="23" y="159"/>
                  </a:cubicBezTo>
                  <a:cubicBezTo>
                    <a:pt x="125" y="159"/>
                    <a:pt x="125" y="159"/>
                    <a:pt x="125" y="159"/>
                  </a:cubicBezTo>
                  <a:cubicBezTo>
                    <a:pt x="132" y="159"/>
                    <a:pt x="137" y="154"/>
                    <a:pt x="137" y="148"/>
                  </a:cubicBezTo>
                  <a:cubicBezTo>
                    <a:pt x="137" y="24"/>
                    <a:pt x="137" y="24"/>
                    <a:pt x="137" y="24"/>
                  </a:cubicBezTo>
                  <a:cubicBezTo>
                    <a:pt x="409" y="24"/>
                    <a:pt x="409" y="24"/>
                    <a:pt x="409" y="24"/>
                  </a:cubicBezTo>
                  <a:cubicBezTo>
                    <a:pt x="409" y="143"/>
                    <a:pt x="409" y="143"/>
                    <a:pt x="409" y="143"/>
                  </a:cubicBezTo>
                  <a:cubicBezTo>
                    <a:pt x="337" y="124"/>
                    <a:pt x="263" y="161"/>
                    <a:pt x="233" y="228"/>
                  </a:cubicBezTo>
                  <a:lnTo>
                    <a:pt x="232" y="227"/>
                  </a:lnTo>
                  <a:cubicBezTo>
                    <a:pt x="68" y="227"/>
                    <a:pt x="68" y="227"/>
                    <a:pt x="68" y="227"/>
                  </a:cubicBezTo>
                  <a:cubicBezTo>
                    <a:pt x="62" y="227"/>
                    <a:pt x="57" y="232"/>
                    <a:pt x="57" y="238"/>
                  </a:cubicBezTo>
                  <a:cubicBezTo>
                    <a:pt x="57" y="245"/>
                    <a:pt x="62" y="250"/>
                    <a:pt x="68" y="250"/>
                  </a:cubicBezTo>
                  <a:cubicBezTo>
                    <a:pt x="224" y="250"/>
                    <a:pt x="224" y="250"/>
                    <a:pt x="224" y="250"/>
                  </a:cubicBezTo>
                  <a:cubicBezTo>
                    <a:pt x="220" y="268"/>
                    <a:pt x="219" y="284"/>
                    <a:pt x="220" y="301"/>
                  </a:cubicBezTo>
                  <a:cubicBezTo>
                    <a:pt x="219" y="301"/>
                    <a:pt x="218" y="300"/>
                    <a:pt x="217" y="300"/>
                  </a:cubicBezTo>
                  <a:cubicBezTo>
                    <a:pt x="68" y="300"/>
                    <a:pt x="68" y="300"/>
                    <a:pt x="68" y="300"/>
                  </a:cubicBezTo>
                  <a:cubicBezTo>
                    <a:pt x="62" y="300"/>
                    <a:pt x="57" y="305"/>
                    <a:pt x="57" y="311"/>
                  </a:cubicBezTo>
                  <a:cubicBezTo>
                    <a:pt x="57" y="317"/>
                    <a:pt x="62" y="323"/>
                    <a:pt x="68" y="323"/>
                  </a:cubicBezTo>
                  <a:cubicBezTo>
                    <a:pt x="217" y="323"/>
                    <a:pt x="217" y="323"/>
                    <a:pt x="217" y="323"/>
                  </a:cubicBezTo>
                  <a:cubicBezTo>
                    <a:pt x="220" y="323"/>
                    <a:pt x="221" y="322"/>
                    <a:pt x="223" y="321"/>
                  </a:cubicBezTo>
                  <a:cubicBezTo>
                    <a:pt x="227" y="339"/>
                    <a:pt x="235" y="357"/>
                    <a:pt x="245" y="373"/>
                  </a:cubicBezTo>
                  <a:cubicBezTo>
                    <a:pt x="68" y="373"/>
                    <a:pt x="68" y="373"/>
                    <a:pt x="68" y="373"/>
                  </a:cubicBezTo>
                  <a:cubicBezTo>
                    <a:pt x="62" y="373"/>
                    <a:pt x="57" y="378"/>
                    <a:pt x="57" y="384"/>
                  </a:cubicBezTo>
                  <a:cubicBezTo>
                    <a:pt x="57" y="390"/>
                    <a:pt x="62" y="396"/>
                    <a:pt x="68" y="396"/>
                  </a:cubicBezTo>
                  <a:cubicBezTo>
                    <a:pt x="263" y="396"/>
                    <a:pt x="263" y="396"/>
                    <a:pt x="263" y="396"/>
                  </a:cubicBezTo>
                  <a:cubicBezTo>
                    <a:pt x="264" y="396"/>
                    <a:pt x="264" y="396"/>
                    <a:pt x="264" y="396"/>
                  </a:cubicBezTo>
                  <a:cubicBezTo>
                    <a:pt x="282" y="413"/>
                    <a:pt x="303" y="427"/>
                    <a:pt x="328" y="434"/>
                  </a:cubicBezTo>
                  <a:cubicBezTo>
                    <a:pt x="343" y="438"/>
                    <a:pt x="357" y="440"/>
                    <a:pt x="371" y="440"/>
                  </a:cubicBezTo>
                  <a:cubicBezTo>
                    <a:pt x="384" y="440"/>
                    <a:pt x="396" y="438"/>
                    <a:pt x="409" y="435"/>
                  </a:cubicBezTo>
                  <a:lnTo>
                    <a:pt x="409" y="582"/>
                  </a:lnTo>
                  <a:close/>
                  <a:moveTo>
                    <a:pt x="336" y="412"/>
                  </a:moveTo>
                  <a:lnTo>
                    <a:pt x="336" y="412"/>
                  </a:lnTo>
                  <a:cubicBezTo>
                    <a:pt x="267" y="392"/>
                    <a:pt x="228" y="321"/>
                    <a:pt x="248" y="253"/>
                  </a:cubicBezTo>
                  <a:cubicBezTo>
                    <a:pt x="264" y="197"/>
                    <a:pt x="315" y="160"/>
                    <a:pt x="371" y="160"/>
                  </a:cubicBezTo>
                  <a:cubicBezTo>
                    <a:pt x="383" y="160"/>
                    <a:pt x="395" y="162"/>
                    <a:pt x="406" y="166"/>
                  </a:cubicBezTo>
                  <a:cubicBezTo>
                    <a:pt x="474" y="185"/>
                    <a:pt x="514" y="256"/>
                    <a:pt x="494" y="325"/>
                  </a:cubicBezTo>
                  <a:cubicBezTo>
                    <a:pt x="474" y="392"/>
                    <a:pt x="403" y="432"/>
                    <a:pt x="336" y="412"/>
                  </a:cubicBezTo>
                  <a:close/>
                  <a:moveTo>
                    <a:pt x="572" y="593"/>
                  </a:moveTo>
                  <a:lnTo>
                    <a:pt x="572" y="593"/>
                  </a:lnTo>
                  <a:cubicBezTo>
                    <a:pt x="571" y="598"/>
                    <a:pt x="569" y="602"/>
                    <a:pt x="565" y="605"/>
                  </a:cubicBezTo>
                  <a:cubicBezTo>
                    <a:pt x="561" y="607"/>
                    <a:pt x="555" y="608"/>
                    <a:pt x="550" y="606"/>
                  </a:cubicBezTo>
                  <a:cubicBezTo>
                    <a:pt x="546" y="605"/>
                    <a:pt x="542" y="603"/>
                    <a:pt x="540" y="599"/>
                  </a:cubicBezTo>
                  <a:cubicBezTo>
                    <a:pt x="471" y="491"/>
                    <a:pt x="471" y="491"/>
                    <a:pt x="471" y="491"/>
                  </a:cubicBezTo>
                  <a:cubicBezTo>
                    <a:pt x="468" y="487"/>
                    <a:pt x="468" y="483"/>
                    <a:pt x="469" y="478"/>
                  </a:cubicBezTo>
                  <a:cubicBezTo>
                    <a:pt x="470" y="474"/>
                    <a:pt x="472" y="469"/>
                    <a:pt x="476" y="467"/>
                  </a:cubicBezTo>
                  <a:cubicBezTo>
                    <a:pt x="479" y="465"/>
                    <a:pt x="482" y="464"/>
                    <a:pt x="486" y="464"/>
                  </a:cubicBezTo>
                  <a:cubicBezTo>
                    <a:pt x="492" y="464"/>
                    <a:pt x="498" y="467"/>
                    <a:pt x="501" y="473"/>
                  </a:cubicBezTo>
                  <a:cubicBezTo>
                    <a:pt x="570" y="580"/>
                    <a:pt x="570" y="580"/>
                    <a:pt x="570" y="580"/>
                  </a:cubicBezTo>
                  <a:cubicBezTo>
                    <a:pt x="573" y="584"/>
                    <a:pt x="573" y="588"/>
                    <a:pt x="572" y="5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a:p>
          </p:txBody>
        </p:sp>
      </p:grpSp>
    </p:spTree>
    <p:extLst>
      <p:ext uri="{BB962C8B-B14F-4D97-AF65-F5344CB8AC3E}">
        <p14:creationId xmlns:p14="http://schemas.microsoft.com/office/powerpoint/2010/main" val="139198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Automation X</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solidFill>
                  <a:srgbClr val="FFFFFF">
                    <a:lumMod val="75000"/>
                  </a:srgbClr>
                </a:solidFill>
              </a:rPr>
              <a:pPr/>
              <a:t>16</a:t>
            </a:fld>
            <a:endParaRPr lang="en-US" dirty="0">
              <a:solidFill>
                <a:srgbClr val="FFFFFF">
                  <a:lumMod val="75000"/>
                </a:srgbClr>
              </a:solidFill>
            </a:endParaRPr>
          </a:p>
        </p:txBody>
      </p:sp>
      <p:sp>
        <p:nvSpPr>
          <p:cNvPr id="4" name="Text Placeholder 3"/>
          <p:cNvSpPr>
            <a:spLocks noGrp="1"/>
          </p:cNvSpPr>
          <p:nvPr>
            <p:ph type="body" sz="quarter" idx="13"/>
          </p:nvPr>
        </p:nvSpPr>
        <p:spPr/>
        <p:txBody>
          <a:bodyPr/>
          <a:lstStyle/>
          <a:p>
            <a:r>
              <a:rPr lang="en-US" dirty="0" smtClean="0"/>
              <a:t>SMAX</a:t>
            </a:r>
            <a:endParaRPr lang="en-US" dirty="0"/>
          </a:p>
        </p:txBody>
      </p:sp>
      <p:graphicFrame>
        <p:nvGraphicFramePr>
          <p:cNvPr id="5" name="Table 4"/>
          <p:cNvGraphicFramePr>
            <a:graphicFrameLocks noGrp="1"/>
          </p:cNvGraphicFramePr>
          <p:nvPr>
            <p:extLst/>
          </p:nvPr>
        </p:nvGraphicFramePr>
        <p:xfrm>
          <a:off x="946785" y="1733233"/>
          <a:ext cx="10311766" cy="3989070"/>
        </p:xfrm>
        <a:graphic>
          <a:graphicData uri="http://schemas.openxmlformats.org/drawingml/2006/table">
            <a:tbl>
              <a:tblPr firstRow="1" firstCol="1" bandRow="1">
                <a:tableStyleId>{5C22544A-7EE6-4342-B048-85BDC9FD1C3A}</a:tableStyleId>
              </a:tblPr>
              <a:tblGrid>
                <a:gridCol w="2348791"/>
                <a:gridCol w="4310891"/>
                <a:gridCol w="3652084"/>
              </a:tblGrid>
              <a:tr h="226695">
                <a:tc>
                  <a:txBody>
                    <a:bodyPr/>
                    <a:lstStyle/>
                    <a:p>
                      <a:pPr marL="0" marR="0" algn="ctr">
                        <a:spcBef>
                          <a:spcPts val="0"/>
                        </a:spcBef>
                        <a:spcAft>
                          <a:spcPts val="0"/>
                        </a:spcAft>
                      </a:pPr>
                      <a:r>
                        <a:rPr lang="en-US" sz="1600" cap="none" baseline="0" dirty="0" smtClean="0">
                          <a:effectLst/>
                        </a:rPr>
                        <a:t>Edition</a:t>
                      </a:r>
                      <a:endParaRPr lang="en-US" sz="1600" cap="none" baseline="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600" cap="none" baseline="0" dirty="0" smtClean="0">
                          <a:effectLst/>
                        </a:rPr>
                        <a:t>SMAX Express</a:t>
                      </a:r>
                      <a:endParaRPr lang="en-US" sz="1600" cap="none" baseline="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600" cap="none" baseline="0" dirty="0" smtClean="0">
                          <a:effectLst/>
                        </a:rPr>
                        <a:t>SMAX Premium</a:t>
                      </a:r>
                      <a:endParaRPr lang="en-US" sz="1600" cap="none" baseline="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r>
              <a:tr h="453390">
                <a:tc>
                  <a:txBody>
                    <a:bodyPr/>
                    <a:lstStyle/>
                    <a:p>
                      <a:pPr marL="0" marR="0" algn="r">
                        <a:spcBef>
                          <a:spcPts val="0"/>
                        </a:spcBef>
                        <a:spcAft>
                          <a:spcPts val="0"/>
                        </a:spcAft>
                      </a:pPr>
                      <a:r>
                        <a:rPr lang="en-US" sz="1600" cap="none" baseline="0" dirty="0">
                          <a:effectLst/>
                        </a:rPr>
                        <a:t>Edition </a:t>
                      </a:r>
                      <a:r>
                        <a:rPr lang="en-US" sz="1600" cap="none" baseline="0" dirty="0" smtClean="0">
                          <a:effectLst/>
                        </a:rPr>
                        <a:t>use </a:t>
                      </a:r>
                      <a:r>
                        <a:rPr lang="en-US" sz="1600" cap="none" baseline="0" dirty="0">
                          <a:effectLst/>
                        </a:rPr>
                        <a:t>c</a:t>
                      </a:r>
                      <a:r>
                        <a:rPr lang="en-US" sz="1600" cap="none" baseline="0" dirty="0" smtClean="0">
                          <a:effectLst/>
                        </a:rPr>
                        <a:t>ase</a:t>
                      </a:r>
                      <a:endParaRPr lang="en-US" sz="1600" cap="none" baseline="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400" dirty="0">
                          <a:effectLst/>
                        </a:rPr>
                        <a:t>Service Management</a:t>
                      </a:r>
                      <a:endParaRPr lang="en-US" sz="140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400" dirty="0">
                          <a:effectLst/>
                        </a:rPr>
                        <a:t>Service </a:t>
                      </a:r>
                      <a:r>
                        <a:rPr lang="en-US" sz="1400" dirty="0" smtClean="0">
                          <a:effectLst/>
                        </a:rPr>
                        <a:t>Management,</a:t>
                      </a:r>
                      <a:r>
                        <a:rPr lang="en-US" sz="1400" baseline="0" dirty="0" smtClean="0">
                          <a:effectLst/>
                        </a:rPr>
                        <a:t> </a:t>
                      </a:r>
                      <a:r>
                        <a:rPr lang="en-US" sz="1400" dirty="0" smtClean="0">
                          <a:effectLst/>
                        </a:rPr>
                        <a:t>Asset Management and ESM</a:t>
                      </a:r>
                      <a:endParaRPr lang="en-US" sz="140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r>
              <a:tr h="325755">
                <a:tc>
                  <a:txBody>
                    <a:bodyPr/>
                    <a:lstStyle/>
                    <a:p>
                      <a:pPr marL="0" marR="0" algn="r">
                        <a:spcBef>
                          <a:spcPts val="0"/>
                        </a:spcBef>
                        <a:spcAft>
                          <a:spcPts val="0"/>
                        </a:spcAft>
                      </a:pPr>
                      <a:r>
                        <a:rPr lang="en-US" sz="1600" cap="none" baseline="0" dirty="0" smtClean="0">
                          <a:effectLst/>
                        </a:rPr>
                        <a:t>Features</a:t>
                      </a:r>
                      <a:endParaRPr lang="en-US" sz="1600" cap="none" baseline="0" dirty="0">
                        <a:effectLst/>
                      </a:endParaRPr>
                    </a:p>
                    <a:p>
                      <a:pPr marL="0" marR="0" algn="r">
                        <a:spcBef>
                          <a:spcPts val="0"/>
                        </a:spcBef>
                        <a:spcAft>
                          <a:spcPts val="0"/>
                        </a:spcAft>
                      </a:pPr>
                      <a:r>
                        <a:rPr lang="en-US" sz="1600" cap="none" baseline="0" dirty="0">
                          <a:effectLst/>
                        </a:rPr>
                        <a:t> </a:t>
                      </a:r>
                      <a:endParaRPr lang="en-US" sz="1600" cap="none" baseline="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400" dirty="0" smtClean="0">
                          <a:effectLst/>
                        </a:rPr>
                        <a:t>Service Desk</a:t>
                      </a:r>
                      <a:r>
                        <a:rPr lang="en-US" sz="1400" baseline="0" dirty="0" smtClean="0">
                          <a:effectLst/>
                        </a:rPr>
                        <a:t> and</a:t>
                      </a:r>
                      <a:r>
                        <a:rPr lang="en-US" sz="1400" dirty="0" smtClean="0">
                          <a:effectLst/>
                        </a:rPr>
                        <a:t> Service Portal</a:t>
                      </a:r>
                      <a:endParaRPr lang="en-US" sz="1400" dirty="0">
                        <a:effectLst/>
                      </a:endParaRPr>
                    </a:p>
                    <a:p>
                      <a:pPr marL="0" marR="0" algn="ctr">
                        <a:spcBef>
                          <a:spcPts val="0"/>
                        </a:spcBef>
                        <a:spcAft>
                          <a:spcPts val="0"/>
                        </a:spcAft>
                      </a:pPr>
                      <a:r>
                        <a:rPr lang="en-US" sz="1400" dirty="0">
                          <a:effectLst/>
                        </a:rPr>
                        <a:t>Native mobile </a:t>
                      </a:r>
                      <a:r>
                        <a:rPr lang="en-US" sz="1400" dirty="0" smtClean="0">
                          <a:effectLst/>
                        </a:rPr>
                        <a:t>app</a:t>
                      </a:r>
                    </a:p>
                    <a:p>
                      <a:pPr marL="0" marR="0" algn="ctr">
                        <a:spcBef>
                          <a:spcPts val="0"/>
                        </a:spcBef>
                        <a:spcAft>
                          <a:spcPts val="0"/>
                        </a:spcAft>
                      </a:pPr>
                      <a:r>
                        <a:rPr lang="en-US" sz="1400" dirty="0" smtClean="0">
                          <a:effectLst/>
                        </a:rPr>
                        <a:t>Smart analytics</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smtClean="0">
                          <a:effectLst/>
                        </a:rPr>
                        <a:t>Studio</a:t>
                      </a:r>
                    </a:p>
                    <a:p>
                      <a:pPr marL="0" marR="0" algn="ctr">
                        <a:spcBef>
                          <a:spcPts val="0"/>
                        </a:spcBef>
                        <a:spcAft>
                          <a:spcPts val="0"/>
                        </a:spcAft>
                      </a:pPr>
                      <a:r>
                        <a:rPr lang="en-US" sz="1400" dirty="0" err="1" smtClean="0">
                          <a:effectLst/>
                        </a:rPr>
                        <a:t>ChatOps</a:t>
                      </a:r>
                      <a:endParaRPr lang="en-US" sz="1400" dirty="0" smtClean="0">
                        <a:effectLst/>
                      </a:endParaRPr>
                    </a:p>
                    <a:p>
                      <a:pPr marL="0" marR="0" algn="ctr">
                        <a:spcBef>
                          <a:spcPts val="0"/>
                        </a:spcBef>
                        <a:spcAft>
                          <a:spcPts val="0"/>
                        </a:spcAft>
                      </a:pPr>
                      <a:r>
                        <a:rPr lang="en-US" sz="1400" dirty="0" smtClean="0">
                          <a:effectLst/>
                        </a:rPr>
                        <a:t>Service Portfolio Management</a:t>
                      </a:r>
                    </a:p>
                    <a:p>
                      <a:pPr marL="0" marR="0" algn="ctr">
                        <a:spcBef>
                          <a:spcPts val="0"/>
                        </a:spcBef>
                        <a:spcAft>
                          <a:spcPts val="0"/>
                        </a:spcAft>
                      </a:pPr>
                      <a:r>
                        <a:rPr lang="en-US" sz="1400" dirty="0" smtClean="0">
                          <a:effectLst/>
                        </a:rPr>
                        <a:t>Service Catalog Management</a:t>
                      </a:r>
                    </a:p>
                    <a:p>
                      <a:pPr marL="0" marR="0" algn="ctr">
                        <a:spcBef>
                          <a:spcPts val="0"/>
                        </a:spcBef>
                        <a:spcAft>
                          <a:spcPts val="0"/>
                        </a:spcAft>
                      </a:pPr>
                      <a:r>
                        <a:rPr lang="en-US" sz="1400" dirty="0" smtClean="0">
                          <a:effectLst/>
                        </a:rPr>
                        <a:t>Service Level, Change, Release, Knowledge, Incident, and Problem Management</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smtClean="0">
                          <a:effectLst/>
                        </a:rPr>
                        <a:t>SACM</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smtClean="0">
                          <a:effectLst/>
                        </a:rPr>
                        <a:t>Universal CMDB</a:t>
                      </a:r>
                      <a:endParaRPr lang="en-US" sz="1400" dirty="0" smtClean="0">
                        <a:solidFill>
                          <a:srgbClr val="808080"/>
                        </a:solidFill>
                        <a:effectLst/>
                        <a:latin typeface="Calibri" panose="020F0502020204030204" pitchFamily="34" charset="0"/>
                        <a:ea typeface="Times" panose="02020603050405020304" pitchFamily="18" charset="0"/>
                        <a:cs typeface="Arial" panose="020B0604020202020204"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smtClean="0">
                          <a:effectLst/>
                        </a:rPr>
                        <a:t>Vendor Management</a:t>
                      </a:r>
                    </a:p>
                  </a:txBody>
                  <a:tcPr marL="68580" marR="68580" marT="0" marB="0" anchor="ctr"/>
                </a:tc>
                <a:tc>
                  <a:txBody>
                    <a:bodyPr/>
                    <a:lstStyle/>
                    <a:p>
                      <a:pPr marL="0" marR="0" algn="ctr">
                        <a:spcBef>
                          <a:spcPts val="0"/>
                        </a:spcBef>
                        <a:spcAft>
                          <a:spcPts val="0"/>
                        </a:spcAft>
                      </a:pPr>
                      <a:r>
                        <a:rPr lang="en-US" sz="1400" dirty="0" smtClean="0">
                          <a:effectLst/>
                        </a:rPr>
                        <a:t>SMAX Express</a:t>
                      </a:r>
                      <a:br>
                        <a:rPr lang="en-US" sz="1400" dirty="0" smtClean="0">
                          <a:effectLst/>
                        </a:rPr>
                      </a:br>
                      <a:r>
                        <a:rPr lang="en-US" sz="1400" dirty="0" smtClean="0">
                          <a:effectLst/>
                        </a:rPr>
                        <a:t>+</a:t>
                      </a:r>
                      <a:endParaRPr lang="en-US" sz="1400" dirty="0">
                        <a:effectLst/>
                      </a:endParaRPr>
                    </a:p>
                    <a:p>
                      <a:pPr marL="0" marR="0" algn="ctr">
                        <a:spcBef>
                          <a:spcPts val="0"/>
                        </a:spcBef>
                        <a:spcAft>
                          <a:spcPts val="0"/>
                        </a:spcAft>
                      </a:pPr>
                      <a:r>
                        <a:rPr lang="en-US" sz="1400" dirty="0" smtClean="0">
                          <a:effectLst/>
                        </a:rPr>
                        <a:t>Catalog Aggregation</a:t>
                      </a:r>
                    </a:p>
                    <a:p>
                      <a:pPr marL="0" marR="0" algn="ctr">
                        <a:spcBef>
                          <a:spcPts val="0"/>
                        </a:spcBef>
                        <a:spcAft>
                          <a:spcPts val="0"/>
                        </a:spcAft>
                      </a:pPr>
                      <a:r>
                        <a:rPr lang="en-US" sz="1400" dirty="0" smtClean="0">
                          <a:effectLst/>
                        </a:rPr>
                        <a:t>Contract Management</a:t>
                      </a:r>
                    </a:p>
                    <a:p>
                      <a:pPr marL="0" marR="0" algn="ctr">
                        <a:spcBef>
                          <a:spcPts val="0"/>
                        </a:spcBef>
                        <a:spcAft>
                          <a:spcPts val="0"/>
                        </a:spcAft>
                      </a:pPr>
                      <a:r>
                        <a:rPr lang="en-US" sz="1400" dirty="0" smtClean="0">
                          <a:effectLst/>
                        </a:rPr>
                        <a:t>Procurement Management</a:t>
                      </a:r>
                      <a:endParaRPr lang="en-US" sz="1400" dirty="0">
                        <a:effectLst/>
                      </a:endParaRPr>
                    </a:p>
                    <a:p>
                      <a:pPr marL="0" marR="0" algn="ctr">
                        <a:spcBef>
                          <a:spcPts val="0"/>
                        </a:spcBef>
                        <a:spcAft>
                          <a:spcPts val="0"/>
                        </a:spcAft>
                      </a:pPr>
                      <a:r>
                        <a:rPr lang="en-US" sz="1400" dirty="0" smtClean="0">
                          <a:effectLst/>
                        </a:rPr>
                        <a:t>Software Asset Management</a:t>
                      </a:r>
                    </a:p>
                    <a:p>
                      <a:pPr marL="0" marR="0" algn="ctr">
                        <a:spcBef>
                          <a:spcPts val="0"/>
                        </a:spcBef>
                        <a:spcAft>
                          <a:spcPts val="0"/>
                        </a:spcAft>
                      </a:pPr>
                      <a:r>
                        <a:rPr lang="en-US" sz="1400" dirty="0" smtClean="0">
                          <a:effectLst/>
                        </a:rPr>
                        <a:t>Financial Management</a:t>
                      </a:r>
                      <a:endParaRPr lang="en-US" sz="1400" dirty="0" smtClean="0">
                        <a:solidFill>
                          <a:srgbClr val="808080"/>
                        </a:solidFill>
                        <a:effectLst/>
                        <a:latin typeface="Calibri" panose="020F0502020204030204" pitchFamily="34" charset="0"/>
                        <a:ea typeface="Times" panose="02020603050405020304" pitchFamily="18" charset="0"/>
                        <a:cs typeface="Arial" panose="020B0604020202020204" pitchFamily="34" charset="0"/>
                      </a:endParaRPr>
                    </a:p>
                    <a:p>
                      <a:pPr marL="0" marR="0" algn="ctr">
                        <a:spcBef>
                          <a:spcPts val="0"/>
                        </a:spcBef>
                        <a:spcAft>
                          <a:spcPts val="0"/>
                        </a:spcAft>
                      </a:pPr>
                      <a:r>
                        <a:rPr lang="en-US" sz="1400" dirty="0" smtClean="0">
                          <a:effectLst/>
                        </a:rPr>
                        <a:t>Idea </a:t>
                      </a:r>
                      <a:r>
                        <a:rPr lang="en-US" sz="1400" dirty="0">
                          <a:effectLst/>
                        </a:rPr>
                        <a:t>&amp; </a:t>
                      </a:r>
                      <a:r>
                        <a:rPr lang="en-US" sz="1400" dirty="0" smtClean="0">
                          <a:effectLst/>
                        </a:rPr>
                        <a:t>Proposal Management</a:t>
                      </a:r>
                      <a:endParaRPr lang="en-US" sz="1400" dirty="0">
                        <a:effectLst/>
                      </a:endParaRPr>
                    </a:p>
                    <a:p>
                      <a:pPr marL="0" marR="0" algn="ctr">
                        <a:spcBef>
                          <a:spcPts val="0"/>
                        </a:spcBef>
                        <a:spcAft>
                          <a:spcPts val="0"/>
                        </a:spcAft>
                      </a:pPr>
                      <a:r>
                        <a:rPr lang="en-US" sz="1400" dirty="0">
                          <a:effectLst/>
                        </a:rPr>
                        <a:t>Application </a:t>
                      </a:r>
                      <a:r>
                        <a:rPr lang="en-US" sz="1400" dirty="0" smtClean="0">
                          <a:effectLst/>
                        </a:rPr>
                        <a:t>Portfolio Management</a:t>
                      </a:r>
                      <a:endParaRPr lang="en-US" sz="1400" dirty="0">
                        <a:effectLst/>
                      </a:endParaRPr>
                    </a:p>
                    <a:p>
                      <a:pPr marL="0" marR="0" algn="ctr">
                        <a:spcBef>
                          <a:spcPts val="0"/>
                        </a:spcBef>
                        <a:spcAft>
                          <a:spcPts val="0"/>
                        </a:spcAft>
                      </a:pPr>
                      <a:r>
                        <a:rPr lang="en-US" sz="1400" dirty="0">
                          <a:effectLst/>
                        </a:rPr>
                        <a:t>Project &amp; </a:t>
                      </a:r>
                      <a:r>
                        <a:rPr lang="en-US" sz="1400" dirty="0" smtClean="0">
                          <a:effectLst/>
                        </a:rPr>
                        <a:t>Program Management</a:t>
                      </a:r>
                      <a:endParaRPr lang="en-US" sz="1400" dirty="0">
                        <a:effectLst/>
                      </a:endParaRPr>
                    </a:p>
                  </a:txBody>
                  <a:tcPr marL="68580" marR="68580" marT="0" marB="0" anchor="ctr"/>
                </a:tc>
              </a:tr>
              <a:tr h="226695">
                <a:tc>
                  <a:txBody>
                    <a:bodyPr/>
                    <a:lstStyle/>
                    <a:p>
                      <a:pPr marL="0" marR="0" algn="r">
                        <a:spcBef>
                          <a:spcPts val="0"/>
                        </a:spcBef>
                        <a:spcAft>
                          <a:spcPts val="0"/>
                        </a:spcAft>
                      </a:pPr>
                      <a:r>
                        <a:rPr lang="en-US" sz="1600" cap="none" baseline="0" dirty="0">
                          <a:effectLst/>
                        </a:rPr>
                        <a:t>Delivery </a:t>
                      </a:r>
                      <a:r>
                        <a:rPr lang="en-US" sz="1600" cap="none" baseline="0" dirty="0" smtClean="0">
                          <a:effectLst/>
                        </a:rPr>
                        <a:t>format</a:t>
                      </a:r>
                      <a:endParaRPr lang="en-US" sz="1600" cap="none" baseline="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1400" dirty="0">
                          <a:effectLst/>
                        </a:rPr>
                        <a:t>CDF</a:t>
                      </a:r>
                      <a:endParaRPr lang="en-US" sz="140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hMerge="1">
                  <a:txBody>
                    <a:bodyPr/>
                    <a:lstStyle/>
                    <a:p>
                      <a:endParaRPr lang="en-US"/>
                    </a:p>
                  </a:txBody>
                  <a:tcPr/>
                </a:tc>
              </a:tr>
              <a:tr h="226695">
                <a:tc>
                  <a:txBody>
                    <a:bodyPr/>
                    <a:lstStyle/>
                    <a:p>
                      <a:pPr marL="0" marR="0" algn="r">
                        <a:spcBef>
                          <a:spcPts val="0"/>
                        </a:spcBef>
                        <a:spcAft>
                          <a:spcPts val="0"/>
                        </a:spcAft>
                      </a:pPr>
                      <a:r>
                        <a:rPr lang="en-US" sz="1600" b="1" kern="1200" cap="none" baseline="0" dirty="0" smtClean="0">
                          <a:solidFill>
                            <a:schemeClr val="lt1"/>
                          </a:solidFill>
                          <a:effectLst/>
                          <a:latin typeface="+mn-lt"/>
                          <a:ea typeface="+mn-ea"/>
                          <a:cs typeface="+mn-cs"/>
                        </a:rPr>
                        <a:t>Deployment Options</a:t>
                      </a:r>
                      <a:endParaRPr lang="en-US" sz="1600" b="1" kern="1200" cap="none" baseline="0" dirty="0">
                        <a:solidFill>
                          <a:schemeClr val="lt1"/>
                        </a:solidFill>
                        <a:effectLst/>
                        <a:latin typeface="+mn-lt"/>
                        <a:ea typeface="+mn-ea"/>
                        <a:cs typeface="+mn-cs"/>
                      </a:endParaRPr>
                    </a:p>
                  </a:txBody>
                  <a:tcPr marL="68580" marR="68580" marT="0" marB="0" anchor="ctr"/>
                </a:tc>
                <a:tc gridSpan="2">
                  <a:txBody>
                    <a:bodyPr/>
                    <a:lstStyle/>
                    <a:p>
                      <a:pPr marL="0" marR="0" algn="ctr">
                        <a:spcBef>
                          <a:spcPts val="0"/>
                        </a:spcBef>
                        <a:spcAft>
                          <a:spcPts val="0"/>
                        </a:spcAft>
                      </a:pPr>
                      <a:r>
                        <a:rPr lang="en-US" sz="1400" b="0" kern="1200" cap="all" dirty="0" smtClean="0">
                          <a:solidFill>
                            <a:schemeClr val="tx1"/>
                          </a:solidFill>
                          <a:effectLst/>
                          <a:latin typeface="+mn-lt"/>
                          <a:ea typeface="+mn-ea"/>
                          <a:cs typeface="+mn-cs"/>
                        </a:rPr>
                        <a:t>On-premise, Aws, Azure</a:t>
                      </a:r>
                      <a:endParaRPr lang="en-US" sz="1400" b="0" kern="1200" cap="all" dirty="0">
                        <a:solidFill>
                          <a:schemeClr val="tx1"/>
                        </a:solidFill>
                        <a:effectLst/>
                        <a:latin typeface="+mn-lt"/>
                        <a:ea typeface="+mn-ea"/>
                        <a:cs typeface="+mn-cs"/>
                      </a:endParaRPr>
                    </a:p>
                  </a:txBody>
                  <a:tcPr marL="68580" marR="68580" marT="0" marB="0" anchor="ctr"/>
                </a:tc>
                <a:tc hMerge="1">
                  <a:txBody>
                    <a:bodyPr/>
                    <a:lstStyle/>
                    <a:p>
                      <a:endParaRPr lang="en-GB"/>
                    </a:p>
                  </a:txBody>
                  <a:tcPr/>
                </a:tc>
              </a:tr>
              <a:tr h="226695">
                <a:tc>
                  <a:txBody>
                    <a:bodyPr/>
                    <a:lstStyle/>
                    <a:p>
                      <a:pPr marL="0" marR="0" algn="r">
                        <a:spcBef>
                          <a:spcPts val="0"/>
                        </a:spcBef>
                        <a:spcAft>
                          <a:spcPts val="0"/>
                        </a:spcAft>
                      </a:pPr>
                      <a:r>
                        <a:rPr lang="en-US" sz="1600" cap="none" baseline="0" dirty="0" smtClean="0">
                          <a:effectLst/>
                        </a:rPr>
                        <a:t>OS &amp; database support</a:t>
                      </a:r>
                      <a:endParaRPr lang="en-US" sz="1600" cap="none" baseline="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gridSpan="2">
                  <a:txBody>
                    <a:bodyPr/>
                    <a:lstStyle/>
                    <a:p>
                      <a:pPr marL="0" marR="0" algn="ctr" defTabSz="914377" rtl="0" eaLnBrk="1" latinLnBrk="0" hangingPunct="1">
                        <a:spcBef>
                          <a:spcPts val="0"/>
                        </a:spcBef>
                        <a:spcAft>
                          <a:spcPts val="0"/>
                        </a:spcAft>
                      </a:pPr>
                      <a:r>
                        <a:rPr lang="en-US" sz="1400" kern="1200" dirty="0" smtClean="0">
                          <a:solidFill>
                            <a:schemeClr val="dk1"/>
                          </a:solidFill>
                          <a:effectLst/>
                          <a:latin typeface="+mn-lt"/>
                          <a:ea typeface="+mn-ea"/>
                          <a:cs typeface="+mn-cs"/>
                          <a:hlinkClick r:id="rId2"/>
                        </a:rPr>
                        <a:t>Support Matrix</a:t>
                      </a:r>
                      <a:endParaRPr lang="en-US" sz="1400" kern="1200" dirty="0">
                        <a:solidFill>
                          <a:schemeClr val="dk1"/>
                        </a:solidFill>
                        <a:effectLst/>
                        <a:latin typeface="+mn-lt"/>
                        <a:ea typeface="+mn-ea"/>
                        <a:cs typeface="+mn-cs"/>
                      </a:endParaRPr>
                    </a:p>
                  </a:txBody>
                  <a:tcPr marL="68580" marR="68580"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2551460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Automation SM</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solidFill>
                  <a:srgbClr val="FFFFFF">
                    <a:lumMod val="75000"/>
                  </a:srgbClr>
                </a:solidFill>
              </a:rPr>
              <a:pPr/>
              <a:t>17</a:t>
            </a:fld>
            <a:endParaRPr lang="en-US" dirty="0">
              <a:solidFill>
                <a:srgbClr val="FFFFFF">
                  <a:lumMod val="75000"/>
                </a:srgbClr>
              </a:solidFill>
            </a:endParaRPr>
          </a:p>
        </p:txBody>
      </p:sp>
      <p:sp>
        <p:nvSpPr>
          <p:cNvPr id="4" name="Text Placeholder 3"/>
          <p:cNvSpPr>
            <a:spLocks noGrp="1"/>
          </p:cNvSpPr>
          <p:nvPr>
            <p:ph type="body" sz="quarter" idx="13"/>
          </p:nvPr>
        </p:nvSpPr>
        <p:spPr/>
        <p:txBody>
          <a:bodyPr/>
          <a:lstStyle/>
          <a:p>
            <a:r>
              <a:rPr lang="en-US" dirty="0" smtClean="0"/>
              <a:t>SMA-SM</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02126593"/>
              </p:ext>
            </p:extLst>
          </p:nvPr>
        </p:nvGraphicFramePr>
        <p:xfrm>
          <a:off x="946785" y="1733233"/>
          <a:ext cx="10311766" cy="3775710"/>
        </p:xfrm>
        <a:graphic>
          <a:graphicData uri="http://schemas.openxmlformats.org/drawingml/2006/table">
            <a:tbl>
              <a:tblPr firstRow="1" firstCol="1" bandRow="1">
                <a:tableStyleId>{5C22544A-7EE6-4342-B048-85BDC9FD1C3A}</a:tableStyleId>
              </a:tblPr>
              <a:tblGrid>
                <a:gridCol w="2348791"/>
                <a:gridCol w="4310891"/>
                <a:gridCol w="3652084"/>
              </a:tblGrid>
              <a:tr h="226695">
                <a:tc>
                  <a:txBody>
                    <a:bodyPr/>
                    <a:lstStyle/>
                    <a:p>
                      <a:pPr marL="0" marR="0" algn="ctr">
                        <a:spcBef>
                          <a:spcPts val="0"/>
                        </a:spcBef>
                        <a:spcAft>
                          <a:spcPts val="0"/>
                        </a:spcAft>
                      </a:pPr>
                      <a:r>
                        <a:rPr lang="en-US" sz="1600" cap="none" dirty="0">
                          <a:effectLst/>
                        </a:rPr>
                        <a:t>Edition</a:t>
                      </a:r>
                      <a:endParaRPr lang="en-US" sz="1600" cap="none"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600" cap="none" baseline="0" dirty="0" smtClean="0">
                          <a:effectLst/>
                        </a:rPr>
                        <a:t>SMA-SM Express</a:t>
                      </a:r>
                      <a:endParaRPr lang="en-US" sz="1600" cap="none" baseline="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600" cap="none" baseline="0" dirty="0" smtClean="0">
                          <a:effectLst/>
                        </a:rPr>
                        <a:t>SMA-SM Premium</a:t>
                      </a:r>
                      <a:endParaRPr lang="en-US" sz="1600" cap="none" baseline="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r>
              <a:tr h="453390">
                <a:tc>
                  <a:txBody>
                    <a:bodyPr/>
                    <a:lstStyle/>
                    <a:p>
                      <a:pPr marL="0" marR="0" algn="r">
                        <a:spcBef>
                          <a:spcPts val="0"/>
                        </a:spcBef>
                        <a:spcAft>
                          <a:spcPts val="0"/>
                        </a:spcAft>
                      </a:pPr>
                      <a:r>
                        <a:rPr lang="en-US" sz="1600" cap="none" dirty="0">
                          <a:effectLst/>
                        </a:rPr>
                        <a:t>Edition </a:t>
                      </a:r>
                      <a:r>
                        <a:rPr lang="en-US" sz="1600" cap="none" dirty="0" smtClean="0">
                          <a:effectLst/>
                        </a:rPr>
                        <a:t>use case</a:t>
                      </a:r>
                      <a:endParaRPr lang="en-US" sz="1600" cap="none"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400" dirty="0">
                          <a:effectLst/>
                          <a:latin typeface="+mn-lt"/>
                        </a:rPr>
                        <a:t>Service Management</a:t>
                      </a:r>
                      <a:endParaRPr lang="en-US" sz="1400" dirty="0">
                        <a:solidFill>
                          <a:srgbClr val="808080"/>
                        </a:solidFill>
                        <a:effectLst/>
                        <a:latin typeface="+mn-lt"/>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400" dirty="0">
                          <a:effectLst/>
                          <a:latin typeface="+mn-lt"/>
                        </a:rPr>
                        <a:t>Service </a:t>
                      </a:r>
                      <a:r>
                        <a:rPr lang="en-US" sz="1400" dirty="0" smtClean="0">
                          <a:effectLst/>
                          <a:latin typeface="+mn-lt"/>
                        </a:rPr>
                        <a:t>Management, Asset Management and ESM</a:t>
                      </a:r>
                      <a:endParaRPr lang="en-US" sz="1400" dirty="0">
                        <a:solidFill>
                          <a:srgbClr val="808080"/>
                        </a:solidFill>
                        <a:effectLst/>
                        <a:latin typeface="+mn-lt"/>
                        <a:ea typeface="Times" panose="02020603050405020304" pitchFamily="18" charset="0"/>
                        <a:cs typeface="Arial" panose="020B0604020202020204" pitchFamily="34" charset="0"/>
                      </a:endParaRPr>
                    </a:p>
                  </a:txBody>
                  <a:tcPr marL="68580" marR="68580" marT="0" marB="0" anchor="ctr"/>
                </a:tc>
              </a:tr>
              <a:tr h="325755">
                <a:tc>
                  <a:txBody>
                    <a:bodyPr/>
                    <a:lstStyle/>
                    <a:p>
                      <a:pPr marL="0" marR="0" algn="r">
                        <a:spcBef>
                          <a:spcPts val="0"/>
                        </a:spcBef>
                        <a:spcAft>
                          <a:spcPts val="0"/>
                        </a:spcAft>
                      </a:pPr>
                      <a:r>
                        <a:rPr lang="en-US" sz="1600" cap="none" dirty="0" smtClean="0">
                          <a:effectLst/>
                        </a:rPr>
                        <a:t>Features</a:t>
                      </a:r>
                      <a:endParaRPr lang="en-US" sz="1600" cap="none" dirty="0">
                        <a:effectLst/>
                      </a:endParaRPr>
                    </a:p>
                    <a:p>
                      <a:pPr marL="0" marR="0" algn="r">
                        <a:spcBef>
                          <a:spcPts val="0"/>
                        </a:spcBef>
                        <a:spcAft>
                          <a:spcPts val="0"/>
                        </a:spcAft>
                      </a:pPr>
                      <a:r>
                        <a:rPr lang="en-US" sz="1600" cap="none" dirty="0">
                          <a:effectLst/>
                        </a:rPr>
                        <a:t> </a:t>
                      </a:r>
                      <a:endParaRPr lang="en-US" sz="1600" cap="none"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400" dirty="0" smtClean="0">
                          <a:effectLst/>
                          <a:latin typeface="+mn-lt"/>
                        </a:rPr>
                        <a:t>Service Desk</a:t>
                      </a:r>
                      <a:r>
                        <a:rPr lang="en-US" sz="1400" baseline="0" dirty="0" smtClean="0">
                          <a:effectLst/>
                          <a:latin typeface="+mn-lt"/>
                        </a:rPr>
                        <a:t> and</a:t>
                      </a:r>
                      <a:r>
                        <a:rPr lang="en-US" sz="1400" dirty="0" smtClean="0">
                          <a:effectLst/>
                          <a:latin typeface="+mn-lt"/>
                        </a:rPr>
                        <a:t> Service Portal</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smtClean="0">
                          <a:effectLst/>
                          <a:latin typeface="+mn-lt"/>
                        </a:rPr>
                        <a:t>Native mobile app</a:t>
                      </a:r>
                    </a:p>
                    <a:p>
                      <a:pPr marL="0" marR="0" algn="ctr">
                        <a:spcBef>
                          <a:spcPts val="0"/>
                        </a:spcBef>
                        <a:spcAft>
                          <a:spcPts val="0"/>
                        </a:spcAft>
                      </a:pPr>
                      <a:r>
                        <a:rPr lang="en-US" sz="1400" dirty="0" smtClean="0">
                          <a:effectLst/>
                          <a:latin typeface="+mn-lt"/>
                        </a:rPr>
                        <a:t>Smart analytics</a:t>
                      </a:r>
                      <a:endParaRPr lang="en-US" sz="1400" dirty="0">
                        <a:effectLst/>
                        <a:latin typeface="+mn-lt"/>
                      </a:endParaRP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smtClean="0">
                          <a:effectLst/>
                          <a:latin typeface="+mn-lt"/>
                        </a:rPr>
                        <a:t>Process Designer</a:t>
                      </a:r>
                    </a:p>
                    <a:p>
                      <a:pPr marL="0" marR="0" algn="ctr">
                        <a:spcBef>
                          <a:spcPts val="0"/>
                        </a:spcBef>
                        <a:spcAft>
                          <a:spcPts val="0"/>
                        </a:spcAft>
                      </a:pPr>
                      <a:r>
                        <a:rPr lang="en-US" sz="1400" dirty="0" err="1" smtClean="0">
                          <a:effectLst/>
                          <a:latin typeface="+mn-lt"/>
                        </a:rPr>
                        <a:t>ChatOps</a:t>
                      </a:r>
                      <a:endParaRPr lang="en-US" sz="1400" dirty="0" smtClean="0">
                        <a:effectLst/>
                        <a:latin typeface="+mn-lt"/>
                      </a:endParaRPr>
                    </a:p>
                    <a:p>
                      <a:pPr marL="0" marR="0" algn="ctr">
                        <a:spcBef>
                          <a:spcPts val="0"/>
                        </a:spcBef>
                        <a:spcAft>
                          <a:spcPts val="0"/>
                        </a:spcAft>
                      </a:pPr>
                      <a:r>
                        <a:rPr lang="en-US" sz="1400" dirty="0" smtClean="0">
                          <a:effectLst/>
                          <a:latin typeface="+mn-lt"/>
                        </a:rPr>
                        <a:t>Service Portfolio Management</a:t>
                      </a:r>
                      <a:endParaRPr lang="en-US" sz="1400" dirty="0">
                        <a:effectLst/>
                        <a:latin typeface="+mn-lt"/>
                      </a:endParaRPr>
                    </a:p>
                    <a:p>
                      <a:pPr marL="0" marR="0" algn="ctr">
                        <a:spcBef>
                          <a:spcPts val="0"/>
                        </a:spcBef>
                        <a:spcAft>
                          <a:spcPts val="0"/>
                        </a:spcAft>
                      </a:pPr>
                      <a:r>
                        <a:rPr lang="en-US" sz="1400" dirty="0" smtClean="0">
                          <a:effectLst/>
                          <a:latin typeface="+mn-lt"/>
                        </a:rPr>
                        <a:t>Service Catalog Management</a:t>
                      </a:r>
                    </a:p>
                    <a:p>
                      <a:pPr marL="0" marR="0" algn="ctr">
                        <a:spcBef>
                          <a:spcPts val="0"/>
                        </a:spcBef>
                        <a:spcAft>
                          <a:spcPts val="0"/>
                        </a:spcAft>
                      </a:pPr>
                      <a:r>
                        <a:rPr lang="en-US" sz="1400" dirty="0" smtClean="0">
                          <a:effectLst/>
                          <a:latin typeface="+mn-lt"/>
                        </a:rPr>
                        <a:t>Service Level, Change, Release,</a:t>
                      </a:r>
                      <a:r>
                        <a:rPr lang="en-US" sz="1400" baseline="0" dirty="0" smtClean="0">
                          <a:effectLst/>
                          <a:latin typeface="+mn-lt"/>
                        </a:rPr>
                        <a:t> </a:t>
                      </a:r>
                      <a:r>
                        <a:rPr lang="en-US" sz="1400" dirty="0" smtClean="0">
                          <a:effectLst/>
                          <a:latin typeface="+mn-lt"/>
                        </a:rPr>
                        <a:t>Knowledge, Incident, Problem Management</a:t>
                      </a:r>
                    </a:p>
                    <a:p>
                      <a:pPr marL="0" marR="0" algn="ctr">
                        <a:spcBef>
                          <a:spcPts val="0"/>
                        </a:spcBef>
                        <a:spcAft>
                          <a:spcPts val="0"/>
                        </a:spcAft>
                      </a:pPr>
                      <a:r>
                        <a:rPr lang="en-US" sz="1400" dirty="0" smtClean="0">
                          <a:effectLst/>
                          <a:latin typeface="+mn-lt"/>
                        </a:rPr>
                        <a:t>SACM</a:t>
                      </a:r>
                    </a:p>
                    <a:p>
                      <a:pPr marL="0" marR="0" algn="ctr">
                        <a:spcBef>
                          <a:spcPts val="0"/>
                        </a:spcBef>
                        <a:spcAft>
                          <a:spcPts val="0"/>
                        </a:spcAft>
                      </a:pPr>
                      <a:r>
                        <a:rPr lang="en-US" sz="1400" dirty="0" smtClean="0">
                          <a:effectLst/>
                          <a:latin typeface="+mn-lt"/>
                        </a:rPr>
                        <a:t>Universal </a:t>
                      </a:r>
                      <a:r>
                        <a:rPr lang="en-US" sz="1400" dirty="0">
                          <a:effectLst/>
                          <a:latin typeface="+mn-lt"/>
                        </a:rPr>
                        <a:t>CMDB</a:t>
                      </a:r>
                      <a:endParaRPr lang="en-US" sz="1400" dirty="0">
                        <a:solidFill>
                          <a:srgbClr val="808080"/>
                        </a:solidFill>
                        <a:effectLst/>
                        <a:latin typeface="+mn-lt"/>
                        <a:ea typeface="Times"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400" dirty="0" smtClean="0">
                          <a:effectLst/>
                          <a:latin typeface="+mn-lt"/>
                        </a:rPr>
                        <a:t>SMA Express</a:t>
                      </a:r>
                      <a:br>
                        <a:rPr lang="en-US" sz="1400" dirty="0" smtClean="0">
                          <a:effectLst/>
                          <a:latin typeface="+mn-lt"/>
                        </a:rPr>
                      </a:br>
                      <a:r>
                        <a:rPr lang="en-US" sz="1400" dirty="0" smtClean="0">
                          <a:effectLst/>
                          <a:latin typeface="+mn-lt"/>
                        </a:rPr>
                        <a:t>+</a:t>
                      </a:r>
                      <a:endParaRPr lang="en-US" sz="1400" dirty="0">
                        <a:effectLst/>
                        <a:latin typeface="+mn-lt"/>
                      </a:endParaRPr>
                    </a:p>
                    <a:p>
                      <a:pPr marL="0" marR="0" algn="ctr">
                        <a:spcBef>
                          <a:spcPts val="0"/>
                        </a:spcBef>
                        <a:spcAft>
                          <a:spcPts val="0"/>
                        </a:spcAft>
                      </a:pPr>
                      <a:r>
                        <a:rPr lang="en-US" sz="1400" dirty="0" smtClean="0">
                          <a:effectLst/>
                        </a:rPr>
                        <a:t>Vendor Management</a:t>
                      </a:r>
                    </a:p>
                    <a:p>
                      <a:pPr marL="0" marR="0" algn="ctr">
                        <a:spcBef>
                          <a:spcPts val="0"/>
                        </a:spcBef>
                        <a:spcAft>
                          <a:spcPts val="0"/>
                        </a:spcAft>
                      </a:pPr>
                      <a:r>
                        <a:rPr lang="en-US" sz="1400" dirty="0" smtClean="0">
                          <a:effectLst/>
                        </a:rPr>
                        <a:t>Contract Management</a:t>
                      </a:r>
                    </a:p>
                    <a:p>
                      <a:pPr marL="0" marR="0" algn="ctr">
                        <a:spcBef>
                          <a:spcPts val="0"/>
                        </a:spcBef>
                        <a:spcAft>
                          <a:spcPts val="0"/>
                        </a:spcAft>
                      </a:pPr>
                      <a:r>
                        <a:rPr lang="en-US" sz="1400" dirty="0" smtClean="0">
                          <a:effectLst/>
                        </a:rPr>
                        <a:t>Procurement Management</a:t>
                      </a:r>
                    </a:p>
                    <a:p>
                      <a:pPr marL="0" marR="0" algn="ctr">
                        <a:spcBef>
                          <a:spcPts val="0"/>
                        </a:spcBef>
                        <a:spcAft>
                          <a:spcPts val="0"/>
                        </a:spcAft>
                      </a:pPr>
                      <a:r>
                        <a:rPr lang="en-US" sz="1400" dirty="0" smtClean="0">
                          <a:effectLst/>
                        </a:rPr>
                        <a:t>Software Asset Management</a:t>
                      </a:r>
                    </a:p>
                    <a:p>
                      <a:pPr marL="0" marR="0" algn="ctr">
                        <a:spcBef>
                          <a:spcPts val="0"/>
                        </a:spcBef>
                        <a:spcAft>
                          <a:spcPts val="0"/>
                        </a:spcAft>
                      </a:pPr>
                      <a:r>
                        <a:rPr lang="en-US" sz="1400" dirty="0" smtClean="0">
                          <a:effectLst/>
                        </a:rPr>
                        <a:t>Financial Management</a:t>
                      </a:r>
                      <a:endParaRPr lang="en-US" sz="1400"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r>
              <a:tr h="226695">
                <a:tc>
                  <a:txBody>
                    <a:bodyPr/>
                    <a:lstStyle/>
                    <a:p>
                      <a:pPr marL="0" marR="0" algn="r">
                        <a:spcBef>
                          <a:spcPts val="0"/>
                        </a:spcBef>
                        <a:spcAft>
                          <a:spcPts val="0"/>
                        </a:spcAft>
                      </a:pPr>
                      <a:r>
                        <a:rPr lang="en-US" sz="1600" cap="none" dirty="0">
                          <a:effectLst/>
                        </a:rPr>
                        <a:t>Delivery </a:t>
                      </a:r>
                      <a:r>
                        <a:rPr lang="en-US" sz="1600" cap="none" dirty="0" smtClean="0">
                          <a:effectLst/>
                        </a:rPr>
                        <a:t>format</a:t>
                      </a:r>
                      <a:endParaRPr lang="en-US" sz="1600" cap="none"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1400" dirty="0" smtClean="0">
                          <a:effectLst/>
                          <a:latin typeface="+mn-lt"/>
                        </a:rPr>
                        <a:t>“Classic”</a:t>
                      </a:r>
                      <a:endParaRPr lang="en-US" sz="1400" dirty="0">
                        <a:solidFill>
                          <a:srgbClr val="808080"/>
                        </a:solidFill>
                        <a:effectLst/>
                        <a:latin typeface="+mn-lt"/>
                        <a:ea typeface="Times" panose="02020603050405020304" pitchFamily="18" charset="0"/>
                        <a:cs typeface="Arial" panose="020B0604020202020204" pitchFamily="34" charset="0"/>
                      </a:endParaRPr>
                    </a:p>
                  </a:txBody>
                  <a:tcPr marL="68580" marR="68580" marT="0" marB="0" anchor="ctr"/>
                </a:tc>
                <a:tc hMerge="1">
                  <a:txBody>
                    <a:bodyPr/>
                    <a:lstStyle/>
                    <a:p>
                      <a:endParaRPr lang="en-US"/>
                    </a:p>
                  </a:txBody>
                  <a:tcPr/>
                </a:tc>
              </a:tr>
              <a:tr h="226695">
                <a:tc>
                  <a:txBody>
                    <a:bodyPr/>
                    <a:lstStyle/>
                    <a:p>
                      <a:pPr marL="0" marR="0" algn="r">
                        <a:spcBef>
                          <a:spcPts val="0"/>
                        </a:spcBef>
                        <a:spcAft>
                          <a:spcPts val="0"/>
                        </a:spcAft>
                      </a:pPr>
                      <a:r>
                        <a:rPr lang="en-US" sz="1600" b="1" kern="1200" cap="none" baseline="0" dirty="0" smtClean="0">
                          <a:solidFill>
                            <a:schemeClr val="lt1"/>
                          </a:solidFill>
                          <a:effectLst/>
                          <a:latin typeface="+mn-lt"/>
                          <a:ea typeface="+mn-ea"/>
                          <a:cs typeface="+mn-cs"/>
                        </a:rPr>
                        <a:t>Deployment Options</a:t>
                      </a:r>
                      <a:endParaRPr lang="en-US" sz="1600" b="1" kern="1200" cap="none" baseline="0" dirty="0">
                        <a:solidFill>
                          <a:schemeClr val="lt1"/>
                        </a:solidFill>
                        <a:effectLst/>
                        <a:latin typeface="+mn-lt"/>
                        <a:ea typeface="+mn-ea"/>
                        <a:cs typeface="+mn-cs"/>
                      </a:endParaRPr>
                    </a:p>
                  </a:txBody>
                  <a:tcPr marL="68580" marR="68580" marT="0" marB="0" anchor="ctr"/>
                </a:tc>
                <a:tc gridSpan="2">
                  <a:txBody>
                    <a:bodyPr/>
                    <a:lstStyle/>
                    <a:p>
                      <a:pPr marL="0" marR="0" algn="ctr">
                        <a:spcBef>
                          <a:spcPts val="0"/>
                        </a:spcBef>
                        <a:spcAft>
                          <a:spcPts val="0"/>
                        </a:spcAft>
                      </a:pPr>
                      <a:r>
                        <a:rPr lang="en-US" sz="1400" b="0" kern="1200" cap="all" dirty="0" smtClean="0">
                          <a:solidFill>
                            <a:schemeClr val="tx1"/>
                          </a:solidFill>
                          <a:effectLst/>
                          <a:latin typeface="+mn-lt"/>
                          <a:ea typeface="+mn-ea"/>
                          <a:cs typeface="+mn-cs"/>
                        </a:rPr>
                        <a:t>On-premise</a:t>
                      </a:r>
                      <a:endParaRPr lang="en-US" sz="1400" b="0" kern="1200" cap="all" dirty="0">
                        <a:solidFill>
                          <a:schemeClr val="tx1"/>
                        </a:solidFill>
                        <a:effectLst/>
                        <a:latin typeface="+mn-lt"/>
                        <a:ea typeface="+mn-ea"/>
                        <a:cs typeface="+mn-cs"/>
                      </a:endParaRPr>
                    </a:p>
                  </a:txBody>
                  <a:tcPr marL="68580" marR="68580" marT="0" marB="0" anchor="ctr"/>
                </a:tc>
                <a:tc hMerge="1">
                  <a:txBody>
                    <a:bodyPr/>
                    <a:lstStyle/>
                    <a:p>
                      <a:endParaRPr lang="en-GB"/>
                    </a:p>
                  </a:txBody>
                  <a:tcPr/>
                </a:tc>
              </a:tr>
              <a:tr h="226695">
                <a:tc>
                  <a:txBody>
                    <a:bodyPr/>
                    <a:lstStyle/>
                    <a:p>
                      <a:pPr marL="0" marR="0" algn="r">
                        <a:spcBef>
                          <a:spcPts val="0"/>
                        </a:spcBef>
                        <a:spcAft>
                          <a:spcPts val="0"/>
                        </a:spcAft>
                      </a:pPr>
                      <a:r>
                        <a:rPr lang="en-US" sz="1600" cap="none" dirty="0" smtClean="0">
                          <a:effectLst/>
                        </a:rPr>
                        <a:t>OS and database</a:t>
                      </a:r>
                      <a:r>
                        <a:rPr lang="en-US" sz="1600" cap="none" baseline="0" dirty="0" smtClean="0">
                          <a:effectLst/>
                        </a:rPr>
                        <a:t> s</a:t>
                      </a:r>
                      <a:r>
                        <a:rPr lang="en-US" sz="1600" cap="none" dirty="0" smtClean="0">
                          <a:effectLst/>
                        </a:rPr>
                        <a:t>upport</a:t>
                      </a:r>
                      <a:endParaRPr lang="en-US" sz="1600" cap="none" dirty="0">
                        <a:solidFill>
                          <a:srgbClr val="808080"/>
                        </a:solidFill>
                        <a:effectLst/>
                        <a:latin typeface="Calibri" panose="020F0502020204030204" pitchFamily="34" charset="0"/>
                        <a:ea typeface="Times" panose="02020603050405020304" pitchFamily="18"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1400" dirty="0" smtClean="0">
                          <a:effectLst/>
                          <a:latin typeface="+mn-lt"/>
                          <a:hlinkClick r:id="rId3"/>
                        </a:rPr>
                        <a:t>Support Matrix</a:t>
                      </a:r>
                      <a:endParaRPr lang="en-US" sz="1400" dirty="0">
                        <a:solidFill>
                          <a:srgbClr val="808080"/>
                        </a:solidFill>
                        <a:effectLst/>
                        <a:latin typeface="+mn-lt"/>
                        <a:ea typeface="Times" panose="02020603050405020304" pitchFamily="18" charset="0"/>
                        <a:cs typeface="Arial" panose="020B0604020202020204" pitchFamily="34" charset="0"/>
                      </a:endParaRPr>
                    </a:p>
                  </a:txBody>
                  <a:tcPr marL="68580" marR="68580"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3899871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1607866" y="1736725"/>
            <a:ext cx="5086358" cy="4440239"/>
          </a:xfrm>
        </p:spPr>
        <p:txBody>
          <a:bodyPr/>
          <a:lstStyle/>
          <a:p>
            <a:pPr marL="176213" indent="0">
              <a:spcAft>
                <a:spcPts val="2400"/>
              </a:spcAft>
              <a:buNone/>
            </a:pPr>
            <a:r>
              <a:rPr lang="en-US" sz="1800" b="1" dirty="0" smtClean="0">
                <a:solidFill>
                  <a:prstClr val="black"/>
                </a:solidFill>
                <a:latin typeface="Calibri" panose="020F0502020204030204" pitchFamily="34" charset="0"/>
                <a:cs typeface="Arial" panose="020B0604020202020204" pitchFamily="34" charset="0"/>
              </a:rPr>
              <a:t>Machine learning and analytics </a:t>
            </a:r>
            <a:r>
              <a:rPr lang="en-US" sz="1800" dirty="0" smtClean="0">
                <a:solidFill>
                  <a:prstClr val="black"/>
                </a:solidFill>
                <a:latin typeface="Calibri" panose="020F0502020204030204" pitchFamily="34" charset="0"/>
                <a:cs typeface="Arial" panose="020B0604020202020204" pitchFamily="34" charset="0"/>
              </a:rPr>
              <a:t>for low ticket volume and fast resolution time</a:t>
            </a:r>
          </a:p>
          <a:p>
            <a:pPr marL="176213" indent="0">
              <a:spcAft>
                <a:spcPts val="2400"/>
              </a:spcAft>
              <a:buNone/>
            </a:pPr>
            <a:r>
              <a:rPr lang="en-US" sz="1800" b="1" dirty="0" smtClean="0">
                <a:solidFill>
                  <a:prstClr val="black"/>
                </a:solidFill>
                <a:latin typeface="Calibri" panose="020F0502020204030204" pitchFamily="34" charset="0"/>
                <a:cs typeface="Arial" panose="020B0604020202020204" pitchFamily="34" charset="0"/>
              </a:rPr>
              <a:t>Smart self-service and social collaboration </a:t>
            </a:r>
            <a:r>
              <a:rPr lang="en-US" sz="1800" dirty="0" smtClean="0">
                <a:solidFill>
                  <a:prstClr val="black"/>
                </a:solidFill>
                <a:latin typeface="Calibri" panose="020F0502020204030204" pitchFamily="34" charset="0"/>
                <a:cs typeface="Arial" panose="020B0604020202020204" pitchFamily="34" charset="0"/>
              </a:rPr>
              <a:t>for </a:t>
            </a:r>
            <a:r>
              <a:rPr lang="en-US" sz="1800" dirty="0" smtClean="0">
                <a:solidFill>
                  <a:prstClr val="black"/>
                </a:solidFill>
                <a:latin typeface="Calibri" panose="020F0502020204030204" pitchFamily="34" charset="0"/>
              </a:rPr>
              <a:t>increased </a:t>
            </a:r>
            <a:r>
              <a:rPr lang="en-US" sz="1800" dirty="0">
                <a:solidFill>
                  <a:prstClr val="black"/>
                </a:solidFill>
                <a:latin typeface="Calibri" panose="020F0502020204030204" pitchFamily="34" charset="0"/>
              </a:rPr>
              <a:t>end-user </a:t>
            </a:r>
            <a:r>
              <a:rPr lang="en-US" sz="1800" dirty="0" smtClean="0">
                <a:solidFill>
                  <a:prstClr val="black"/>
                </a:solidFill>
                <a:latin typeface="Calibri" panose="020F0502020204030204" pitchFamily="34" charset="0"/>
              </a:rPr>
              <a:t>autonomy and satisfaction</a:t>
            </a:r>
            <a:endParaRPr lang="en-US" sz="1800" dirty="0" smtClean="0">
              <a:solidFill>
                <a:prstClr val="black"/>
              </a:solidFill>
              <a:latin typeface="Calibri" panose="020F0502020204030204" pitchFamily="34" charset="0"/>
              <a:cs typeface="Arial" panose="020B0604020202020204" pitchFamily="34" charset="0"/>
            </a:endParaRPr>
          </a:p>
          <a:p>
            <a:pPr marL="176213" indent="0">
              <a:spcAft>
                <a:spcPts val="2400"/>
              </a:spcAft>
              <a:buNone/>
            </a:pPr>
            <a:r>
              <a:rPr lang="en-US" sz="1800" b="1" dirty="0" smtClean="0">
                <a:solidFill>
                  <a:prstClr val="black"/>
                </a:solidFill>
                <a:latin typeface="Calibri" panose="020F0502020204030204" pitchFamily="34" charset="0"/>
              </a:rPr>
              <a:t>Modern user experience </a:t>
            </a:r>
            <a:r>
              <a:rPr lang="en-US" sz="1800" dirty="0" smtClean="0">
                <a:solidFill>
                  <a:prstClr val="black"/>
                </a:solidFill>
                <a:latin typeface="Calibri" panose="020F0502020204030204" pitchFamily="34" charset="0"/>
              </a:rPr>
              <a:t>for enterprise applications at high service quality</a:t>
            </a:r>
            <a:endParaRPr lang="en-US" sz="1800" dirty="0">
              <a:solidFill>
                <a:prstClr val="black"/>
              </a:solidFill>
              <a:latin typeface="Calibri" panose="020F0502020204030204" pitchFamily="34" charset="0"/>
              <a:cs typeface="Arial" panose="020B0604020202020204" pitchFamily="34" charset="0"/>
            </a:endParaRPr>
          </a:p>
          <a:p>
            <a:pPr marL="176213" indent="0">
              <a:spcAft>
                <a:spcPts val="2400"/>
              </a:spcAft>
              <a:buNone/>
            </a:pPr>
            <a:r>
              <a:rPr lang="en-US" sz="1800" b="1" dirty="0" smtClean="0">
                <a:latin typeface="Calibri" panose="020F0502020204030204" pitchFamily="34" charset="0"/>
              </a:rPr>
              <a:t>Codeless configuration </a:t>
            </a:r>
            <a:r>
              <a:rPr lang="en-US" sz="1800" dirty="0" smtClean="0">
                <a:latin typeface="Calibri" panose="020F0502020204030204" pitchFamily="34" charset="0"/>
              </a:rPr>
              <a:t>and</a:t>
            </a:r>
            <a:r>
              <a:rPr lang="en-US" sz="1800" b="1" dirty="0" smtClean="0">
                <a:latin typeface="Calibri" panose="020F0502020204030204" pitchFamily="34" charset="0"/>
              </a:rPr>
              <a:t> easy upgrades </a:t>
            </a:r>
            <a:r>
              <a:rPr lang="en-US" sz="1800" dirty="0" smtClean="0">
                <a:latin typeface="Calibri" panose="020F0502020204030204" pitchFamily="34" charset="0"/>
              </a:rPr>
              <a:t>for a low total cost of ownership</a:t>
            </a:r>
          </a:p>
          <a:p>
            <a:pPr marL="176213" indent="0">
              <a:spcAft>
                <a:spcPts val="2400"/>
              </a:spcAft>
              <a:buNone/>
            </a:pPr>
            <a:r>
              <a:rPr lang="en-US" sz="1800" b="1" dirty="0" smtClean="0">
                <a:latin typeface="Calibri" panose="020F0502020204030204" pitchFamily="34" charset="0"/>
              </a:rPr>
              <a:t>Multi-tenancy</a:t>
            </a:r>
            <a:r>
              <a:rPr lang="en-US" sz="1800" dirty="0" smtClean="0">
                <a:latin typeface="Calibri" panose="020F0502020204030204" pitchFamily="34" charset="0"/>
              </a:rPr>
              <a:t> </a:t>
            </a:r>
            <a:r>
              <a:rPr lang="en-US" sz="1800" dirty="0">
                <a:latin typeface="Calibri" panose="020F0502020204030204" pitchFamily="34" charset="0"/>
              </a:rPr>
              <a:t>and</a:t>
            </a:r>
            <a:r>
              <a:rPr lang="en-US" sz="1800" b="1" dirty="0">
                <a:latin typeface="Calibri" panose="020F0502020204030204" pitchFamily="34" charset="0"/>
              </a:rPr>
              <a:t> </a:t>
            </a:r>
            <a:r>
              <a:rPr lang="en-US" sz="1800" b="1" dirty="0" smtClean="0">
                <a:latin typeface="Calibri" panose="020F0502020204030204" pitchFamily="34" charset="0"/>
              </a:rPr>
              <a:t>flexible deployment options</a:t>
            </a:r>
            <a:r>
              <a:rPr lang="en-US" sz="1800" dirty="0" smtClean="0">
                <a:latin typeface="Calibri" panose="020F0502020204030204" pitchFamily="34" charset="0"/>
              </a:rPr>
              <a:t> for IT and LOB service management initiatives </a:t>
            </a:r>
            <a:endParaRPr lang="en-US" sz="1800" kern="0" dirty="0">
              <a:solidFill>
                <a:prstClr val="black"/>
              </a:solidFill>
            </a:endParaRPr>
          </a:p>
          <a:p>
            <a:pPr marL="176213" indent="0">
              <a:spcAft>
                <a:spcPts val="2400"/>
              </a:spcAft>
              <a:buNone/>
            </a:pPr>
            <a:r>
              <a:rPr lang="en-US" sz="1800" b="1" dirty="0" smtClean="0">
                <a:latin typeface="Calibri" panose="020F0502020204030204" pitchFamily="34" charset="0"/>
              </a:rPr>
              <a:t>Single ITOM platform </a:t>
            </a:r>
            <a:r>
              <a:rPr lang="en-US" sz="1800" dirty="0" smtClean="0">
                <a:latin typeface="Calibri" panose="020F0502020204030204" pitchFamily="34" charset="0"/>
              </a:rPr>
              <a:t>for </a:t>
            </a:r>
            <a:r>
              <a:rPr lang="en-US" sz="1800" kern="0" dirty="0">
                <a:solidFill>
                  <a:prstClr val="black"/>
                </a:solidFill>
              </a:rPr>
              <a:t>quick </a:t>
            </a:r>
            <a:r>
              <a:rPr lang="en-US" sz="1800" kern="0" dirty="0" smtClean="0">
                <a:solidFill>
                  <a:prstClr val="black"/>
                </a:solidFill>
              </a:rPr>
              <a:t>time-to-value and continuous delivery</a:t>
            </a:r>
            <a:endParaRPr lang="en-US" sz="1800" kern="0" dirty="0">
              <a:solidFill>
                <a:prstClr val="black"/>
              </a:solidFill>
            </a:endParaRPr>
          </a:p>
        </p:txBody>
      </p:sp>
      <p:sp>
        <p:nvSpPr>
          <p:cNvPr id="3" name="Slide Number Placeholder 2"/>
          <p:cNvSpPr>
            <a:spLocks noGrp="1"/>
          </p:cNvSpPr>
          <p:nvPr>
            <p:ph type="sldNum" sz="quarter" idx="4"/>
          </p:nvPr>
        </p:nvSpPr>
        <p:spPr/>
        <p:txBody>
          <a:bodyPr/>
          <a:lstStyle/>
          <a:p>
            <a:fld id="{B016F8AB-BCEA-4347-8BA6-BE776009BC89}" type="slidenum">
              <a:rPr lang="en-US" smtClean="0"/>
              <a:pPr/>
              <a:t>18</a:t>
            </a:fld>
            <a:endParaRPr lang="en-US"/>
          </a:p>
        </p:txBody>
      </p:sp>
      <p:sp>
        <p:nvSpPr>
          <p:cNvPr id="2" name="Title 1"/>
          <p:cNvSpPr>
            <a:spLocks noGrp="1"/>
          </p:cNvSpPr>
          <p:nvPr>
            <p:ph type="title"/>
          </p:nvPr>
        </p:nvSpPr>
        <p:spPr/>
        <p:txBody>
          <a:bodyPr/>
          <a:lstStyle/>
          <a:p>
            <a:r>
              <a:rPr lang="en-US" dirty="0"/>
              <a:t>The Service Management Automation Advantage</a:t>
            </a:r>
          </a:p>
        </p:txBody>
      </p:sp>
      <p:sp>
        <p:nvSpPr>
          <p:cNvPr id="5" name="Text Placeholder 4"/>
          <p:cNvSpPr>
            <a:spLocks noGrp="1"/>
          </p:cNvSpPr>
          <p:nvPr>
            <p:ph type="body" sz="quarter" idx="13"/>
          </p:nvPr>
        </p:nvSpPr>
        <p:spPr/>
        <p:txBody>
          <a:bodyPr/>
          <a:lstStyle/>
          <a:p>
            <a:r>
              <a:rPr lang="en-US" dirty="0" smtClean="0"/>
              <a:t>Satisfied business users and efficient IT staff</a:t>
            </a:r>
            <a:endParaRPr lang="en-US" dirty="0"/>
          </a:p>
        </p:txBody>
      </p:sp>
      <p:cxnSp>
        <p:nvCxnSpPr>
          <p:cNvPr id="13" name="Straight Connector 12"/>
          <p:cNvCxnSpPr/>
          <p:nvPr/>
        </p:nvCxnSpPr>
        <p:spPr>
          <a:xfrm>
            <a:off x="1818861" y="2448980"/>
            <a:ext cx="4500000" cy="0"/>
          </a:xfrm>
          <a:prstGeom prst="line">
            <a:avLst/>
          </a:prstGeom>
          <a:ln w="3175" cmpd="sng">
            <a:solidFill>
              <a:srgbClr val="ADB1B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18861" y="3202448"/>
            <a:ext cx="4500000" cy="0"/>
          </a:xfrm>
          <a:prstGeom prst="line">
            <a:avLst/>
          </a:prstGeom>
          <a:ln w="3175" cmpd="sng">
            <a:solidFill>
              <a:srgbClr val="ADB1B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818861" y="4063437"/>
            <a:ext cx="4500000" cy="0"/>
          </a:xfrm>
          <a:prstGeom prst="line">
            <a:avLst/>
          </a:prstGeom>
          <a:ln w="3175" cmpd="sng">
            <a:solidFill>
              <a:srgbClr val="ADB1B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818861" y="4815603"/>
            <a:ext cx="4500000" cy="0"/>
          </a:xfrm>
          <a:prstGeom prst="line">
            <a:avLst/>
          </a:prstGeom>
          <a:ln w="3175" cmpd="sng">
            <a:solidFill>
              <a:srgbClr val="ADB1B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818861" y="5648450"/>
            <a:ext cx="4500000" cy="0"/>
          </a:xfrm>
          <a:prstGeom prst="line">
            <a:avLst/>
          </a:prstGeom>
          <a:ln w="3175" cmpd="sng">
            <a:solidFill>
              <a:srgbClr val="ADB1B2"/>
            </a:solidFill>
          </a:ln>
        </p:spPr>
        <p:style>
          <a:lnRef idx="1">
            <a:schemeClr val="accent1"/>
          </a:lnRef>
          <a:fillRef idx="0">
            <a:schemeClr val="accent1"/>
          </a:fillRef>
          <a:effectRef idx="0">
            <a:schemeClr val="accent1"/>
          </a:effectRef>
          <a:fontRef idx="minor">
            <a:schemeClr val="tx1"/>
          </a:fontRef>
        </p:style>
      </p:cxnSp>
      <p:grpSp>
        <p:nvGrpSpPr>
          <p:cNvPr id="25" name="Group 24"/>
          <p:cNvGrpSpPr>
            <a:grpSpLocks noChangeAspect="1"/>
          </p:cNvGrpSpPr>
          <p:nvPr/>
        </p:nvGrpSpPr>
        <p:grpSpPr>
          <a:xfrm>
            <a:off x="944087" y="4961804"/>
            <a:ext cx="480852" cy="432000"/>
            <a:chOff x="1403706" y="8552511"/>
            <a:chExt cx="287100" cy="263021"/>
          </a:xfrm>
          <a:solidFill>
            <a:srgbClr val="0078EF"/>
          </a:solidFill>
        </p:grpSpPr>
        <p:sp>
          <p:nvSpPr>
            <p:cNvPr id="26" name="Freeform 147"/>
            <p:cNvSpPr>
              <a:spLocks noChangeArrowheads="1"/>
            </p:cNvSpPr>
            <p:nvPr/>
          </p:nvSpPr>
          <p:spPr bwMode="auto">
            <a:xfrm>
              <a:off x="1403706" y="8643271"/>
              <a:ext cx="83351" cy="83352"/>
            </a:xfrm>
            <a:custGeom>
              <a:avLst/>
              <a:gdLst>
                <a:gd name="T0" fmla="*/ 199 w 200"/>
                <a:gd name="T1" fmla="*/ 99 h 199"/>
                <a:gd name="T2" fmla="*/ 199 w 200"/>
                <a:gd name="T3" fmla="*/ 99 h 199"/>
                <a:gd name="T4" fmla="*/ 100 w 200"/>
                <a:gd name="T5" fmla="*/ 0 h 199"/>
                <a:gd name="T6" fmla="*/ 0 w 200"/>
                <a:gd name="T7" fmla="*/ 99 h 199"/>
                <a:gd name="T8" fmla="*/ 100 w 200"/>
                <a:gd name="T9" fmla="*/ 198 h 199"/>
                <a:gd name="T10" fmla="*/ 199 w 200"/>
                <a:gd name="T11" fmla="*/ 99 h 199"/>
                <a:gd name="T12" fmla="*/ 24 w 200"/>
                <a:gd name="T13" fmla="*/ 99 h 199"/>
                <a:gd name="T14" fmla="*/ 24 w 200"/>
                <a:gd name="T15" fmla="*/ 99 h 199"/>
                <a:gd name="T16" fmla="*/ 100 w 200"/>
                <a:gd name="T17" fmla="*/ 23 h 199"/>
                <a:gd name="T18" fmla="*/ 176 w 200"/>
                <a:gd name="T19" fmla="*/ 99 h 199"/>
                <a:gd name="T20" fmla="*/ 100 w 200"/>
                <a:gd name="T21" fmla="*/ 175 h 199"/>
                <a:gd name="T22" fmla="*/ 24 w 200"/>
                <a:gd name="T23" fmla="*/ 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99">
                  <a:moveTo>
                    <a:pt x="199" y="99"/>
                  </a:moveTo>
                  <a:lnTo>
                    <a:pt x="199" y="99"/>
                  </a:lnTo>
                  <a:cubicBezTo>
                    <a:pt x="199" y="45"/>
                    <a:pt x="154" y="0"/>
                    <a:pt x="100" y="0"/>
                  </a:cubicBezTo>
                  <a:cubicBezTo>
                    <a:pt x="45" y="0"/>
                    <a:pt x="0" y="45"/>
                    <a:pt x="0" y="99"/>
                  </a:cubicBezTo>
                  <a:cubicBezTo>
                    <a:pt x="0" y="154"/>
                    <a:pt x="45" y="198"/>
                    <a:pt x="100" y="198"/>
                  </a:cubicBezTo>
                  <a:cubicBezTo>
                    <a:pt x="154" y="198"/>
                    <a:pt x="199" y="154"/>
                    <a:pt x="199" y="99"/>
                  </a:cubicBezTo>
                  <a:close/>
                  <a:moveTo>
                    <a:pt x="24" y="99"/>
                  </a:moveTo>
                  <a:lnTo>
                    <a:pt x="24" y="99"/>
                  </a:lnTo>
                  <a:cubicBezTo>
                    <a:pt x="24" y="57"/>
                    <a:pt x="57" y="23"/>
                    <a:pt x="100" y="23"/>
                  </a:cubicBezTo>
                  <a:cubicBezTo>
                    <a:pt x="142" y="23"/>
                    <a:pt x="176" y="57"/>
                    <a:pt x="176" y="99"/>
                  </a:cubicBezTo>
                  <a:cubicBezTo>
                    <a:pt x="176" y="140"/>
                    <a:pt x="142" y="175"/>
                    <a:pt x="100" y="175"/>
                  </a:cubicBezTo>
                  <a:cubicBezTo>
                    <a:pt x="57" y="175"/>
                    <a:pt x="24" y="140"/>
                    <a:pt x="24" y="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27" name="Freeform 148"/>
            <p:cNvSpPr>
              <a:spLocks noChangeArrowheads="1"/>
            </p:cNvSpPr>
            <p:nvPr/>
          </p:nvSpPr>
          <p:spPr bwMode="auto">
            <a:xfrm>
              <a:off x="1637091" y="8656237"/>
              <a:ext cx="53715" cy="53715"/>
            </a:xfrm>
            <a:custGeom>
              <a:avLst/>
              <a:gdLst>
                <a:gd name="T0" fmla="*/ 64 w 130"/>
                <a:gd name="T1" fmla="*/ 0 h 130"/>
                <a:gd name="T2" fmla="*/ 64 w 130"/>
                <a:gd name="T3" fmla="*/ 0 h 130"/>
                <a:gd name="T4" fmla="*/ 0 w 130"/>
                <a:gd name="T5" fmla="*/ 65 h 130"/>
                <a:gd name="T6" fmla="*/ 64 w 130"/>
                <a:gd name="T7" fmla="*/ 129 h 130"/>
                <a:gd name="T8" fmla="*/ 129 w 130"/>
                <a:gd name="T9" fmla="*/ 65 h 130"/>
                <a:gd name="T10" fmla="*/ 64 w 130"/>
                <a:gd name="T11" fmla="*/ 0 h 130"/>
              </a:gdLst>
              <a:ahLst/>
              <a:cxnLst>
                <a:cxn ang="0">
                  <a:pos x="T0" y="T1"/>
                </a:cxn>
                <a:cxn ang="0">
                  <a:pos x="T2" y="T3"/>
                </a:cxn>
                <a:cxn ang="0">
                  <a:pos x="T4" y="T5"/>
                </a:cxn>
                <a:cxn ang="0">
                  <a:pos x="T6" y="T7"/>
                </a:cxn>
                <a:cxn ang="0">
                  <a:pos x="T8" y="T9"/>
                </a:cxn>
                <a:cxn ang="0">
                  <a:pos x="T10" y="T11"/>
                </a:cxn>
              </a:cxnLst>
              <a:rect l="0" t="0" r="r" b="b"/>
              <a:pathLst>
                <a:path w="130" h="130">
                  <a:moveTo>
                    <a:pt x="64" y="0"/>
                  </a:moveTo>
                  <a:lnTo>
                    <a:pt x="64" y="0"/>
                  </a:lnTo>
                  <a:cubicBezTo>
                    <a:pt x="29" y="0"/>
                    <a:pt x="0" y="29"/>
                    <a:pt x="0" y="65"/>
                  </a:cubicBezTo>
                  <a:cubicBezTo>
                    <a:pt x="0" y="100"/>
                    <a:pt x="29" y="129"/>
                    <a:pt x="64" y="129"/>
                  </a:cubicBezTo>
                  <a:cubicBezTo>
                    <a:pt x="100" y="129"/>
                    <a:pt x="129" y="100"/>
                    <a:pt x="129" y="65"/>
                  </a:cubicBezTo>
                  <a:cubicBezTo>
                    <a:pt x="129" y="29"/>
                    <a:pt x="100" y="0"/>
                    <a:pt x="6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28" name="Freeform 149"/>
            <p:cNvSpPr>
              <a:spLocks noChangeArrowheads="1"/>
            </p:cNvSpPr>
            <p:nvPr/>
          </p:nvSpPr>
          <p:spPr bwMode="auto">
            <a:xfrm>
              <a:off x="1607455" y="8552511"/>
              <a:ext cx="53715" cy="55568"/>
            </a:xfrm>
            <a:custGeom>
              <a:avLst/>
              <a:gdLst>
                <a:gd name="T0" fmla="*/ 129 w 130"/>
                <a:gd name="T1" fmla="*/ 65 h 131"/>
                <a:gd name="T2" fmla="*/ 129 w 130"/>
                <a:gd name="T3" fmla="*/ 65 h 131"/>
                <a:gd name="T4" fmla="*/ 65 w 130"/>
                <a:gd name="T5" fmla="*/ 0 h 131"/>
                <a:gd name="T6" fmla="*/ 0 w 130"/>
                <a:gd name="T7" fmla="*/ 65 h 131"/>
                <a:gd name="T8" fmla="*/ 65 w 130"/>
                <a:gd name="T9" fmla="*/ 130 h 131"/>
                <a:gd name="T10" fmla="*/ 129 w 130"/>
                <a:gd name="T11" fmla="*/ 65 h 131"/>
              </a:gdLst>
              <a:ahLst/>
              <a:cxnLst>
                <a:cxn ang="0">
                  <a:pos x="T0" y="T1"/>
                </a:cxn>
                <a:cxn ang="0">
                  <a:pos x="T2" y="T3"/>
                </a:cxn>
                <a:cxn ang="0">
                  <a:pos x="T4" y="T5"/>
                </a:cxn>
                <a:cxn ang="0">
                  <a:pos x="T6" y="T7"/>
                </a:cxn>
                <a:cxn ang="0">
                  <a:pos x="T8" y="T9"/>
                </a:cxn>
                <a:cxn ang="0">
                  <a:pos x="T10" y="T11"/>
                </a:cxn>
              </a:cxnLst>
              <a:rect l="0" t="0" r="r" b="b"/>
              <a:pathLst>
                <a:path w="130" h="131">
                  <a:moveTo>
                    <a:pt x="129" y="65"/>
                  </a:moveTo>
                  <a:lnTo>
                    <a:pt x="129" y="65"/>
                  </a:lnTo>
                  <a:cubicBezTo>
                    <a:pt x="129" y="29"/>
                    <a:pt x="100" y="0"/>
                    <a:pt x="65" y="0"/>
                  </a:cubicBezTo>
                  <a:cubicBezTo>
                    <a:pt x="28" y="0"/>
                    <a:pt x="0" y="29"/>
                    <a:pt x="0" y="65"/>
                  </a:cubicBezTo>
                  <a:cubicBezTo>
                    <a:pt x="0" y="100"/>
                    <a:pt x="28" y="130"/>
                    <a:pt x="65" y="130"/>
                  </a:cubicBezTo>
                  <a:cubicBezTo>
                    <a:pt x="100" y="130"/>
                    <a:pt x="129" y="100"/>
                    <a:pt x="129" y="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29" name="Freeform 150"/>
            <p:cNvSpPr>
              <a:spLocks noChangeArrowheads="1"/>
            </p:cNvSpPr>
            <p:nvPr/>
          </p:nvSpPr>
          <p:spPr bwMode="auto">
            <a:xfrm>
              <a:off x="1607455" y="8759964"/>
              <a:ext cx="53715" cy="55568"/>
            </a:xfrm>
            <a:custGeom>
              <a:avLst/>
              <a:gdLst>
                <a:gd name="T0" fmla="*/ 65 w 130"/>
                <a:gd name="T1" fmla="*/ 0 h 131"/>
                <a:gd name="T2" fmla="*/ 65 w 130"/>
                <a:gd name="T3" fmla="*/ 0 h 131"/>
                <a:gd name="T4" fmla="*/ 0 w 130"/>
                <a:gd name="T5" fmla="*/ 65 h 131"/>
                <a:gd name="T6" fmla="*/ 65 w 130"/>
                <a:gd name="T7" fmla="*/ 130 h 131"/>
                <a:gd name="T8" fmla="*/ 129 w 130"/>
                <a:gd name="T9" fmla="*/ 65 h 131"/>
                <a:gd name="T10" fmla="*/ 65 w 130"/>
                <a:gd name="T11" fmla="*/ 0 h 131"/>
              </a:gdLst>
              <a:ahLst/>
              <a:cxnLst>
                <a:cxn ang="0">
                  <a:pos x="T0" y="T1"/>
                </a:cxn>
                <a:cxn ang="0">
                  <a:pos x="T2" y="T3"/>
                </a:cxn>
                <a:cxn ang="0">
                  <a:pos x="T4" y="T5"/>
                </a:cxn>
                <a:cxn ang="0">
                  <a:pos x="T6" y="T7"/>
                </a:cxn>
                <a:cxn ang="0">
                  <a:pos x="T8" y="T9"/>
                </a:cxn>
                <a:cxn ang="0">
                  <a:pos x="T10" y="T11"/>
                </a:cxn>
              </a:cxnLst>
              <a:rect l="0" t="0" r="r" b="b"/>
              <a:pathLst>
                <a:path w="130" h="131">
                  <a:moveTo>
                    <a:pt x="65" y="0"/>
                  </a:moveTo>
                  <a:lnTo>
                    <a:pt x="65" y="0"/>
                  </a:lnTo>
                  <a:cubicBezTo>
                    <a:pt x="28" y="0"/>
                    <a:pt x="0" y="29"/>
                    <a:pt x="0" y="65"/>
                  </a:cubicBezTo>
                  <a:cubicBezTo>
                    <a:pt x="0" y="101"/>
                    <a:pt x="28" y="130"/>
                    <a:pt x="65" y="130"/>
                  </a:cubicBezTo>
                  <a:cubicBezTo>
                    <a:pt x="100" y="130"/>
                    <a:pt x="129" y="101"/>
                    <a:pt x="129" y="65"/>
                  </a:cubicBezTo>
                  <a:cubicBezTo>
                    <a:pt x="129" y="29"/>
                    <a:pt x="100" y="0"/>
                    <a:pt x="6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30" name="Freeform 151"/>
            <p:cNvSpPr>
              <a:spLocks noChangeArrowheads="1"/>
            </p:cNvSpPr>
            <p:nvPr/>
          </p:nvSpPr>
          <p:spPr bwMode="auto">
            <a:xfrm>
              <a:off x="1574114" y="8750702"/>
              <a:ext cx="24079" cy="18523"/>
            </a:xfrm>
            <a:custGeom>
              <a:avLst/>
              <a:gdLst>
                <a:gd name="T0" fmla="*/ 7 w 58"/>
                <a:gd name="T1" fmla="*/ 23 h 44"/>
                <a:gd name="T2" fmla="*/ 7 w 58"/>
                <a:gd name="T3" fmla="*/ 23 h 44"/>
                <a:gd name="T4" fmla="*/ 38 w 58"/>
                <a:gd name="T5" fmla="*/ 41 h 44"/>
                <a:gd name="T6" fmla="*/ 44 w 58"/>
                <a:gd name="T7" fmla="*/ 43 h 44"/>
                <a:gd name="T8" fmla="*/ 54 w 58"/>
                <a:gd name="T9" fmla="*/ 36 h 44"/>
                <a:gd name="T10" fmla="*/ 50 w 58"/>
                <a:gd name="T11" fmla="*/ 21 h 44"/>
                <a:gd name="T12" fmla="*/ 19 w 58"/>
                <a:gd name="T13" fmla="*/ 3 h 44"/>
                <a:gd name="T14" fmla="*/ 3 w 58"/>
                <a:gd name="T15" fmla="*/ 7 h 44"/>
                <a:gd name="T16" fmla="*/ 7 w 58"/>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4">
                  <a:moveTo>
                    <a:pt x="7" y="23"/>
                  </a:moveTo>
                  <a:lnTo>
                    <a:pt x="7" y="23"/>
                  </a:lnTo>
                  <a:cubicBezTo>
                    <a:pt x="38" y="41"/>
                    <a:pt x="38" y="41"/>
                    <a:pt x="38" y="41"/>
                  </a:cubicBezTo>
                  <a:cubicBezTo>
                    <a:pt x="40" y="42"/>
                    <a:pt x="42" y="43"/>
                    <a:pt x="44" y="43"/>
                  </a:cubicBezTo>
                  <a:cubicBezTo>
                    <a:pt x="48" y="43"/>
                    <a:pt x="52" y="41"/>
                    <a:pt x="54" y="36"/>
                  </a:cubicBezTo>
                  <a:cubicBezTo>
                    <a:pt x="57" y="31"/>
                    <a:pt x="55" y="24"/>
                    <a:pt x="50" y="21"/>
                  </a:cubicBezTo>
                  <a:cubicBezTo>
                    <a:pt x="19" y="3"/>
                    <a:pt x="19" y="3"/>
                    <a:pt x="19" y="3"/>
                  </a:cubicBezTo>
                  <a:cubicBezTo>
                    <a:pt x="13" y="0"/>
                    <a:pt x="6" y="1"/>
                    <a:pt x="3" y="7"/>
                  </a:cubicBezTo>
                  <a:cubicBezTo>
                    <a:pt x="0" y="13"/>
                    <a:pt x="2" y="20"/>
                    <a:pt x="7"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31" name="Freeform 152"/>
            <p:cNvSpPr>
              <a:spLocks noChangeArrowheads="1"/>
            </p:cNvSpPr>
            <p:nvPr/>
          </p:nvSpPr>
          <p:spPr bwMode="auto">
            <a:xfrm>
              <a:off x="1535216" y="8728475"/>
              <a:ext cx="24080" cy="18523"/>
            </a:xfrm>
            <a:custGeom>
              <a:avLst/>
              <a:gdLst>
                <a:gd name="T0" fmla="*/ 8 w 59"/>
                <a:gd name="T1" fmla="*/ 23 h 44"/>
                <a:gd name="T2" fmla="*/ 8 w 59"/>
                <a:gd name="T3" fmla="*/ 23 h 44"/>
                <a:gd name="T4" fmla="*/ 39 w 59"/>
                <a:gd name="T5" fmla="*/ 42 h 44"/>
                <a:gd name="T6" fmla="*/ 45 w 59"/>
                <a:gd name="T7" fmla="*/ 43 h 44"/>
                <a:gd name="T8" fmla="*/ 54 w 59"/>
                <a:gd name="T9" fmla="*/ 37 h 44"/>
                <a:gd name="T10" fmla="*/ 50 w 59"/>
                <a:gd name="T11" fmla="*/ 21 h 44"/>
                <a:gd name="T12" fmla="*/ 20 w 59"/>
                <a:gd name="T13" fmla="*/ 3 h 44"/>
                <a:gd name="T14" fmla="*/ 3 w 59"/>
                <a:gd name="T15" fmla="*/ 7 h 44"/>
                <a:gd name="T16" fmla="*/ 8 w 59"/>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4">
                  <a:moveTo>
                    <a:pt x="8" y="23"/>
                  </a:moveTo>
                  <a:lnTo>
                    <a:pt x="8" y="23"/>
                  </a:lnTo>
                  <a:cubicBezTo>
                    <a:pt x="39" y="42"/>
                    <a:pt x="39" y="42"/>
                    <a:pt x="39" y="42"/>
                  </a:cubicBezTo>
                  <a:cubicBezTo>
                    <a:pt x="41" y="43"/>
                    <a:pt x="43" y="43"/>
                    <a:pt x="45" y="43"/>
                  </a:cubicBezTo>
                  <a:cubicBezTo>
                    <a:pt x="48" y="43"/>
                    <a:pt x="52" y="41"/>
                    <a:pt x="54" y="37"/>
                  </a:cubicBezTo>
                  <a:cubicBezTo>
                    <a:pt x="58" y="31"/>
                    <a:pt x="57" y="24"/>
                    <a:pt x="50" y="21"/>
                  </a:cubicBezTo>
                  <a:cubicBezTo>
                    <a:pt x="20" y="3"/>
                    <a:pt x="20" y="3"/>
                    <a:pt x="20" y="3"/>
                  </a:cubicBezTo>
                  <a:cubicBezTo>
                    <a:pt x="14" y="0"/>
                    <a:pt x="7" y="2"/>
                    <a:pt x="3" y="7"/>
                  </a:cubicBezTo>
                  <a:cubicBezTo>
                    <a:pt x="0" y="12"/>
                    <a:pt x="2" y="20"/>
                    <a:pt x="8"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32" name="Freeform 153"/>
            <p:cNvSpPr>
              <a:spLocks noChangeArrowheads="1"/>
            </p:cNvSpPr>
            <p:nvPr/>
          </p:nvSpPr>
          <p:spPr bwMode="auto">
            <a:xfrm>
              <a:off x="1496319" y="8704396"/>
              <a:ext cx="24079" cy="18523"/>
            </a:xfrm>
            <a:custGeom>
              <a:avLst/>
              <a:gdLst>
                <a:gd name="T0" fmla="*/ 7 w 58"/>
                <a:gd name="T1" fmla="*/ 24 h 43"/>
                <a:gd name="T2" fmla="*/ 7 w 58"/>
                <a:gd name="T3" fmla="*/ 24 h 43"/>
                <a:gd name="T4" fmla="*/ 37 w 58"/>
                <a:gd name="T5" fmla="*/ 41 h 43"/>
                <a:gd name="T6" fmla="*/ 43 w 58"/>
                <a:gd name="T7" fmla="*/ 42 h 43"/>
                <a:gd name="T8" fmla="*/ 54 w 58"/>
                <a:gd name="T9" fmla="*/ 37 h 43"/>
                <a:gd name="T10" fmla="*/ 50 w 58"/>
                <a:gd name="T11" fmla="*/ 22 h 43"/>
                <a:gd name="T12" fmla="*/ 18 w 58"/>
                <a:gd name="T13" fmla="*/ 3 h 43"/>
                <a:gd name="T14" fmla="*/ 3 w 58"/>
                <a:gd name="T15" fmla="*/ 7 h 43"/>
                <a:gd name="T16" fmla="*/ 7 w 58"/>
                <a:gd name="T17"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3">
                  <a:moveTo>
                    <a:pt x="7" y="24"/>
                  </a:moveTo>
                  <a:lnTo>
                    <a:pt x="7" y="24"/>
                  </a:lnTo>
                  <a:cubicBezTo>
                    <a:pt x="37" y="41"/>
                    <a:pt x="37" y="41"/>
                    <a:pt x="37" y="41"/>
                  </a:cubicBezTo>
                  <a:cubicBezTo>
                    <a:pt x="39" y="42"/>
                    <a:pt x="41" y="42"/>
                    <a:pt x="43" y="42"/>
                  </a:cubicBezTo>
                  <a:cubicBezTo>
                    <a:pt x="48" y="42"/>
                    <a:pt x="51" y="40"/>
                    <a:pt x="54" y="37"/>
                  </a:cubicBezTo>
                  <a:cubicBezTo>
                    <a:pt x="57" y="32"/>
                    <a:pt x="55" y="25"/>
                    <a:pt x="50" y="22"/>
                  </a:cubicBezTo>
                  <a:cubicBezTo>
                    <a:pt x="18" y="3"/>
                    <a:pt x="18" y="3"/>
                    <a:pt x="18" y="3"/>
                  </a:cubicBezTo>
                  <a:cubicBezTo>
                    <a:pt x="13" y="0"/>
                    <a:pt x="6" y="2"/>
                    <a:pt x="3" y="7"/>
                  </a:cubicBezTo>
                  <a:cubicBezTo>
                    <a:pt x="0" y="13"/>
                    <a:pt x="1" y="21"/>
                    <a:pt x="7" y="2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33" name="Freeform 154"/>
            <p:cNvSpPr>
              <a:spLocks noChangeArrowheads="1"/>
            </p:cNvSpPr>
            <p:nvPr/>
          </p:nvSpPr>
          <p:spPr bwMode="auto">
            <a:xfrm>
              <a:off x="1537069" y="8621044"/>
              <a:ext cx="24079" cy="18523"/>
            </a:xfrm>
            <a:custGeom>
              <a:avLst/>
              <a:gdLst>
                <a:gd name="T0" fmla="*/ 38 w 58"/>
                <a:gd name="T1" fmla="*/ 3 h 44"/>
                <a:gd name="T2" fmla="*/ 38 w 58"/>
                <a:gd name="T3" fmla="*/ 3 h 44"/>
                <a:gd name="T4" fmla="*/ 7 w 58"/>
                <a:gd name="T5" fmla="*/ 21 h 44"/>
                <a:gd name="T6" fmla="*/ 3 w 58"/>
                <a:gd name="T7" fmla="*/ 36 h 44"/>
                <a:gd name="T8" fmla="*/ 12 w 58"/>
                <a:gd name="T9" fmla="*/ 43 h 44"/>
                <a:gd name="T10" fmla="*/ 18 w 58"/>
                <a:gd name="T11" fmla="*/ 40 h 44"/>
                <a:gd name="T12" fmla="*/ 49 w 58"/>
                <a:gd name="T13" fmla="*/ 24 h 44"/>
                <a:gd name="T14" fmla="*/ 54 w 58"/>
                <a:gd name="T15" fmla="*/ 8 h 44"/>
                <a:gd name="T16" fmla="*/ 38 w 58"/>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4">
                  <a:moveTo>
                    <a:pt x="38" y="3"/>
                  </a:moveTo>
                  <a:lnTo>
                    <a:pt x="38" y="3"/>
                  </a:lnTo>
                  <a:cubicBezTo>
                    <a:pt x="7" y="21"/>
                    <a:pt x="7" y="21"/>
                    <a:pt x="7" y="21"/>
                  </a:cubicBezTo>
                  <a:cubicBezTo>
                    <a:pt x="2" y="24"/>
                    <a:pt x="0" y="31"/>
                    <a:pt x="3" y="36"/>
                  </a:cubicBezTo>
                  <a:cubicBezTo>
                    <a:pt x="5" y="40"/>
                    <a:pt x="8" y="43"/>
                    <a:pt x="12" y="43"/>
                  </a:cubicBezTo>
                  <a:cubicBezTo>
                    <a:pt x="14" y="43"/>
                    <a:pt x="16" y="41"/>
                    <a:pt x="18" y="40"/>
                  </a:cubicBezTo>
                  <a:cubicBezTo>
                    <a:pt x="49" y="24"/>
                    <a:pt x="49" y="24"/>
                    <a:pt x="49" y="24"/>
                  </a:cubicBezTo>
                  <a:cubicBezTo>
                    <a:pt x="55" y="21"/>
                    <a:pt x="57" y="13"/>
                    <a:pt x="54" y="8"/>
                  </a:cubicBezTo>
                  <a:cubicBezTo>
                    <a:pt x="51" y="2"/>
                    <a:pt x="43" y="0"/>
                    <a:pt x="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34" name="Freeform 155"/>
            <p:cNvSpPr>
              <a:spLocks noChangeArrowheads="1"/>
            </p:cNvSpPr>
            <p:nvPr/>
          </p:nvSpPr>
          <p:spPr bwMode="auto">
            <a:xfrm>
              <a:off x="1498171" y="8643271"/>
              <a:ext cx="24080" cy="18523"/>
            </a:xfrm>
            <a:custGeom>
              <a:avLst/>
              <a:gdLst>
                <a:gd name="T0" fmla="*/ 38 w 58"/>
                <a:gd name="T1" fmla="*/ 3 h 43"/>
                <a:gd name="T2" fmla="*/ 38 w 58"/>
                <a:gd name="T3" fmla="*/ 3 h 43"/>
                <a:gd name="T4" fmla="*/ 7 w 58"/>
                <a:gd name="T5" fmla="*/ 20 h 43"/>
                <a:gd name="T6" fmla="*/ 3 w 58"/>
                <a:gd name="T7" fmla="*/ 36 h 43"/>
                <a:gd name="T8" fmla="*/ 13 w 58"/>
                <a:gd name="T9" fmla="*/ 42 h 43"/>
                <a:gd name="T10" fmla="*/ 19 w 58"/>
                <a:gd name="T11" fmla="*/ 41 h 43"/>
                <a:gd name="T12" fmla="*/ 50 w 58"/>
                <a:gd name="T13" fmla="*/ 23 h 43"/>
                <a:gd name="T14" fmla="*/ 54 w 58"/>
                <a:gd name="T15" fmla="*/ 7 h 43"/>
                <a:gd name="T16" fmla="*/ 38 w 58"/>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3">
                  <a:moveTo>
                    <a:pt x="38" y="3"/>
                  </a:moveTo>
                  <a:lnTo>
                    <a:pt x="38" y="3"/>
                  </a:lnTo>
                  <a:cubicBezTo>
                    <a:pt x="7" y="20"/>
                    <a:pt x="7" y="20"/>
                    <a:pt x="7" y="20"/>
                  </a:cubicBezTo>
                  <a:cubicBezTo>
                    <a:pt x="2" y="23"/>
                    <a:pt x="0" y="30"/>
                    <a:pt x="3" y="36"/>
                  </a:cubicBezTo>
                  <a:cubicBezTo>
                    <a:pt x="5" y="39"/>
                    <a:pt x="9" y="42"/>
                    <a:pt x="13" y="42"/>
                  </a:cubicBezTo>
                  <a:cubicBezTo>
                    <a:pt x="14" y="42"/>
                    <a:pt x="16" y="42"/>
                    <a:pt x="19" y="41"/>
                  </a:cubicBezTo>
                  <a:cubicBezTo>
                    <a:pt x="50" y="23"/>
                    <a:pt x="50" y="23"/>
                    <a:pt x="50" y="23"/>
                  </a:cubicBezTo>
                  <a:cubicBezTo>
                    <a:pt x="55" y="20"/>
                    <a:pt x="57" y="13"/>
                    <a:pt x="54" y="7"/>
                  </a:cubicBezTo>
                  <a:cubicBezTo>
                    <a:pt x="51" y="2"/>
                    <a:pt x="45" y="0"/>
                    <a:pt x="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35" name="Freeform 156"/>
            <p:cNvSpPr>
              <a:spLocks noChangeArrowheads="1"/>
            </p:cNvSpPr>
            <p:nvPr/>
          </p:nvSpPr>
          <p:spPr bwMode="auto">
            <a:xfrm>
              <a:off x="1575966" y="8598817"/>
              <a:ext cx="24080" cy="18523"/>
            </a:xfrm>
            <a:custGeom>
              <a:avLst/>
              <a:gdLst>
                <a:gd name="T0" fmla="*/ 40 w 59"/>
                <a:gd name="T1" fmla="*/ 3 h 43"/>
                <a:gd name="T2" fmla="*/ 40 w 59"/>
                <a:gd name="T3" fmla="*/ 3 h 43"/>
                <a:gd name="T4" fmla="*/ 8 w 59"/>
                <a:gd name="T5" fmla="*/ 21 h 43"/>
                <a:gd name="T6" fmla="*/ 3 w 59"/>
                <a:gd name="T7" fmla="*/ 36 h 43"/>
                <a:gd name="T8" fmla="*/ 14 w 59"/>
                <a:gd name="T9" fmla="*/ 42 h 43"/>
                <a:gd name="T10" fmla="*/ 20 w 59"/>
                <a:gd name="T11" fmla="*/ 41 h 43"/>
                <a:gd name="T12" fmla="*/ 51 w 59"/>
                <a:gd name="T13" fmla="*/ 24 h 43"/>
                <a:gd name="T14" fmla="*/ 55 w 59"/>
                <a:gd name="T15" fmla="*/ 8 h 43"/>
                <a:gd name="T16" fmla="*/ 40 w 59"/>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40" y="3"/>
                  </a:moveTo>
                  <a:lnTo>
                    <a:pt x="40" y="3"/>
                  </a:lnTo>
                  <a:cubicBezTo>
                    <a:pt x="8" y="21"/>
                    <a:pt x="8" y="21"/>
                    <a:pt x="8" y="21"/>
                  </a:cubicBezTo>
                  <a:cubicBezTo>
                    <a:pt x="2" y="24"/>
                    <a:pt x="0" y="31"/>
                    <a:pt x="3" y="36"/>
                  </a:cubicBezTo>
                  <a:cubicBezTo>
                    <a:pt x="5" y="40"/>
                    <a:pt x="10" y="42"/>
                    <a:pt x="14" y="42"/>
                  </a:cubicBezTo>
                  <a:cubicBezTo>
                    <a:pt x="16" y="42"/>
                    <a:pt x="18" y="42"/>
                    <a:pt x="20" y="41"/>
                  </a:cubicBezTo>
                  <a:cubicBezTo>
                    <a:pt x="51" y="24"/>
                    <a:pt x="51" y="24"/>
                    <a:pt x="51" y="24"/>
                  </a:cubicBezTo>
                  <a:cubicBezTo>
                    <a:pt x="56" y="21"/>
                    <a:pt x="58" y="13"/>
                    <a:pt x="55" y="8"/>
                  </a:cubicBezTo>
                  <a:cubicBezTo>
                    <a:pt x="52" y="2"/>
                    <a:pt x="45" y="0"/>
                    <a:pt x="40"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36" name="Freeform 157"/>
            <p:cNvSpPr>
              <a:spLocks noChangeArrowheads="1"/>
            </p:cNvSpPr>
            <p:nvPr/>
          </p:nvSpPr>
          <p:spPr bwMode="auto">
            <a:xfrm>
              <a:off x="1505580" y="8678465"/>
              <a:ext cx="25932" cy="9261"/>
            </a:xfrm>
            <a:custGeom>
              <a:avLst/>
              <a:gdLst>
                <a:gd name="T0" fmla="*/ 0 w 60"/>
                <a:gd name="T1" fmla="*/ 12 h 24"/>
                <a:gd name="T2" fmla="*/ 0 w 60"/>
                <a:gd name="T3" fmla="*/ 12 h 24"/>
                <a:gd name="T4" fmla="*/ 12 w 60"/>
                <a:gd name="T5" fmla="*/ 23 h 24"/>
                <a:gd name="T6" fmla="*/ 47 w 60"/>
                <a:gd name="T7" fmla="*/ 23 h 24"/>
                <a:gd name="T8" fmla="*/ 59 w 60"/>
                <a:gd name="T9" fmla="*/ 12 h 24"/>
                <a:gd name="T10" fmla="*/ 47 w 60"/>
                <a:gd name="T11" fmla="*/ 0 h 24"/>
                <a:gd name="T12" fmla="*/ 12 w 60"/>
                <a:gd name="T13" fmla="*/ 0 h 24"/>
                <a:gd name="T14" fmla="*/ 0 w 60"/>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0" y="12"/>
                  </a:moveTo>
                  <a:lnTo>
                    <a:pt x="0" y="12"/>
                  </a:lnTo>
                  <a:cubicBezTo>
                    <a:pt x="0" y="18"/>
                    <a:pt x="6" y="23"/>
                    <a:pt x="12" y="23"/>
                  </a:cubicBezTo>
                  <a:cubicBezTo>
                    <a:pt x="47" y="23"/>
                    <a:pt x="47" y="23"/>
                    <a:pt x="47" y="23"/>
                  </a:cubicBezTo>
                  <a:cubicBezTo>
                    <a:pt x="54" y="23"/>
                    <a:pt x="59" y="18"/>
                    <a:pt x="59" y="12"/>
                  </a:cubicBezTo>
                  <a:cubicBezTo>
                    <a:pt x="59" y="5"/>
                    <a:pt x="54" y="0"/>
                    <a:pt x="47" y="0"/>
                  </a:cubicBezTo>
                  <a:cubicBezTo>
                    <a:pt x="12" y="0"/>
                    <a:pt x="12" y="0"/>
                    <a:pt x="12" y="0"/>
                  </a:cubicBezTo>
                  <a:cubicBezTo>
                    <a:pt x="6" y="0"/>
                    <a:pt x="0" y="5"/>
                    <a:pt x="0" y="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37" name="Freeform 158"/>
            <p:cNvSpPr>
              <a:spLocks noChangeArrowheads="1"/>
            </p:cNvSpPr>
            <p:nvPr/>
          </p:nvSpPr>
          <p:spPr bwMode="auto">
            <a:xfrm>
              <a:off x="1594489" y="8678465"/>
              <a:ext cx="25932" cy="9261"/>
            </a:xfrm>
            <a:custGeom>
              <a:avLst/>
              <a:gdLst>
                <a:gd name="T0" fmla="*/ 0 w 60"/>
                <a:gd name="T1" fmla="*/ 12 h 24"/>
                <a:gd name="T2" fmla="*/ 0 w 60"/>
                <a:gd name="T3" fmla="*/ 12 h 24"/>
                <a:gd name="T4" fmla="*/ 11 w 60"/>
                <a:gd name="T5" fmla="*/ 23 h 24"/>
                <a:gd name="T6" fmla="*/ 48 w 60"/>
                <a:gd name="T7" fmla="*/ 23 h 24"/>
                <a:gd name="T8" fmla="*/ 59 w 60"/>
                <a:gd name="T9" fmla="*/ 12 h 24"/>
                <a:gd name="T10" fmla="*/ 48 w 60"/>
                <a:gd name="T11" fmla="*/ 0 h 24"/>
                <a:gd name="T12" fmla="*/ 11 w 60"/>
                <a:gd name="T13" fmla="*/ 0 h 24"/>
                <a:gd name="T14" fmla="*/ 0 w 60"/>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0" y="12"/>
                  </a:moveTo>
                  <a:lnTo>
                    <a:pt x="0" y="12"/>
                  </a:lnTo>
                  <a:cubicBezTo>
                    <a:pt x="0" y="18"/>
                    <a:pt x="5" y="23"/>
                    <a:pt x="11" y="23"/>
                  </a:cubicBezTo>
                  <a:cubicBezTo>
                    <a:pt x="48" y="23"/>
                    <a:pt x="48" y="23"/>
                    <a:pt x="48" y="23"/>
                  </a:cubicBezTo>
                  <a:cubicBezTo>
                    <a:pt x="54" y="23"/>
                    <a:pt x="59" y="18"/>
                    <a:pt x="59" y="12"/>
                  </a:cubicBezTo>
                  <a:cubicBezTo>
                    <a:pt x="59" y="5"/>
                    <a:pt x="54" y="0"/>
                    <a:pt x="48" y="0"/>
                  </a:cubicBezTo>
                  <a:cubicBezTo>
                    <a:pt x="11" y="0"/>
                    <a:pt x="11" y="0"/>
                    <a:pt x="11" y="0"/>
                  </a:cubicBezTo>
                  <a:cubicBezTo>
                    <a:pt x="5" y="0"/>
                    <a:pt x="0" y="5"/>
                    <a:pt x="0" y="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38" name="Freeform 159"/>
            <p:cNvSpPr>
              <a:spLocks noChangeArrowheads="1"/>
            </p:cNvSpPr>
            <p:nvPr/>
          </p:nvSpPr>
          <p:spPr bwMode="auto">
            <a:xfrm>
              <a:off x="1550034" y="8678465"/>
              <a:ext cx="25932" cy="9261"/>
            </a:xfrm>
            <a:custGeom>
              <a:avLst/>
              <a:gdLst>
                <a:gd name="T0" fmla="*/ 0 w 60"/>
                <a:gd name="T1" fmla="*/ 12 h 24"/>
                <a:gd name="T2" fmla="*/ 0 w 60"/>
                <a:gd name="T3" fmla="*/ 12 h 24"/>
                <a:gd name="T4" fmla="*/ 12 w 60"/>
                <a:gd name="T5" fmla="*/ 23 h 24"/>
                <a:gd name="T6" fmla="*/ 48 w 60"/>
                <a:gd name="T7" fmla="*/ 23 h 24"/>
                <a:gd name="T8" fmla="*/ 59 w 60"/>
                <a:gd name="T9" fmla="*/ 12 h 24"/>
                <a:gd name="T10" fmla="*/ 48 w 60"/>
                <a:gd name="T11" fmla="*/ 0 h 24"/>
                <a:gd name="T12" fmla="*/ 12 w 60"/>
                <a:gd name="T13" fmla="*/ 0 h 24"/>
                <a:gd name="T14" fmla="*/ 0 w 60"/>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0" y="12"/>
                  </a:moveTo>
                  <a:lnTo>
                    <a:pt x="0" y="12"/>
                  </a:lnTo>
                  <a:cubicBezTo>
                    <a:pt x="0" y="18"/>
                    <a:pt x="6" y="23"/>
                    <a:pt x="12" y="23"/>
                  </a:cubicBezTo>
                  <a:cubicBezTo>
                    <a:pt x="48" y="23"/>
                    <a:pt x="48" y="23"/>
                    <a:pt x="48" y="23"/>
                  </a:cubicBezTo>
                  <a:cubicBezTo>
                    <a:pt x="54" y="23"/>
                    <a:pt x="59" y="18"/>
                    <a:pt x="59" y="12"/>
                  </a:cubicBezTo>
                  <a:cubicBezTo>
                    <a:pt x="59" y="5"/>
                    <a:pt x="54" y="0"/>
                    <a:pt x="48" y="0"/>
                  </a:cubicBezTo>
                  <a:cubicBezTo>
                    <a:pt x="12" y="0"/>
                    <a:pt x="12" y="0"/>
                    <a:pt x="12" y="0"/>
                  </a:cubicBezTo>
                  <a:cubicBezTo>
                    <a:pt x="6" y="0"/>
                    <a:pt x="0" y="5"/>
                    <a:pt x="0" y="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grpSp>
      <p:grpSp>
        <p:nvGrpSpPr>
          <p:cNvPr id="49" name="Group 48"/>
          <p:cNvGrpSpPr>
            <a:grpSpLocks noChangeAspect="1"/>
          </p:cNvGrpSpPr>
          <p:nvPr/>
        </p:nvGrpSpPr>
        <p:grpSpPr>
          <a:xfrm>
            <a:off x="1015590" y="2580737"/>
            <a:ext cx="337847" cy="432000"/>
            <a:chOff x="8358874" y="2849651"/>
            <a:chExt cx="226027" cy="289020"/>
          </a:xfrm>
          <a:solidFill>
            <a:schemeClr val="accent1"/>
          </a:solidFill>
        </p:grpSpPr>
        <p:sp>
          <p:nvSpPr>
            <p:cNvPr id="50" name="Freeform 69"/>
            <p:cNvSpPr>
              <a:spLocks noChangeArrowheads="1"/>
            </p:cNvSpPr>
            <p:nvPr/>
          </p:nvSpPr>
          <p:spPr bwMode="auto">
            <a:xfrm>
              <a:off x="8358874" y="2849651"/>
              <a:ext cx="226027" cy="289020"/>
            </a:xfrm>
            <a:custGeom>
              <a:avLst/>
              <a:gdLst>
                <a:gd name="T0" fmla="*/ 12 w 538"/>
                <a:gd name="T1" fmla="*/ 479 h 690"/>
                <a:gd name="T2" fmla="*/ 12 w 538"/>
                <a:gd name="T3" fmla="*/ 479 h 690"/>
                <a:gd name="T4" fmla="*/ 0 w 538"/>
                <a:gd name="T5" fmla="*/ 490 h 690"/>
                <a:gd name="T6" fmla="*/ 0 w 538"/>
                <a:gd name="T7" fmla="*/ 677 h 690"/>
                <a:gd name="T8" fmla="*/ 12 w 538"/>
                <a:gd name="T9" fmla="*/ 689 h 690"/>
                <a:gd name="T10" fmla="*/ 526 w 538"/>
                <a:gd name="T11" fmla="*/ 689 h 690"/>
                <a:gd name="T12" fmla="*/ 537 w 538"/>
                <a:gd name="T13" fmla="*/ 677 h 690"/>
                <a:gd name="T14" fmla="*/ 537 w 538"/>
                <a:gd name="T15" fmla="*/ 490 h 690"/>
                <a:gd name="T16" fmla="*/ 526 w 538"/>
                <a:gd name="T17" fmla="*/ 479 h 690"/>
                <a:gd name="T18" fmla="*/ 351 w 538"/>
                <a:gd name="T19" fmla="*/ 479 h 690"/>
                <a:gd name="T20" fmla="*/ 351 w 538"/>
                <a:gd name="T21" fmla="*/ 385 h 690"/>
                <a:gd name="T22" fmla="*/ 455 w 538"/>
                <a:gd name="T23" fmla="*/ 385 h 690"/>
                <a:gd name="T24" fmla="*/ 468 w 538"/>
                <a:gd name="T25" fmla="*/ 373 h 690"/>
                <a:gd name="T26" fmla="*/ 468 w 538"/>
                <a:gd name="T27" fmla="*/ 116 h 690"/>
                <a:gd name="T28" fmla="*/ 455 w 538"/>
                <a:gd name="T29" fmla="*/ 105 h 690"/>
                <a:gd name="T30" fmla="*/ 280 w 538"/>
                <a:gd name="T31" fmla="*/ 105 h 690"/>
                <a:gd name="T32" fmla="*/ 280 w 538"/>
                <a:gd name="T33" fmla="*/ 12 h 690"/>
                <a:gd name="T34" fmla="*/ 269 w 538"/>
                <a:gd name="T35" fmla="*/ 0 h 690"/>
                <a:gd name="T36" fmla="*/ 257 w 538"/>
                <a:gd name="T37" fmla="*/ 12 h 690"/>
                <a:gd name="T38" fmla="*/ 257 w 538"/>
                <a:gd name="T39" fmla="*/ 105 h 690"/>
                <a:gd name="T40" fmla="*/ 82 w 538"/>
                <a:gd name="T41" fmla="*/ 105 h 690"/>
                <a:gd name="T42" fmla="*/ 70 w 538"/>
                <a:gd name="T43" fmla="*/ 116 h 690"/>
                <a:gd name="T44" fmla="*/ 70 w 538"/>
                <a:gd name="T45" fmla="*/ 373 h 690"/>
                <a:gd name="T46" fmla="*/ 82 w 538"/>
                <a:gd name="T47" fmla="*/ 385 h 690"/>
                <a:gd name="T48" fmla="*/ 188 w 538"/>
                <a:gd name="T49" fmla="*/ 385 h 690"/>
                <a:gd name="T50" fmla="*/ 188 w 538"/>
                <a:gd name="T51" fmla="*/ 479 h 690"/>
                <a:gd name="T52" fmla="*/ 12 w 538"/>
                <a:gd name="T53" fmla="*/ 479 h 690"/>
                <a:gd name="T54" fmla="*/ 513 w 538"/>
                <a:gd name="T55" fmla="*/ 665 h 690"/>
                <a:gd name="T56" fmla="*/ 513 w 538"/>
                <a:gd name="T57" fmla="*/ 665 h 690"/>
                <a:gd name="T58" fmla="*/ 444 w 538"/>
                <a:gd name="T59" fmla="*/ 665 h 690"/>
                <a:gd name="T60" fmla="*/ 444 w 538"/>
                <a:gd name="T61" fmla="*/ 572 h 690"/>
                <a:gd name="T62" fmla="*/ 432 w 538"/>
                <a:gd name="T63" fmla="*/ 560 h 690"/>
                <a:gd name="T64" fmla="*/ 421 w 538"/>
                <a:gd name="T65" fmla="*/ 572 h 690"/>
                <a:gd name="T66" fmla="*/ 421 w 538"/>
                <a:gd name="T67" fmla="*/ 665 h 690"/>
                <a:gd name="T68" fmla="*/ 117 w 538"/>
                <a:gd name="T69" fmla="*/ 665 h 690"/>
                <a:gd name="T70" fmla="*/ 117 w 538"/>
                <a:gd name="T71" fmla="*/ 572 h 690"/>
                <a:gd name="T72" fmla="*/ 105 w 538"/>
                <a:gd name="T73" fmla="*/ 560 h 690"/>
                <a:gd name="T74" fmla="*/ 94 w 538"/>
                <a:gd name="T75" fmla="*/ 572 h 690"/>
                <a:gd name="T76" fmla="*/ 94 w 538"/>
                <a:gd name="T77" fmla="*/ 665 h 690"/>
                <a:gd name="T78" fmla="*/ 24 w 538"/>
                <a:gd name="T79" fmla="*/ 665 h 690"/>
                <a:gd name="T80" fmla="*/ 24 w 538"/>
                <a:gd name="T81" fmla="*/ 502 h 690"/>
                <a:gd name="T82" fmla="*/ 199 w 538"/>
                <a:gd name="T83" fmla="*/ 502 h 690"/>
                <a:gd name="T84" fmla="*/ 339 w 538"/>
                <a:gd name="T85" fmla="*/ 502 h 690"/>
                <a:gd name="T86" fmla="*/ 513 w 538"/>
                <a:gd name="T87" fmla="*/ 502 h 690"/>
                <a:gd name="T88" fmla="*/ 513 w 538"/>
                <a:gd name="T89" fmla="*/ 665 h 690"/>
                <a:gd name="T90" fmla="*/ 94 w 538"/>
                <a:gd name="T91" fmla="*/ 129 h 690"/>
                <a:gd name="T92" fmla="*/ 94 w 538"/>
                <a:gd name="T93" fmla="*/ 129 h 690"/>
                <a:gd name="T94" fmla="*/ 444 w 538"/>
                <a:gd name="T95" fmla="*/ 129 h 690"/>
                <a:gd name="T96" fmla="*/ 444 w 538"/>
                <a:gd name="T97" fmla="*/ 362 h 690"/>
                <a:gd name="T98" fmla="*/ 339 w 538"/>
                <a:gd name="T99" fmla="*/ 362 h 690"/>
                <a:gd name="T100" fmla="*/ 199 w 538"/>
                <a:gd name="T101" fmla="*/ 362 h 690"/>
                <a:gd name="T102" fmla="*/ 94 w 538"/>
                <a:gd name="T103" fmla="*/ 362 h 690"/>
                <a:gd name="T104" fmla="*/ 94 w 538"/>
                <a:gd name="T105" fmla="*/ 129 h 690"/>
                <a:gd name="T106" fmla="*/ 210 w 538"/>
                <a:gd name="T107" fmla="*/ 385 h 690"/>
                <a:gd name="T108" fmla="*/ 210 w 538"/>
                <a:gd name="T109" fmla="*/ 385 h 690"/>
                <a:gd name="T110" fmla="*/ 327 w 538"/>
                <a:gd name="T111" fmla="*/ 385 h 690"/>
                <a:gd name="T112" fmla="*/ 327 w 538"/>
                <a:gd name="T113" fmla="*/ 479 h 690"/>
                <a:gd name="T114" fmla="*/ 210 w 538"/>
                <a:gd name="T115" fmla="*/ 479 h 690"/>
                <a:gd name="T116" fmla="*/ 210 w 538"/>
                <a:gd name="T117" fmla="*/ 38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690">
                  <a:moveTo>
                    <a:pt x="12" y="479"/>
                  </a:moveTo>
                  <a:lnTo>
                    <a:pt x="12" y="479"/>
                  </a:lnTo>
                  <a:cubicBezTo>
                    <a:pt x="5" y="479"/>
                    <a:pt x="0" y="484"/>
                    <a:pt x="0" y="490"/>
                  </a:cubicBezTo>
                  <a:cubicBezTo>
                    <a:pt x="0" y="677"/>
                    <a:pt x="0" y="677"/>
                    <a:pt x="0" y="677"/>
                  </a:cubicBezTo>
                  <a:cubicBezTo>
                    <a:pt x="0" y="684"/>
                    <a:pt x="5" y="689"/>
                    <a:pt x="12" y="689"/>
                  </a:cubicBezTo>
                  <a:cubicBezTo>
                    <a:pt x="526" y="689"/>
                    <a:pt x="526" y="689"/>
                    <a:pt x="526" y="689"/>
                  </a:cubicBezTo>
                  <a:cubicBezTo>
                    <a:pt x="532" y="689"/>
                    <a:pt x="537" y="684"/>
                    <a:pt x="537" y="677"/>
                  </a:cubicBezTo>
                  <a:cubicBezTo>
                    <a:pt x="537" y="490"/>
                    <a:pt x="537" y="490"/>
                    <a:pt x="537" y="490"/>
                  </a:cubicBezTo>
                  <a:cubicBezTo>
                    <a:pt x="537" y="484"/>
                    <a:pt x="532" y="479"/>
                    <a:pt x="526" y="479"/>
                  </a:cubicBezTo>
                  <a:cubicBezTo>
                    <a:pt x="351" y="479"/>
                    <a:pt x="351" y="479"/>
                    <a:pt x="351" y="479"/>
                  </a:cubicBezTo>
                  <a:cubicBezTo>
                    <a:pt x="351" y="385"/>
                    <a:pt x="351" y="385"/>
                    <a:pt x="351" y="385"/>
                  </a:cubicBezTo>
                  <a:cubicBezTo>
                    <a:pt x="455" y="385"/>
                    <a:pt x="455" y="385"/>
                    <a:pt x="455" y="385"/>
                  </a:cubicBezTo>
                  <a:cubicBezTo>
                    <a:pt x="462" y="385"/>
                    <a:pt x="468" y="380"/>
                    <a:pt x="468" y="373"/>
                  </a:cubicBezTo>
                  <a:cubicBezTo>
                    <a:pt x="468" y="116"/>
                    <a:pt x="468" y="116"/>
                    <a:pt x="468" y="116"/>
                  </a:cubicBezTo>
                  <a:cubicBezTo>
                    <a:pt x="468" y="110"/>
                    <a:pt x="462" y="105"/>
                    <a:pt x="455" y="105"/>
                  </a:cubicBezTo>
                  <a:cubicBezTo>
                    <a:pt x="280" y="105"/>
                    <a:pt x="280" y="105"/>
                    <a:pt x="280" y="105"/>
                  </a:cubicBezTo>
                  <a:cubicBezTo>
                    <a:pt x="280" y="12"/>
                    <a:pt x="280" y="12"/>
                    <a:pt x="280" y="12"/>
                  </a:cubicBezTo>
                  <a:cubicBezTo>
                    <a:pt x="280" y="5"/>
                    <a:pt x="275" y="0"/>
                    <a:pt x="269" y="0"/>
                  </a:cubicBezTo>
                  <a:cubicBezTo>
                    <a:pt x="263" y="0"/>
                    <a:pt x="257" y="5"/>
                    <a:pt x="257" y="12"/>
                  </a:cubicBezTo>
                  <a:cubicBezTo>
                    <a:pt x="257" y="105"/>
                    <a:pt x="257" y="105"/>
                    <a:pt x="257" y="105"/>
                  </a:cubicBezTo>
                  <a:cubicBezTo>
                    <a:pt x="82" y="105"/>
                    <a:pt x="82" y="105"/>
                    <a:pt x="82" y="105"/>
                  </a:cubicBezTo>
                  <a:cubicBezTo>
                    <a:pt x="75" y="105"/>
                    <a:pt x="70" y="110"/>
                    <a:pt x="70" y="116"/>
                  </a:cubicBezTo>
                  <a:cubicBezTo>
                    <a:pt x="70" y="373"/>
                    <a:pt x="70" y="373"/>
                    <a:pt x="70" y="373"/>
                  </a:cubicBezTo>
                  <a:cubicBezTo>
                    <a:pt x="70" y="380"/>
                    <a:pt x="75" y="385"/>
                    <a:pt x="82" y="385"/>
                  </a:cubicBezTo>
                  <a:cubicBezTo>
                    <a:pt x="188" y="385"/>
                    <a:pt x="188" y="385"/>
                    <a:pt x="188" y="385"/>
                  </a:cubicBezTo>
                  <a:cubicBezTo>
                    <a:pt x="188" y="479"/>
                    <a:pt x="188" y="479"/>
                    <a:pt x="188" y="479"/>
                  </a:cubicBezTo>
                  <a:lnTo>
                    <a:pt x="12" y="479"/>
                  </a:lnTo>
                  <a:close/>
                  <a:moveTo>
                    <a:pt x="513" y="665"/>
                  </a:moveTo>
                  <a:lnTo>
                    <a:pt x="513" y="665"/>
                  </a:lnTo>
                  <a:cubicBezTo>
                    <a:pt x="444" y="665"/>
                    <a:pt x="444" y="665"/>
                    <a:pt x="444" y="665"/>
                  </a:cubicBezTo>
                  <a:cubicBezTo>
                    <a:pt x="444" y="572"/>
                    <a:pt x="444" y="572"/>
                    <a:pt x="444" y="572"/>
                  </a:cubicBezTo>
                  <a:cubicBezTo>
                    <a:pt x="444" y="565"/>
                    <a:pt x="438" y="560"/>
                    <a:pt x="432" y="560"/>
                  </a:cubicBezTo>
                  <a:cubicBezTo>
                    <a:pt x="426" y="560"/>
                    <a:pt x="421" y="565"/>
                    <a:pt x="421" y="572"/>
                  </a:cubicBezTo>
                  <a:cubicBezTo>
                    <a:pt x="421" y="665"/>
                    <a:pt x="421" y="665"/>
                    <a:pt x="421" y="665"/>
                  </a:cubicBezTo>
                  <a:cubicBezTo>
                    <a:pt x="117" y="665"/>
                    <a:pt x="117" y="665"/>
                    <a:pt x="117" y="665"/>
                  </a:cubicBezTo>
                  <a:cubicBezTo>
                    <a:pt x="117" y="572"/>
                    <a:pt x="117" y="572"/>
                    <a:pt x="117" y="572"/>
                  </a:cubicBezTo>
                  <a:cubicBezTo>
                    <a:pt x="117" y="565"/>
                    <a:pt x="112" y="560"/>
                    <a:pt x="105" y="560"/>
                  </a:cubicBezTo>
                  <a:cubicBezTo>
                    <a:pt x="99" y="560"/>
                    <a:pt x="94" y="565"/>
                    <a:pt x="94" y="572"/>
                  </a:cubicBezTo>
                  <a:cubicBezTo>
                    <a:pt x="94" y="665"/>
                    <a:pt x="94" y="665"/>
                    <a:pt x="94" y="665"/>
                  </a:cubicBezTo>
                  <a:cubicBezTo>
                    <a:pt x="24" y="665"/>
                    <a:pt x="24" y="665"/>
                    <a:pt x="24" y="665"/>
                  </a:cubicBezTo>
                  <a:cubicBezTo>
                    <a:pt x="24" y="502"/>
                    <a:pt x="24" y="502"/>
                    <a:pt x="24" y="502"/>
                  </a:cubicBezTo>
                  <a:cubicBezTo>
                    <a:pt x="199" y="502"/>
                    <a:pt x="199" y="502"/>
                    <a:pt x="199" y="502"/>
                  </a:cubicBezTo>
                  <a:cubicBezTo>
                    <a:pt x="339" y="502"/>
                    <a:pt x="339" y="502"/>
                    <a:pt x="339" y="502"/>
                  </a:cubicBezTo>
                  <a:cubicBezTo>
                    <a:pt x="513" y="502"/>
                    <a:pt x="513" y="502"/>
                    <a:pt x="513" y="502"/>
                  </a:cubicBezTo>
                  <a:lnTo>
                    <a:pt x="513" y="665"/>
                  </a:lnTo>
                  <a:close/>
                  <a:moveTo>
                    <a:pt x="94" y="129"/>
                  </a:moveTo>
                  <a:lnTo>
                    <a:pt x="94" y="129"/>
                  </a:lnTo>
                  <a:cubicBezTo>
                    <a:pt x="444" y="129"/>
                    <a:pt x="444" y="129"/>
                    <a:pt x="444" y="129"/>
                  </a:cubicBezTo>
                  <a:cubicBezTo>
                    <a:pt x="444" y="362"/>
                    <a:pt x="444" y="362"/>
                    <a:pt x="444" y="362"/>
                  </a:cubicBezTo>
                  <a:cubicBezTo>
                    <a:pt x="339" y="362"/>
                    <a:pt x="339" y="362"/>
                    <a:pt x="339" y="362"/>
                  </a:cubicBezTo>
                  <a:cubicBezTo>
                    <a:pt x="199" y="362"/>
                    <a:pt x="199" y="362"/>
                    <a:pt x="199" y="362"/>
                  </a:cubicBezTo>
                  <a:cubicBezTo>
                    <a:pt x="94" y="362"/>
                    <a:pt x="94" y="362"/>
                    <a:pt x="94" y="362"/>
                  </a:cubicBezTo>
                  <a:lnTo>
                    <a:pt x="94" y="129"/>
                  </a:lnTo>
                  <a:close/>
                  <a:moveTo>
                    <a:pt x="210" y="385"/>
                  </a:moveTo>
                  <a:lnTo>
                    <a:pt x="210" y="385"/>
                  </a:lnTo>
                  <a:cubicBezTo>
                    <a:pt x="327" y="385"/>
                    <a:pt x="327" y="385"/>
                    <a:pt x="327" y="385"/>
                  </a:cubicBezTo>
                  <a:cubicBezTo>
                    <a:pt x="327" y="479"/>
                    <a:pt x="327" y="479"/>
                    <a:pt x="327" y="479"/>
                  </a:cubicBezTo>
                  <a:cubicBezTo>
                    <a:pt x="210" y="479"/>
                    <a:pt x="210" y="479"/>
                    <a:pt x="210" y="479"/>
                  </a:cubicBezTo>
                  <a:lnTo>
                    <a:pt x="210" y="385"/>
                  </a:lnTo>
                  <a:close/>
                </a:path>
              </a:pathLst>
            </a:custGeom>
            <a:grpFill/>
            <a:ln w="317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1" name="Freeform 70"/>
            <p:cNvSpPr>
              <a:spLocks noChangeArrowheads="1"/>
            </p:cNvSpPr>
            <p:nvPr/>
          </p:nvSpPr>
          <p:spPr bwMode="auto">
            <a:xfrm>
              <a:off x="8431129" y="2916334"/>
              <a:ext cx="25938" cy="25938"/>
            </a:xfrm>
            <a:custGeom>
              <a:avLst/>
              <a:gdLst>
                <a:gd name="T0" fmla="*/ 30 w 60"/>
                <a:gd name="T1" fmla="*/ 59 h 60"/>
                <a:gd name="T2" fmla="*/ 30 w 60"/>
                <a:gd name="T3" fmla="*/ 59 h 60"/>
                <a:gd name="T4" fmla="*/ 59 w 60"/>
                <a:gd name="T5" fmla="*/ 29 h 60"/>
                <a:gd name="T6" fmla="*/ 30 w 60"/>
                <a:gd name="T7" fmla="*/ 0 h 60"/>
                <a:gd name="T8" fmla="*/ 0 w 60"/>
                <a:gd name="T9" fmla="*/ 29 h 60"/>
                <a:gd name="T10" fmla="*/ 30 w 60"/>
                <a:gd name="T11" fmla="*/ 59 h 60"/>
              </a:gdLst>
              <a:ahLst/>
              <a:cxnLst>
                <a:cxn ang="0">
                  <a:pos x="T0" y="T1"/>
                </a:cxn>
                <a:cxn ang="0">
                  <a:pos x="T2" y="T3"/>
                </a:cxn>
                <a:cxn ang="0">
                  <a:pos x="T4" y="T5"/>
                </a:cxn>
                <a:cxn ang="0">
                  <a:pos x="T6" y="T7"/>
                </a:cxn>
                <a:cxn ang="0">
                  <a:pos x="T8" y="T9"/>
                </a:cxn>
                <a:cxn ang="0">
                  <a:pos x="T10" y="T11"/>
                </a:cxn>
              </a:cxnLst>
              <a:rect l="0" t="0" r="r" b="b"/>
              <a:pathLst>
                <a:path w="60" h="60">
                  <a:moveTo>
                    <a:pt x="30" y="59"/>
                  </a:moveTo>
                  <a:lnTo>
                    <a:pt x="30" y="59"/>
                  </a:lnTo>
                  <a:cubicBezTo>
                    <a:pt x="46" y="59"/>
                    <a:pt x="59" y="46"/>
                    <a:pt x="59" y="29"/>
                  </a:cubicBezTo>
                  <a:cubicBezTo>
                    <a:pt x="59" y="14"/>
                    <a:pt x="46" y="0"/>
                    <a:pt x="30" y="0"/>
                  </a:cubicBezTo>
                  <a:cubicBezTo>
                    <a:pt x="13" y="0"/>
                    <a:pt x="0" y="14"/>
                    <a:pt x="0" y="29"/>
                  </a:cubicBezTo>
                  <a:cubicBezTo>
                    <a:pt x="0" y="46"/>
                    <a:pt x="13" y="59"/>
                    <a:pt x="30" y="59"/>
                  </a:cubicBezTo>
                </a:path>
              </a:pathLst>
            </a:custGeom>
            <a:grpFill/>
            <a:ln w="317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2" name="Freeform 71"/>
            <p:cNvSpPr>
              <a:spLocks noChangeArrowheads="1"/>
            </p:cNvSpPr>
            <p:nvPr/>
          </p:nvSpPr>
          <p:spPr bwMode="auto">
            <a:xfrm>
              <a:off x="8492267" y="2916340"/>
              <a:ext cx="24085" cy="25938"/>
            </a:xfrm>
            <a:custGeom>
              <a:avLst/>
              <a:gdLst>
                <a:gd name="T0" fmla="*/ 29 w 59"/>
                <a:gd name="T1" fmla="*/ 59 h 60"/>
                <a:gd name="T2" fmla="*/ 29 w 59"/>
                <a:gd name="T3" fmla="*/ 59 h 60"/>
                <a:gd name="T4" fmla="*/ 58 w 59"/>
                <a:gd name="T5" fmla="*/ 29 h 60"/>
                <a:gd name="T6" fmla="*/ 29 w 59"/>
                <a:gd name="T7" fmla="*/ 0 h 60"/>
                <a:gd name="T8" fmla="*/ 0 w 59"/>
                <a:gd name="T9" fmla="*/ 29 h 60"/>
                <a:gd name="T10" fmla="*/ 29 w 59"/>
                <a:gd name="T11" fmla="*/ 59 h 60"/>
              </a:gdLst>
              <a:ahLst/>
              <a:cxnLst>
                <a:cxn ang="0">
                  <a:pos x="T0" y="T1"/>
                </a:cxn>
                <a:cxn ang="0">
                  <a:pos x="T2" y="T3"/>
                </a:cxn>
                <a:cxn ang="0">
                  <a:pos x="T4" y="T5"/>
                </a:cxn>
                <a:cxn ang="0">
                  <a:pos x="T6" y="T7"/>
                </a:cxn>
                <a:cxn ang="0">
                  <a:pos x="T8" y="T9"/>
                </a:cxn>
                <a:cxn ang="0">
                  <a:pos x="T10" y="T11"/>
                </a:cxn>
              </a:cxnLst>
              <a:rect l="0" t="0" r="r" b="b"/>
              <a:pathLst>
                <a:path w="59" h="60">
                  <a:moveTo>
                    <a:pt x="29" y="59"/>
                  </a:moveTo>
                  <a:lnTo>
                    <a:pt x="29" y="59"/>
                  </a:lnTo>
                  <a:cubicBezTo>
                    <a:pt x="44" y="59"/>
                    <a:pt x="58" y="46"/>
                    <a:pt x="58" y="29"/>
                  </a:cubicBezTo>
                  <a:cubicBezTo>
                    <a:pt x="58" y="14"/>
                    <a:pt x="44" y="0"/>
                    <a:pt x="29" y="0"/>
                  </a:cubicBezTo>
                  <a:cubicBezTo>
                    <a:pt x="12" y="0"/>
                    <a:pt x="0" y="14"/>
                    <a:pt x="0" y="29"/>
                  </a:cubicBezTo>
                  <a:cubicBezTo>
                    <a:pt x="0" y="46"/>
                    <a:pt x="12" y="59"/>
                    <a:pt x="29" y="59"/>
                  </a:cubicBezTo>
                </a:path>
              </a:pathLst>
            </a:custGeom>
            <a:grpFill/>
            <a:ln w="317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53" name="Freeform 72"/>
            <p:cNvSpPr>
              <a:spLocks noChangeArrowheads="1"/>
            </p:cNvSpPr>
            <p:nvPr/>
          </p:nvSpPr>
          <p:spPr bwMode="auto">
            <a:xfrm>
              <a:off x="8418161" y="2951524"/>
              <a:ext cx="107455" cy="38907"/>
            </a:xfrm>
            <a:custGeom>
              <a:avLst/>
              <a:gdLst>
                <a:gd name="T0" fmla="*/ 256 w 257"/>
                <a:gd name="T1" fmla="*/ 82 h 94"/>
                <a:gd name="T2" fmla="*/ 256 w 257"/>
                <a:gd name="T3" fmla="*/ 82 h 94"/>
                <a:gd name="T4" fmla="*/ 256 w 257"/>
                <a:gd name="T5" fmla="*/ 12 h 94"/>
                <a:gd name="T6" fmla="*/ 244 w 257"/>
                <a:gd name="T7" fmla="*/ 0 h 94"/>
                <a:gd name="T8" fmla="*/ 11 w 257"/>
                <a:gd name="T9" fmla="*/ 0 h 94"/>
                <a:gd name="T10" fmla="*/ 0 w 257"/>
                <a:gd name="T11" fmla="*/ 12 h 94"/>
                <a:gd name="T12" fmla="*/ 0 w 257"/>
                <a:gd name="T13" fmla="*/ 82 h 94"/>
                <a:gd name="T14" fmla="*/ 11 w 257"/>
                <a:gd name="T15" fmla="*/ 93 h 94"/>
                <a:gd name="T16" fmla="*/ 244 w 257"/>
                <a:gd name="T17" fmla="*/ 93 h 94"/>
                <a:gd name="T18" fmla="*/ 256 w 257"/>
                <a:gd name="T19" fmla="*/ 82 h 94"/>
                <a:gd name="T20" fmla="*/ 233 w 257"/>
                <a:gd name="T21" fmla="*/ 70 h 94"/>
                <a:gd name="T22" fmla="*/ 233 w 257"/>
                <a:gd name="T23" fmla="*/ 70 h 94"/>
                <a:gd name="T24" fmla="*/ 23 w 257"/>
                <a:gd name="T25" fmla="*/ 70 h 94"/>
                <a:gd name="T26" fmla="*/ 23 w 257"/>
                <a:gd name="T27" fmla="*/ 23 h 94"/>
                <a:gd name="T28" fmla="*/ 233 w 257"/>
                <a:gd name="T29" fmla="*/ 23 h 94"/>
                <a:gd name="T30" fmla="*/ 233 w 257"/>
                <a:gd name="T31" fmla="*/ 7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94">
                  <a:moveTo>
                    <a:pt x="256" y="82"/>
                  </a:moveTo>
                  <a:lnTo>
                    <a:pt x="256" y="82"/>
                  </a:lnTo>
                  <a:cubicBezTo>
                    <a:pt x="256" y="12"/>
                    <a:pt x="256" y="12"/>
                    <a:pt x="256" y="12"/>
                  </a:cubicBezTo>
                  <a:cubicBezTo>
                    <a:pt x="256" y="6"/>
                    <a:pt x="251" y="0"/>
                    <a:pt x="244" y="0"/>
                  </a:cubicBezTo>
                  <a:cubicBezTo>
                    <a:pt x="11" y="0"/>
                    <a:pt x="11" y="0"/>
                    <a:pt x="11" y="0"/>
                  </a:cubicBezTo>
                  <a:cubicBezTo>
                    <a:pt x="5" y="0"/>
                    <a:pt x="0" y="6"/>
                    <a:pt x="0" y="12"/>
                  </a:cubicBezTo>
                  <a:cubicBezTo>
                    <a:pt x="0" y="82"/>
                    <a:pt x="0" y="82"/>
                    <a:pt x="0" y="82"/>
                  </a:cubicBezTo>
                  <a:cubicBezTo>
                    <a:pt x="0" y="88"/>
                    <a:pt x="5" y="93"/>
                    <a:pt x="11" y="93"/>
                  </a:cubicBezTo>
                  <a:cubicBezTo>
                    <a:pt x="244" y="93"/>
                    <a:pt x="244" y="93"/>
                    <a:pt x="244" y="93"/>
                  </a:cubicBezTo>
                  <a:cubicBezTo>
                    <a:pt x="251" y="93"/>
                    <a:pt x="256" y="88"/>
                    <a:pt x="256" y="82"/>
                  </a:cubicBezTo>
                  <a:close/>
                  <a:moveTo>
                    <a:pt x="233" y="70"/>
                  </a:moveTo>
                  <a:lnTo>
                    <a:pt x="233" y="70"/>
                  </a:lnTo>
                  <a:cubicBezTo>
                    <a:pt x="23" y="70"/>
                    <a:pt x="23" y="70"/>
                    <a:pt x="23" y="70"/>
                  </a:cubicBezTo>
                  <a:cubicBezTo>
                    <a:pt x="23" y="23"/>
                    <a:pt x="23" y="23"/>
                    <a:pt x="23" y="23"/>
                  </a:cubicBezTo>
                  <a:cubicBezTo>
                    <a:pt x="233" y="23"/>
                    <a:pt x="233" y="23"/>
                    <a:pt x="233" y="23"/>
                  </a:cubicBezTo>
                  <a:lnTo>
                    <a:pt x="233" y="70"/>
                  </a:lnTo>
                  <a:close/>
                </a:path>
              </a:pathLst>
            </a:custGeom>
            <a:grpFill/>
            <a:ln w="317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54" name="Group 53"/>
          <p:cNvGrpSpPr>
            <a:grpSpLocks noChangeAspect="1"/>
          </p:cNvGrpSpPr>
          <p:nvPr/>
        </p:nvGrpSpPr>
        <p:grpSpPr>
          <a:xfrm>
            <a:off x="973795" y="1787048"/>
            <a:ext cx="421437" cy="432000"/>
            <a:chOff x="8331166" y="1896135"/>
            <a:chExt cx="279692" cy="298215"/>
          </a:xfrm>
          <a:solidFill>
            <a:srgbClr val="0078EF"/>
          </a:solidFill>
        </p:grpSpPr>
        <p:sp>
          <p:nvSpPr>
            <p:cNvPr id="55" name="Freeform 54"/>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a:p>
          </p:txBody>
        </p:sp>
        <p:sp>
          <p:nvSpPr>
            <p:cNvPr id="56" name="Freeform 55"/>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a:p>
          </p:txBody>
        </p:sp>
        <p:sp>
          <p:nvSpPr>
            <p:cNvPr id="57" name="Freeform 170"/>
            <p:cNvSpPr>
              <a:spLocks noChangeArrowheads="1"/>
            </p:cNvSpPr>
            <p:nvPr/>
          </p:nvSpPr>
          <p:spPr bwMode="auto">
            <a:xfrm>
              <a:off x="8331166" y="1896135"/>
              <a:ext cx="279692" cy="298215"/>
            </a:xfrm>
            <a:custGeom>
              <a:avLst/>
              <a:gdLst>
                <a:gd name="T0" fmla="*/ 160 w 664"/>
                <a:gd name="T1" fmla="*/ 62 h 709"/>
                <a:gd name="T2" fmla="*/ 118 w 664"/>
                <a:gd name="T3" fmla="*/ 24 h 709"/>
                <a:gd name="T4" fmla="*/ 135 w 664"/>
                <a:gd name="T5" fmla="*/ 7 h 709"/>
                <a:gd name="T6" fmla="*/ 168 w 664"/>
                <a:gd name="T7" fmla="*/ 57 h 709"/>
                <a:gd name="T8" fmla="*/ 509 w 664"/>
                <a:gd name="T9" fmla="*/ 57 h 709"/>
                <a:gd name="T10" fmla="*/ 543 w 664"/>
                <a:gd name="T11" fmla="*/ 24 h 709"/>
                <a:gd name="T12" fmla="*/ 526 w 664"/>
                <a:gd name="T13" fmla="*/ 7 h 709"/>
                <a:gd name="T14" fmla="*/ 492 w 664"/>
                <a:gd name="T15" fmla="*/ 57 h 709"/>
                <a:gd name="T16" fmla="*/ 509 w 664"/>
                <a:gd name="T17" fmla="*/ 57 h 709"/>
                <a:gd name="T18" fmla="*/ 135 w 664"/>
                <a:gd name="T19" fmla="*/ 467 h 709"/>
                <a:gd name="T20" fmla="*/ 168 w 664"/>
                <a:gd name="T21" fmla="*/ 416 h 709"/>
                <a:gd name="T22" fmla="*/ 118 w 664"/>
                <a:gd name="T23" fmla="*/ 450 h 709"/>
                <a:gd name="T24" fmla="*/ 127 w 664"/>
                <a:gd name="T25" fmla="*/ 470 h 709"/>
                <a:gd name="T26" fmla="*/ 543 w 664"/>
                <a:gd name="T27" fmla="*/ 467 h 709"/>
                <a:gd name="T28" fmla="*/ 543 w 664"/>
                <a:gd name="T29" fmla="*/ 450 h 709"/>
                <a:gd name="T30" fmla="*/ 492 w 664"/>
                <a:gd name="T31" fmla="*/ 416 h 709"/>
                <a:gd name="T32" fmla="*/ 526 w 664"/>
                <a:gd name="T33" fmla="*/ 467 h 709"/>
                <a:gd name="T34" fmla="*/ 543 w 664"/>
                <a:gd name="T35" fmla="*/ 467 h 709"/>
                <a:gd name="T36" fmla="*/ 78 w 664"/>
                <a:gd name="T37" fmla="*/ 237 h 709"/>
                <a:gd name="T38" fmla="*/ 11 w 664"/>
                <a:gd name="T39" fmla="*/ 225 h 709"/>
                <a:gd name="T40" fmla="*/ 11 w 664"/>
                <a:gd name="T41" fmla="*/ 248 h 709"/>
                <a:gd name="T42" fmla="*/ 78 w 664"/>
                <a:gd name="T43" fmla="*/ 237 h 709"/>
                <a:gd name="T44" fmla="*/ 663 w 664"/>
                <a:gd name="T45" fmla="*/ 237 h 709"/>
                <a:gd name="T46" fmla="*/ 596 w 664"/>
                <a:gd name="T47" fmla="*/ 225 h 709"/>
                <a:gd name="T48" fmla="*/ 596 w 664"/>
                <a:gd name="T49" fmla="*/ 248 h 709"/>
                <a:gd name="T50" fmla="*/ 663 w 664"/>
                <a:gd name="T51" fmla="*/ 237 h 709"/>
                <a:gd name="T52" fmla="*/ 242 w 664"/>
                <a:gd name="T53" fmla="*/ 342 h 709"/>
                <a:gd name="T54" fmla="*/ 206 w 664"/>
                <a:gd name="T55" fmla="*/ 237 h 709"/>
                <a:gd name="T56" fmla="*/ 242 w 664"/>
                <a:gd name="T57" fmla="*/ 132 h 709"/>
                <a:gd name="T58" fmla="*/ 183 w 664"/>
                <a:gd name="T59" fmla="*/ 237 h 709"/>
                <a:gd name="T60" fmla="*/ 234 w 664"/>
                <a:gd name="T61" fmla="*/ 345 h 709"/>
                <a:gd name="T62" fmla="*/ 484 w 664"/>
                <a:gd name="T63" fmla="*/ 84 h 709"/>
                <a:gd name="T64" fmla="*/ 178 w 664"/>
                <a:gd name="T65" fmla="*/ 84 h 709"/>
                <a:gd name="T66" fmla="*/ 177 w 664"/>
                <a:gd name="T67" fmla="*/ 390 h 709"/>
                <a:gd name="T68" fmla="*/ 231 w 664"/>
                <a:gd name="T69" fmla="*/ 468 h 709"/>
                <a:gd name="T70" fmla="*/ 231 w 664"/>
                <a:gd name="T71" fmla="*/ 618 h 709"/>
                <a:gd name="T72" fmla="*/ 417 w 664"/>
                <a:gd name="T73" fmla="*/ 618 h 709"/>
                <a:gd name="T74" fmla="*/ 417 w 664"/>
                <a:gd name="T75" fmla="*/ 468 h 709"/>
                <a:gd name="T76" fmla="*/ 479 w 664"/>
                <a:gd name="T77" fmla="*/ 390 h 709"/>
                <a:gd name="T78" fmla="*/ 484 w 664"/>
                <a:gd name="T79" fmla="*/ 84 h 709"/>
                <a:gd name="T80" fmla="*/ 326 w 664"/>
                <a:gd name="T81" fmla="*/ 684 h 709"/>
                <a:gd name="T82" fmla="*/ 393 w 664"/>
                <a:gd name="T83" fmla="*/ 629 h 709"/>
                <a:gd name="T84" fmla="*/ 254 w 664"/>
                <a:gd name="T85" fmla="*/ 606 h 709"/>
                <a:gd name="T86" fmla="*/ 254 w 664"/>
                <a:gd name="T87" fmla="*/ 553 h 709"/>
                <a:gd name="T88" fmla="*/ 254 w 664"/>
                <a:gd name="T89" fmla="*/ 606 h 709"/>
                <a:gd name="T90" fmla="*/ 394 w 664"/>
                <a:gd name="T91" fmla="*/ 598 h 709"/>
                <a:gd name="T92" fmla="*/ 254 w 664"/>
                <a:gd name="T93" fmla="*/ 496 h 709"/>
                <a:gd name="T94" fmla="*/ 394 w 664"/>
                <a:gd name="T95" fmla="*/ 598 h 709"/>
                <a:gd name="T96" fmla="*/ 394 w 664"/>
                <a:gd name="T97" fmla="*/ 541 h 709"/>
                <a:gd name="T98" fmla="*/ 394 w 664"/>
                <a:gd name="T99" fmla="*/ 494 h 709"/>
                <a:gd name="T100" fmla="*/ 462 w 664"/>
                <a:gd name="T101" fmla="*/ 373 h 709"/>
                <a:gd name="T102" fmla="*/ 402 w 664"/>
                <a:gd name="T103" fmla="*/ 410 h 709"/>
                <a:gd name="T104" fmla="*/ 394 w 664"/>
                <a:gd name="T105" fmla="*/ 468 h 709"/>
                <a:gd name="T106" fmla="*/ 255 w 664"/>
                <a:gd name="T107" fmla="*/ 470 h 709"/>
                <a:gd name="T108" fmla="*/ 254 w 664"/>
                <a:gd name="T109" fmla="*/ 468 h 709"/>
                <a:gd name="T110" fmla="*/ 246 w 664"/>
                <a:gd name="T111" fmla="*/ 410 h 709"/>
                <a:gd name="T112" fmla="*/ 137 w 664"/>
                <a:gd name="T113" fmla="*/ 237 h 709"/>
                <a:gd name="T114" fmla="*/ 467 w 664"/>
                <a:gd name="T115" fmla="*/ 100 h 709"/>
                <a:gd name="T116" fmla="*/ 520 w 664"/>
                <a:gd name="T117" fmla="*/ 23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4" h="709">
                  <a:moveTo>
                    <a:pt x="160" y="62"/>
                  </a:moveTo>
                  <a:lnTo>
                    <a:pt x="160" y="62"/>
                  </a:lnTo>
                  <a:cubicBezTo>
                    <a:pt x="158" y="62"/>
                    <a:pt x="155" y="61"/>
                    <a:pt x="153" y="57"/>
                  </a:cubicBezTo>
                  <a:cubicBezTo>
                    <a:pt x="118" y="24"/>
                    <a:pt x="118" y="24"/>
                    <a:pt x="118" y="24"/>
                  </a:cubicBezTo>
                  <a:cubicBezTo>
                    <a:pt x="113" y="19"/>
                    <a:pt x="113" y="12"/>
                    <a:pt x="118" y="7"/>
                  </a:cubicBezTo>
                  <a:cubicBezTo>
                    <a:pt x="123" y="2"/>
                    <a:pt x="130" y="2"/>
                    <a:pt x="135" y="7"/>
                  </a:cubicBezTo>
                  <a:cubicBezTo>
                    <a:pt x="168" y="41"/>
                    <a:pt x="168" y="41"/>
                    <a:pt x="168" y="41"/>
                  </a:cubicBezTo>
                  <a:cubicBezTo>
                    <a:pt x="174" y="46"/>
                    <a:pt x="174" y="53"/>
                    <a:pt x="168" y="57"/>
                  </a:cubicBezTo>
                  <a:cubicBezTo>
                    <a:pt x="166" y="61"/>
                    <a:pt x="163" y="62"/>
                    <a:pt x="160" y="62"/>
                  </a:cubicBezTo>
                  <a:close/>
                  <a:moveTo>
                    <a:pt x="509" y="57"/>
                  </a:moveTo>
                  <a:lnTo>
                    <a:pt x="509" y="57"/>
                  </a:lnTo>
                  <a:cubicBezTo>
                    <a:pt x="543" y="24"/>
                    <a:pt x="543" y="24"/>
                    <a:pt x="543" y="24"/>
                  </a:cubicBezTo>
                  <a:cubicBezTo>
                    <a:pt x="547" y="19"/>
                    <a:pt x="547" y="12"/>
                    <a:pt x="543" y="7"/>
                  </a:cubicBezTo>
                  <a:cubicBezTo>
                    <a:pt x="539" y="2"/>
                    <a:pt x="532" y="2"/>
                    <a:pt x="526" y="7"/>
                  </a:cubicBezTo>
                  <a:cubicBezTo>
                    <a:pt x="492" y="41"/>
                    <a:pt x="492" y="41"/>
                    <a:pt x="492" y="41"/>
                  </a:cubicBezTo>
                  <a:cubicBezTo>
                    <a:pt x="488" y="46"/>
                    <a:pt x="488" y="53"/>
                    <a:pt x="492" y="57"/>
                  </a:cubicBezTo>
                  <a:cubicBezTo>
                    <a:pt x="495" y="61"/>
                    <a:pt x="497" y="62"/>
                    <a:pt x="500" y="62"/>
                  </a:cubicBezTo>
                  <a:cubicBezTo>
                    <a:pt x="504" y="62"/>
                    <a:pt x="507" y="61"/>
                    <a:pt x="509" y="57"/>
                  </a:cubicBezTo>
                  <a:close/>
                  <a:moveTo>
                    <a:pt x="135" y="467"/>
                  </a:moveTo>
                  <a:lnTo>
                    <a:pt x="135" y="467"/>
                  </a:lnTo>
                  <a:cubicBezTo>
                    <a:pt x="168" y="432"/>
                    <a:pt x="168" y="432"/>
                    <a:pt x="168" y="432"/>
                  </a:cubicBezTo>
                  <a:cubicBezTo>
                    <a:pt x="174" y="428"/>
                    <a:pt x="174" y="420"/>
                    <a:pt x="168" y="416"/>
                  </a:cubicBezTo>
                  <a:cubicBezTo>
                    <a:pt x="164" y="411"/>
                    <a:pt x="157" y="411"/>
                    <a:pt x="153" y="416"/>
                  </a:cubicBezTo>
                  <a:cubicBezTo>
                    <a:pt x="118" y="450"/>
                    <a:pt x="118" y="450"/>
                    <a:pt x="118" y="450"/>
                  </a:cubicBezTo>
                  <a:cubicBezTo>
                    <a:pt x="113" y="454"/>
                    <a:pt x="113" y="461"/>
                    <a:pt x="118" y="467"/>
                  </a:cubicBezTo>
                  <a:cubicBezTo>
                    <a:pt x="120" y="469"/>
                    <a:pt x="124" y="470"/>
                    <a:pt x="127" y="470"/>
                  </a:cubicBezTo>
                  <a:cubicBezTo>
                    <a:pt x="130" y="470"/>
                    <a:pt x="133" y="469"/>
                    <a:pt x="135" y="467"/>
                  </a:cubicBezTo>
                  <a:close/>
                  <a:moveTo>
                    <a:pt x="543" y="467"/>
                  </a:moveTo>
                  <a:lnTo>
                    <a:pt x="543" y="467"/>
                  </a:lnTo>
                  <a:cubicBezTo>
                    <a:pt x="547" y="461"/>
                    <a:pt x="547" y="454"/>
                    <a:pt x="543" y="450"/>
                  </a:cubicBezTo>
                  <a:cubicBezTo>
                    <a:pt x="509" y="416"/>
                    <a:pt x="509" y="416"/>
                    <a:pt x="509" y="416"/>
                  </a:cubicBezTo>
                  <a:cubicBezTo>
                    <a:pt x="505" y="411"/>
                    <a:pt x="497" y="411"/>
                    <a:pt x="492" y="416"/>
                  </a:cubicBezTo>
                  <a:cubicBezTo>
                    <a:pt x="488" y="420"/>
                    <a:pt x="488" y="428"/>
                    <a:pt x="492" y="432"/>
                  </a:cubicBezTo>
                  <a:cubicBezTo>
                    <a:pt x="526" y="467"/>
                    <a:pt x="526" y="467"/>
                    <a:pt x="526" y="467"/>
                  </a:cubicBezTo>
                  <a:cubicBezTo>
                    <a:pt x="529" y="469"/>
                    <a:pt x="532" y="470"/>
                    <a:pt x="535" y="470"/>
                  </a:cubicBezTo>
                  <a:cubicBezTo>
                    <a:pt x="538" y="470"/>
                    <a:pt x="541" y="469"/>
                    <a:pt x="543" y="467"/>
                  </a:cubicBezTo>
                  <a:close/>
                  <a:moveTo>
                    <a:pt x="78" y="237"/>
                  </a:moveTo>
                  <a:lnTo>
                    <a:pt x="78" y="237"/>
                  </a:lnTo>
                  <a:cubicBezTo>
                    <a:pt x="78" y="230"/>
                    <a:pt x="71" y="225"/>
                    <a:pt x="65" y="225"/>
                  </a:cubicBezTo>
                  <a:cubicBezTo>
                    <a:pt x="11" y="225"/>
                    <a:pt x="11" y="225"/>
                    <a:pt x="11" y="225"/>
                  </a:cubicBezTo>
                  <a:cubicBezTo>
                    <a:pt x="5" y="225"/>
                    <a:pt x="0" y="230"/>
                    <a:pt x="0" y="237"/>
                  </a:cubicBezTo>
                  <a:cubicBezTo>
                    <a:pt x="0" y="243"/>
                    <a:pt x="5" y="248"/>
                    <a:pt x="11" y="248"/>
                  </a:cubicBezTo>
                  <a:cubicBezTo>
                    <a:pt x="65" y="248"/>
                    <a:pt x="65" y="248"/>
                    <a:pt x="65" y="248"/>
                  </a:cubicBezTo>
                  <a:cubicBezTo>
                    <a:pt x="71" y="248"/>
                    <a:pt x="78" y="243"/>
                    <a:pt x="78" y="237"/>
                  </a:cubicBezTo>
                  <a:close/>
                  <a:moveTo>
                    <a:pt x="663" y="237"/>
                  </a:moveTo>
                  <a:lnTo>
                    <a:pt x="663" y="237"/>
                  </a:lnTo>
                  <a:cubicBezTo>
                    <a:pt x="663" y="230"/>
                    <a:pt x="658" y="225"/>
                    <a:pt x="650" y="225"/>
                  </a:cubicBezTo>
                  <a:cubicBezTo>
                    <a:pt x="596" y="225"/>
                    <a:pt x="596" y="225"/>
                    <a:pt x="596" y="225"/>
                  </a:cubicBezTo>
                  <a:cubicBezTo>
                    <a:pt x="590" y="225"/>
                    <a:pt x="585" y="230"/>
                    <a:pt x="585" y="237"/>
                  </a:cubicBezTo>
                  <a:cubicBezTo>
                    <a:pt x="585" y="243"/>
                    <a:pt x="590" y="248"/>
                    <a:pt x="596" y="248"/>
                  </a:cubicBezTo>
                  <a:cubicBezTo>
                    <a:pt x="650" y="248"/>
                    <a:pt x="650" y="248"/>
                    <a:pt x="650" y="248"/>
                  </a:cubicBezTo>
                  <a:cubicBezTo>
                    <a:pt x="658" y="248"/>
                    <a:pt x="663" y="243"/>
                    <a:pt x="663" y="237"/>
                  </a:cubicBezTo>
                  <a:close/>
                  <a:moveTo>
                    <a:pt x="242" y="342"/>
                  </a:moveTo>
                  <a:lnTo>
                    <a:pt x="242" y="342"/>
                  </a:lnTo>
                  <a:cubicBezTo>
                    <a:pt x="247" y="336"/>
                    <a:pt x="247" y="329"/>
                    <a:pt x="242" y="325"/>
                  </a:cubicBezTo>
                  <a:cubicBezTo>
                    <a:pt x="219" y="301"/>
                    <a:pt x="206" y="270"/>
                    <a:pt x="206" y="237"/>
                  </a:cubicBezTo>
                  <a:cubicBezTo>
                    <a:pt x="206" y="203"/>
                    <a:pt x="219" y="172"/>
                    <a:pt x="242" y="149"/>
                  </a:cubicBezTo>
                  <a:cubicBezTo>
                    <a:pt x="247" y="144"/>
                    <a:pt x="247" y="137"/>
                    <a:pt x="242" y="132"/>
                  </a:cubicBezTo>
                  <a:cubicBezTo>
                    <a:pt x="238" y="127"/>
                    <a:pt x="231" y="127"/>
                    <a:pt x="227" y="132"/>
                  </a:cubicBezTo>
                  <a:cubicBezTo>
                    <a:pt x="198" y="160"/>
                    <a:pt x="183" y="197"/>
                    <a:pt x="183" y="237"/>
                  </a:cubicBezTo>
                  <a:cubicBezTo>
                    <a:pt x="183" y="276"/>
                    <a:pt x="198" y="314"/>
                    <a:pt x="227" y="342"/>
                  </a:cubicBezTo>
                  <a:cubicBezTo>
                    <a:pt x="229" y="344"/>
                    <a:pt x="232" y="345"/>
                    <a:pt x="234" y="345"/>
                  </a:cubicBezTo>
                  <a:cubicBezTo>
                    <a:pt x="237" y="345"/>
                    <a:pt x="240" y="344"/>
                    <a:pt x="242" y="342"/>
                  </a:cubicBezTo>
                  <a:close/>
                  <a:moveTo>
                    <a:pt x="484" y="84"/>
                  </a:moveTo>
                  <a:lnTo>
                    <a:pt x="484" y="84"/>
                  </a:lnTo>
                  <a:cubicBezTo>
                    <a:pt x="399" y="0"/>
                    <a:pt x="262" y="0"/>
                    <a:pt x="178" y="84"/>
                  </a:cubicBezTo>
                  <a:cubicBezTo>
                    <a:pt x="137" y="125"/>
                    <a:pt x="114" y="179"/>
                    <a:pt x="114" y="237"/>
                  </a:cubicBezTo>
                  <a:cubicBezTo>
                    <a:pt x="113" y="295"/>
                    <a:pt x="136" y="349"/>
                    <a:pt x="177" y="390"/>
                  </a:cubicBezTo>
                  <a:cubicBezTo>
                    <a:pt x="193" y="406"/>
                    <a:pt x="207" y="420"/>
                    <a:pt x="231" y="429"/>
                  </a:cubicBezTo>
                  <a:cubicBezTo>
                    <a:pt x="231" y="468"/>
                    <a:pt x="231" y="468"/>
                    <a:pt x="231" y="468"/>
                  </a:cubicBezTo>
                  <a:cubicBezTo>
                    <a:pt x="231" y="482"/>
                    <a:pt x="231" y="482"/>
                    <a:pt x="231" y="482"/>
                  </a:cubicBezTo>
                  <a:cubicBezTo>
                    <a:pt x="231" y="618"/>
                    <a:pt x="231" y="618"/>
                    <a:pt x="231" y="618"/>
                  </a:cubicBezTo>
                  <a:cubicBezTo>
                    <a:pt x="231" y="670"/>
                    <a:pt x="270" y="708"/>
                    <a:pt x="326" y="708"/>
                  </a:cubicBezTo>
                  <a:cubicBezTo>
                    <a:pt x="380" y="708"/>
                    <a:pt x="417" y="671"/>
                    <a:pt x="417" y="618"/>
                  </a:cubicBezTo>
                  <a:cubicBezTo>
                    <a:pt x="417" y="482"/>
                    <a:pt x="417" y="482"/>
                    <a:pt x="417" y="482"/>
                  </a:cubicBezTo>
                  <a:cubicBezTo>
                    <a:pt x="417" y="468"/>
                    <a:pt x="417" y="468"/>
                    <a:pt x="417" y="468"/>
                  </a:cubicBezTo>
                  <a:cubicBezTo>
                    <a:pt x="417" y="430"/>
                    <a:pt x="417" y="430"/>
                    <a:pt x="417" y="430"/>
                  </a:cubicBezTo>
                  <a:cubicBezTo>
                    <a:pt x="441" y="420"/>
                    <a:pt x="460" y="407"/>
                    <a:pt x="479" y="390"/>
                  </a:cubicBezTo>
                  <a:cubicBezTo>
                    <a:pt x="519" y="348"/>
                    <a:pt x="543" y="294"/>
                    <a:pt x="544" y="237"/>
                  </a:cubicBezTo>
                  <a:cubicBezTo>
                    <a:pt x="545" y="179"/>
                    <a:pt x="523" y="125"/>
                    <a:pt x="484" y="84"/>
                  </a:cubicBezTo>
                  <a:close/>
                  <a:moveTo>
                    <a:pt x="326" y="684"/>
                  </a:moveTo>
                  <a:lnTo>
                    <a:pt x="326" y="684"/>
                  </a:lnTo>
                  <a:cubicBezTo>
                    <a:pt x="288" y="684"/>
                    <a:pt x="261" y="662"/>
                    <a:pt x="256" y="629"/>
                  </a:cubicBezTo>
                  <a:cubicBezTo>
                    <a:pt x="393" y="629"/>
                    <a:pt x="393" y="629"/>
                    <a:pt x="393" y="629"/>
                  </a:cubicBezTo>
                  <a:cubicBezTo>
                    <a:pt x="388" y="662"/>
                    <a:pt x="362" y="684"/>
                    <a:pt x="326" y="684"/>
                  </a:cubicBezTo>
                  <a:close/>
                  <a:moveTo>
                    <a:pt x="254" y="606"/>
                  </a:moveTo>
                  <a:lnTo>
                    <a:pt x="254" y="606"/>
                  </a:lnTo>
                  <a:cubicBezTo>
                    <a:pt x="254" y="553"/>
                    <a:pt x="254" y="553"/>
                    <a:pt x="254" y="553"/>
                  </a:cubicBezTo>
                  <a:cubicBezTo>
                    <a:pt x="360" y="606"/>
                    <a:pt x="360" y="606"/>
                    <a:pt x="360" y="606"/>
                  </a:cubicBezTo>
                  <a:lnTo>
                    <a:pt x="254" y="606"/>
                  </a:lnTo>
                  <a:close/>
                  <a:moveTo>
                    <a:pt x="394" y="598"/>
                  </a:moveTo>
                  <a:lnTo>
                    <a:pt x="394" y="598"/>
                  </a:lnTo>
                  <a:cubicBezTo>
                    <a:pt x="254" y="527"/>
                    <a:pt x="254" y="527"/>
                    <a:pt x="254" y="527"/>
                  </a:cubicBezTo>
                  <a:cubicBezTo>
                    <a:pt x="254" y="496"/>
                    <a:pt x="254" y="496"/>
                    <a:pt x="254" y="496"/>
                  </a:cubicBezTo>
                  <a:cubicBezTo>
                    <a:pt x="394" y="567"/>
                    <a:pt x="394" y="567"/>
                    <a:pt x="394" y="567"/>
                  </a:cubicBezTo>
                  <a:lnTo>
                    <a:pt x="394" y="598"/>
                  </a:lnTo>
                  <a:close/>
                  <a:moveTo>
                    <a:pt x="394" y="541"/>
                  </a:moveTo>
                  <a:lnTo>
                    <a:pt x="394" y="541"/>
                  </a:lnTo>
                  <a:cubicBezTo>
                    <a:pt x="301" y="494"/>
                    <a:pt x="301" y="494"/>
                    <a:pt x="301" y="494"/>
                  </a:cubicBezTo>
                  <a:cubicBezTo>
                    <a:pt x="394" y="494"/>
                    <a:pt x="394" y="494"/>
                    <a:pt x="394" y="494"/>
                  </a:cubicBezTo>
                  <a:lnTo>
                    <a:pt x="394" y="541"/>
                  </a:lnTo>
                  <a:close/>
                  <a:moveTo>
                    <a:pt x="462" y="373"/>
                  </a:moveTo>
                  <a:lnTo>
                    <a:pt x="462" y="373"/>
                  </a:lnTo>
                  <a:cubicBezTo>
                    <a:pt x="444" y="391"/>
                    <a:pt x="425" y="402"/>
                    <a:pt x="402" y="410"/>
                  </a:cubicBezTo>
                  <a:cubicBezTo>
                    <a:pt x="397" y="412"/>
                    <a:pt x="394" y="417"/>
                    <a:pt x="394" y="422"/>
                  </a:cubicBezTo>
                  <a:cubicBezTo>
                    <a:pt x="394" y="468"/>
                    <a:pt x="394" y="468"/>
                    <a:pt x="394" y="468"/>
                  </a:cubicBezTo>
                  <a:cubicBezTo>
                    <a:pt x="394" y="470"/>
                    <a:pt x="394" y="470"/>
                    <a:pt x="394" y="470"/>
                  </a:cubicBezTo>
                  <a:cubicBezTo>
                    <a:pt x="255" y="470"/>
                    <a:pt x="255" y="470"/>
                    <a:pt x="255" y="470"/>
                  </a:cubicBezTo>
                  <a:cubicBezTo>
                    <a:pt x="254" y="470"/>
                    <a:pt x="254" y="470"/>
                    <a:pt x="254" y="470"/>
                  </a:cubicBezTo>
                  <a:cubicBezTo>
                    <a:pt x="254" y="468"/>
                    <a:pt x="254" y="468"/>
                    <a:pt x="254" y="468"/>
                  </a:cubicBezTo>
                  <a:cubicBezTo>
                    <a:pt x="254" y="422"/>
                    <a:pt x="254" y="422"/>
                    <a:pt x="254" y="422"/>
                  </a:cubicBezTo>
                  <a:cubicBezTo>
                    <a:pt x="254" y="417"/>
                    <a:pt x="252" y="412"/>
                    <a:pt x="246" y="410"/>
                  </a:cubicBezTo>
                  <a:cubicBezTo>
                    <a:pt x="222" y="402"/>
                    <a:pt x="211" y="391"/>
                    <a:pt x="193" y="373"/>
                  </a:cubicBezTo>
                  <a:cubicBezTo>
                    <a:pt x="157" y="336"/>
                    <a:pt x="137" y="289"/>
                    <a:pt x="137" y="237"/>
                  </a:cubicBezTo>
                  <a:cubicBezTo>
                    <a:pt x="138" y="185"/>
                    <a:pt x="158" y="138"/>
                    <a:pt x="194" y="100"/>
                  </a:cubicBezTo>
                  <a:cubicBezTo>
                    <a:pt x="269" y="25"/>
                    <a:pt x="392" y="25"/>
                    <a:pt x="467" y="100"/>
                  </a:cubicBezTo>
                  <a:lnTo>
                    <a:pt x="467" y="100"/>
                  </a:lnTo>
                  <a:cubicBezTo>
                    <a:pt x="503" y="137"/>
                    <a:pt x="522" y="184"/>
                    <a:pt x="520" y="237"/>
                  </a:cubicBezTo>
                  <a:cubicBezTo>
                    <a:pt x="519" y="288"/>
                    <a:pt x="498" y="336"/>
                    <a:pt x="462" y="3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a:p>
          </p:txBody>
        </p:sp>
      </p:grpSp>
      <p:grpSp>
        <p:nvGrpSpPr>
          <p:cNvPr id="58" name="Group 57"/>
          <p:cNvGrpSpPr>
            <a:grpSpLocks noChangeAspect="1"/>
          </p:cNvGrpSpPr>
          <p:nvPr/>
        </p:nvGrpSpPr>
        <p:grpSpPr>
          <a:xfrm>
            <a:off x="1063328" y="3374426"/>
            <a:ext cx="242371" cy="432000"/>
            <a:chOff x="4042464" y="1909462"/>
            <a:chExt cx="168783" cy="298617"/>
          </a:xfrm>
          <a:solidFill>
            <a:schemeClr val="accent1"/>
          </a:solidFill>
        </p:grpSpPr>
        <p:sp>
          <p:nvSpPr>
            <p:cNvPr id="59" name="Freeform 54"/>
            <p:cNvSpPr>
              <a:spLocks noChangeArrowheads="1"/>
            </p:cNvSpPr>
            <p:nvPr/>
          </p:nvSpPr>
          <p:spPr bwMode="auto">
            <a:xfrm>
              <a:off x="4042464" y="1909462"/>
              <a:ext cx="168783" cy="298617"/>
            </a:xfrm>
            <a:custGeom>
              <a:avLst/>
              <a:gdLst>
                <a:gd name="T0" fmla="*/ 47 w 400"/>
                <a:gd name="T1" fmla="*/ 711 h 712"/>
                <a:gd name="T2" fmla="*/ 47 w 400"/>
                <a:gd name="T3" fmla="*/ 711 h 712"/>
                <a:gd name="T4" fmla="*/ 352 w 400"/>
                <a:gd name="T5" fmla="*/ 711 h 712"/>
                <a:gd name="T6" fmla="*/ 399 w 400"/>
                <a:gd name="T7" fmla="*/ 664 h 712"/>
                <a:gd name="T8" fmla="*/ 399 w 400"/>
                <a:gd name="T9" fmla="*/ 48 h 712"/>
                <a:gd name="T10" fmla="*/ 352 w 400"/>
                <a:gd name="T11" fmla="*/ 0 h 712"/>
                <a:gd name="T12" fmla="*/ 47 w 400"/>
                <a:gd name="T13" fmla="*/ 0 h 712"/>
                <a:gd name="T14" fmla="*/ 0 w 400"/>
                <a:gd name="T15" fmla="*/ 48 h 712"/>
                <a:gd name="T16" fmla="*/ 0 w 400"/>
                <a:gd name="T17" fmla="*/ 664 h 712"/>
                <a:gd name="T18" fmla="*/ 47 w 400"/>
                <a:gd name="T19" fmla="*/ 711 h 712"/>
                <a:gd name="T20" fmla="*/ 23 w 400"/>
                <a:gd name="T21" fmla="*/ 48 h 712"/>
                <a:gd name="T22" fmla="*/ 23 w 400"/>
                <a:gd name="T23" fmla="*/ 48 h 712"/>
                <a:gd name="T24" fmla="*/ 47 w 400"/>
                <a:gd name="T25" fmla="*/ 24 h 712"/>
                <a:gd name="T26" fmla="*/ 352 w 400"/>
                <a:gd name="T27" fmla="*/ 24 h 712"/>
                <a:gd name="T28" fmla="*/ 376 w 400"/>
                <a:gd name="T29" fmla="*/ 48 h 712"/>
                <a:gd name="T30" fmla="*/ 376 w 400"/>
                <a:gd name="T31" fmla="*/ 664 h 712"/>
                <a:gd name="T32" fmla="*/ 352 w 400"/>
                <a:gd name="T33" fmla="*/ 688 h 712"/>
                <a:gd name="T34" fmla="*/ 47 w 400"/>
                <a:gd name="T35" fmla="*/ 688 h 712"/>
                <a:gd name="T36" fmla="*/ 23 w 400"/>
                <a:gd name="T37" fmla="*/ 664 h 712"/>
                <a:gd name="T38" fmla="*/ 23 w 400"/>
                <a:gd name="T39" fmla="*/ 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712">
                  <a:moveTo>
                    <a:pt x="47" y="711"/>
                  </a:moveTo>
                  <a:lnTo>
                    <a:pt x="47" y="711"/>
                  </a:lnTo>
                  <a:cubicBezTo>
                    <a:pt x="352" y="711"/>
                    <a:pt x="352" y="711"/>
                    <a:pt x="352" y="711"/>
                  </a:cubicBezTo>
                  <a:cubicBezTo>
                    <a:pt x="378" y="711"/>
                    <a:pt x="399" y="690"/>
                    <a:pt x="399" y="664"/>
                  </a:cubicBezTo>
                  <a:cubicBezTo>
                    <a:pt x="399" y="48"/>
                    <a:pt x="399" y="48"/>
                    <a:pt x="399" y="48"/>
                  </a:cubicBezTo>
                  <a:cubicBezTo>
                    <a:pt x="399" y="22"/>
                    <a:pt x="378" y="0"/>
                    <a:pt x="352" y="0"/>
                  </a:cubicBezTo>
                  <a:cubicBezTo>
                    <a:pt x="47" y="0"/>
                    <a:pt x="47" y="0"/>
                    <a:pt x="47" y="0"/>
                  </a:cubicBezTo>
                  <a:cubicBezTo>
                    <a:pt x="21" y="0"/>
                    <a:pt x="0" y="22"/>
                    <a:pt x="0" y="48"/>
                  </a:cubicBezTo>
                  <a:cubicBezTo>
                    <a:pt x="0" y="664"/>
                    <a:pt x="0" y="664"/>
                    <a:pt x="0" y="664"/>
                  </a:cubicBezTo>
                  <a:cubicBezTo>
                    <a:pt x="0" y="690"/>
                    <a:pt x="21" y="711"/>
                    <a:pt x="47" y="711"/>
                  </a:cubicBezTo>
                  <a:close/>
                  <a:moveTo>
                    <a:pt x="23" y="48"/>
                  </a:moveTo>
                  <a:lnTo>
                    <a:pt x="23" y="48"/>
                  </a:lnTo>
                  <a:cubicBezTo>
                    <a:pt x="23" y="35"/>
                    <a:pt x="34" y="24"/>
                    <a:pt x="47" y="24"/>
                  </a:cubicBezTo>
                  <a:cubicBezTo>
                    <a:pt x="352" y="24"/>
                    <a:pt x="352" y="24"/>
                    <a:pt x="352" y="24"/>
                  </a:cubicBezTo>
                  <a:cubicBezTo>
                    <a:pt x="365" y="24"/>
                    <a:pt x="376" y="35"/>
                    <a:pt x="376" y="48"/>
                  </a:cubicBezTo>
                  <a:cubicBezTo>
                    <a:pt x="376" y="664"/>
                    <a:pt x="376" y="664"/>
                    <a:pt x="376" y="664"/>
                  </a:cubicBezTo>
                  <a:cubicBezTo>
                    <a:pt x="376" y="677"/>
                    <a:pt x="365" y="688"/>
                    <a:pt x="352" y="688"/>
                  </a:cubicBezTo>
                  <a:cubicBezTo>
                    <a:pt x="47" y="688"/>
                    <a:pt x="47" y="688"/>
                    <a:pt x="47" y="688"/>
                  </a:cubicBezTo>
                  <a:cubicBezTo>
                    <a:pt x="34" y="688"/>
                    <a:pt x="23" y="677"/>
                    <a:pt x="23" y="664"/>
                  </a:cubicBezTo>
                  <a:lnTo>
                    <a:pt x="23" y="4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a:p>
          </p:txBody>
        </p:sp>
        <p:sp>
          <p:nvSpPr>
            <p:cNvPr id="60" name="Freeform 55"/>
            <p:cNvSpPr>
              <a:spLocks noChangeArrowheads="1"/>
            </p:cNvSpPr>
            <p:nvPr/>
          </p:nvSpPr>
          <p:spPr bwMode="auto">
            <a:xfrm>
              <a:off x="4062866" y="1957686"/>
              <a:ext cx="124270" cy="187332"/>
            </a:xfrm>
            <a:custGeom>
              <a:avLst/>
              <a:gdLst>
                <a:gd name="T0" fmla="*/ 12 w 296"/>
                <a:gd name="T1" fmla="*/ 446 h 447"/>
                <a:gd name="T2" fmla="*/ 12 w 296"/>
                <a:gd name="T3" fmla="*/ 446 h 447"/>
                <a:gd name="T4" fmla="*/ 284 w 296"/>
                <a:gd name="T5" fmla="*/ 446 h 447"/>
                <a:gd name="T6" fmla="*/ 295 w 296"/>
                <a:gd name="T7" fmla="*/ 435 h 447"/>
                <a:gd name="T8" fmla="*/ 295 w 296"/>
                <a:gd name="T9" fmla="*/ 11 h 447"/>
                <a:gd name="T10" fmla="*/ 284 w 296"/>
                <a:gd name="T11" fmla="*/ 0 h 447"/>
                <a:gd name="T12" fmla="*/ 12 w 296"/>
                <a:gd name="T13" fmla="*/ 0 h 447"/>
                <a:gd name="T14" fmla="*/ 0 w 296"/>
                <a:gd name="T15" fmla="*/ 11 h 447"/>
                <a:gd name="T16" fmla="*/ 0 w 296"/>
                <a:gd name="T17" fmla="*/ 435 h 447"/>
                <a:gd name="T18" fmla="*/ 12 w 296"/>
                <a:gd name="T19" fmla="*/ 446 h 447"/>
                <a:gd name="T20" fmla="*/ 24 w 296"/>
                <a:gd name="T21" fmla="*/ 23 h 447"/>
                <a:gd name="T22" fmla="*/ 24 w 296"/>
                <a:gd name="T23" fmla="*/ 23 h 447"/>
                <a:gd name="T24" fmla="*/ 272 w 296"/>
                <a:gd name="T25" fmla="*/ 23 h 447"/>
                <a:gd name="T26" fmla="*/ 272 w 296"/>
                <a:gd name="T27" fmla="*/ 422 h 447"/>
                <a:gd name="T28" fmla="*/ 24 w 296"/>
                <a:gd name="T29" fmla="*/ 422 h 447"/>
                <a:gd name="T30" fmla="*/ 24 w 296"/>
                <a:gd name="T31" fmla="*/ 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447">
                  <a:moveTo>
                    <a:pt x="12" y="446"/>
                  </a:moveTo>
                  <a:lnTo>
                    <a:pt x="12" y="446"/>
                  </a:lnTo>
                  <a:cubicBezTo>
                    <a:pt x="284" y="446"/>
                    <a:pt x="284" y="446"/>
                    <a:pt x="284" y="446"/>
                  </a:cubicBezTo>
                  <a:cubicBezTo>
                    <a:pt x="290" y="446"/>
                    <a:pt x="295" y="441"/>
                    <a:pt x="295" y="435"/>
                  </a:cubicBezTo>
                  <a:cubicBezTo>
                    <a:pt x="295" y="11"/>
                    <a:pt x="295" y="11"/>
                    <a:pt x="295" y="11"/>
                  </a:cubicBezTo>
                  <a:cubicBezTo>
                    <a:pt x="295" y="5"/>
                    <a:pt x="290" y="0"/>
                    <a:pt x="284" y="0"/>
                  </a:cubicBezTo>
                  <a:cubicBezTo>
                    <a:pt x="12" y="0"/>
                    <a:pt x="12" y="0"/>
                    <a:pt x="12" y="0"/>
                  </a:cubicBezTo>
                  <a:cubicBezTo>
                    <a:pt x="6" y="0"/>
                    <a:pt x="0" y="5"/>
                    <a:pt x="0" y="11"/>
                  </a:cubicBezTo>
                  <a:cubicBezTo>
                    <a:pt x="0" y="435"/>
                    <a:pt x="0" y="435"/>
                    <a:pt x="0" y="435"/>
                  </a:cubicBezTo>
                  <a:cubicBezTo>
                    <a:pt x="0" y="441"/>
                    <a:pt x="6" y="446"/>
                    <a:pt x="12" y="446"/>
                  </a:cubicBezTo>
                  <a:close/>
                  <a:moveTo>
                    <a:pt x="24" y="23"/>
                  </a:moveTo>
                  <a:lnTo>
                    <a:pt x="24" y="23"/>
                  </a:lnTo>
                  <a:cubicBezTo>
                    <a:pt x="272" y="23"/>
                    <a:pt x="272" y="23"/>
                    <a:pt x="272" y="23"/>
                  </a:cubicBezTo>
                  <a:cubicBezTo>
                    <a:pt x="272" y="422"/>
                    <a:pt x="272" y="422"/>
                    <a:pt x="272" y="422"/>
                  </a:cubicBezTo>
                  <a:cubicBezTo>
                    <a:pt x="24" y="422"/>
                    <a:pt x="24" y="422"/>
                    <a:pt x="24" y="422"/>
                  </a:cubicBezTo>
                  <a:lnTo>
                    <a:pt x="24"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a:p>
          </p:txBody>
        </p:sp>
        <p:sp>
          <p:nvSpPr>
            <p:cNvPr id="61" name="Freeform 56"/>
            <p:cNvSpPr>
              <a:spLocks noChangeArrowheads="1"/>
            </p:cNvSpPr>
            <p:nvPr/>
          </p:nvSpPr>
          <p:spPr bwMode="auto">
            <a:xfrm>
              <a:off x="4105526" y="1929865"/>
              <a:ext cx="38950" cy="16692"/>
            </a:xfrm>
            <a:custGeom>
              <a:avLst/>
              <a:gdLst>
                <a:gd name="T0" fmla="*/ 17 w 92"/>
                <a:gd name="T1" fmla="*/ 37 h 38"/>
                <a:gd name="T2" fmla="*/ 17 w 92"/>
                <a:gd name="T3" fmla="*/ 37 h 38"/>
                <a:gd name="T4" fmla="*/ 74 w 92"/>
                <a:gd name="T5" fmla="*/ 37 h 38"/>
                <a:gd name="T6" fmla="*/ 91 w 92"/>
                <a:gd name="T7" fmla="*/ 18 h 38"/>
                <a:gd name="T8" fmla="*/ 74 w 92"/>
                <a:gd name="T9" fmla="*/ 0 h 38"/>
                <a:gd name="T10" fmla="*/ 17 w 92"/>
                <a:gd name="T11" fmla="*/ 0 h 38"/>
                <a:gd name="T12" fmla="*/ 0 w 92"/>
                <a:gd name="T13" fmla="*/ 19 h 38"/>
                <a:gd name="T14" fmla="*/ 17 w 92"/>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8">
                  <a:moveTo>
                    <a:pt x="17" y="37"/>
                  </a:moveTo>
                  <a:lnTo>
                    <a:pt x="17" y="37"/>
                  </a:lnTo>
                  <a:cubicBezTo>
                    <a:pt x="74" y="37"/>
                    <a:pt x="74" y="37"/>
                    <a:pt x="74" y="37"/>
                  </a:cubicBezTo>
                  <a:cubicBezTo>
                    <a:pt x="83" y="37"/>
                    <a:pt x="91" y="28"/>
                    <a:pt x="91" y="18"/>
                  </a:cubicBezTo>
                  <a:cubicBezTo>
                    <a:pt x="91" y="8"/>
                    <a:pt x="83" y="0"/>
                    <a:pt x="74" y="0"/>
                  </a:cubicBezTo>
                  <a:cubicBezTo>
                    <a:pt x="17" y="0"/>
                    <a:pt x="17" y="0"/>
                    <a:pt x="17" y="0"/>
                  </a:cubicBezTo>
                  <a:cubicBezTo>
                    <a:pt x="7" y="0"/>
                    <a:pt x="0" y="8"/>
                    <a:pt x="0" y="19"/>
                  </a:cubicBezTo>
                  <a:cubicBezTo>
                    <a:pt x="0" y="28"/>
                    <a:pt x="7" y="37"/>
                    <a:pt x="17"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a:p>
          </p:txBody>
        </p:sp>
        <p:sp>
          <p:nvSpPr>
            <p:cNvPr id="62" name="Freeform 57"/>
            <p:cNvSpPr>
              <a:spLocks noChangeArrowheads="1"/>
            </p:cNvSpPr>
            <p:nvPr/>
          </p:nvSpPr>
          <p:spPr bwMode="auto">
            <a:xfrm>
              <a:off x="4112946" y="2158002"/>
              <a:ext cx="27821" cy="27822"/>
            </a:xfrm>
            <a:custGeom>
              <a:avLst/>
              <a:gdLst>
                <a:gd name="T0" fmla="*/ 33 w 66"/>
                <a:gd name="T1" fmla="*/ 0 h 66"/>
                <a:gd name="T2" fmla="*/ 33 w 66"/>
                <a:gd name="T3" fmla="*/ 0 h 66"/>
                <a:gd name="T4" fmla="*/ 0 w 66"/>
                <a:gd name="T5" fmla="*/ 33 h 66"/>
                <a:gd name="T6" fmla="*/ 33 w 66"/>
                <a:gd name="T7" fmla="*/ 65 h 66"/>
                <a:gd name="T8" fmla="*/ 65 w 66"/>
                <a:gd name="T9" fmla="*/ 33 h 66"/>
                <a:gd name="T10" fmla="*/ 33 w 66"/>
                <a:gd name="T11" fmla="*/ 0 h 66"/>
              </a:gdLst>
              <a:ahLst/>
              <a:cxnLst>
                <a:cxn ang="0">
                  <a:pos x="T0" y="T1"/>
                </a:cxn>
                <a:cxn ang="0">
                  <a:pos x="T2" y="T3"/>
                </a:cxn>
                <a:cxn ang="0">
                  <a:pos x="T4" y="T5"/>
                </a:cxn>
                <a:cxn ang="0">
                  <a:pos x="T6" y="T7"/>
                </a:cxn>
                <a:cxn ang="0">
                  <a:pos x="T8" y="T9"/>
                </a:cxn>
                <a:cxn ang="0">
                  <a:pos x="T10" y="T11"/>
                </a:cxn>
              </a:cxnLst>
              <a:rect l="0" t="0" r="r" b="b"/>
              <a:pathLst>
                <a:path w="66" h="66">
                  <a:moveTo>
                    <a:pt x="33" y="0"/>
                  </a:moveTo>
                  <a:lnTo>
                    <a:pt x="33" y="0"/>
                  </a:lnTo>
                  <a:cubicBezTo>
                    <a:pt x="15" y="0"/>
                    <a:pt x="0" y="15"/>
                    <a:pt x="0" y="33"/>
                  </a:cubicBezTo>
                  <a:cubicBezTo>
                    <a:pt x="0" y="50"/>
                    <a:pt x="15" y="65"/>
                    <a:pt x="33" y="65"/>
                  </a:cubicBezTo>
                  <a:cubicBezTo>
                    <a:pt x="50" y="65"/>
                    <a:pt x="65" y="50"/>
                    <a:pt x="65" y="33"/>
                  </a:cubicBezTo>
                  <a:cubicBezTo>
                    <a:pt x="65" y="15"/>
                    <a:pt x="50" y="0"/>
                    <a:pt x="3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88"/>
            </a:p>
          </p:txBody>
        </p:sp>
      </p:grpSp>
      <p:grpSp>
        <p:nvGrpSpPr>
          <p:cNvPr id="108" name="Group 107"/>
          <p:cNvGrpSpPr>
            <a:grpSpLocks noChangeAspect="1"/>
          </p:cNvGrpSpPr>
          <p:nvPr/>
        </p:nvGrpSpPr>
        <p:grpSpPr>
          <a:xfrm>
            <a:off x="938674" y="4168115"/>
            <a:ext cx="491679" cy="432000"/>
            <a:chOff x="8310790" y="7591186"/>
            <a:chExt cx="320442" cy="287101"/>
          </a:xfrm>
          <a:solidFill>
            <a:srgbClr val="0078EF"/>
          </a:solidFill>
        </p:grpSpPr>
        <p:sp>
          <p:nvSpPr>
            <p:cNvPr id="109" name="Freeform 132"/>
            <p:cNvSpPr>
              <a:spLocks noChangeArrowheads="1"/>
            </p:cNvSpPr>
            <p:nvPr/>
          </p:nvSpPr>
          <p:spPr bwMode="auto">
            <a:xfrm>
              <a:off x="8566402" y="7813458"/>
              <a:ext cx="22227" cy="22227"/>
            </a:xfrm>
            <a:custGeom>
              <a:avLst/>
              <a:gdLst>
                <a:gd name="T0" fmla="*/ 22 w 51"/>
                <a:gd name="T1" fmla="*/ 48 h 53"/>
                <a:gd name="T2" fmla="*/ 22 w 51"/>
                <a:gd name="T3" fmla="*/ 48 h 53"/>
                <a:gd name="T4" fmla="*/ 46 w 51"/>
                <a:gd name="T5" fmla="*/ 21 h 53"/>
                <a:gd name="T6" fmla="*/ 43 w 51"/>
                <a:gd name="T7" fmla="*/ 4 h 53"/>
                <a:gd name="T8" fmla="*/ 27 w 51"/>
                <a:gd name="T9" fmla="*/ 6 h 53"/>
                <a:gd name="T10" fmla="*/ 5 w 51"/>
                <a:gd name="T11" fmla="*/ 32 h 53"/>
                <a:gd name="T12" fmla="*/ 5 w 51"/>
                <a:gd name="T13" fmla="*/ 49 h 53"/>
                <a:gd name="T14" fmla="*/ 13 w 51"/>
                <a:gd name="T15" fmla="*/ 52 h 53"/>
                <a:gd name="T16" fmla="*/ 22 w 51"/>
                <a:gd name="T17" fmla="*/ 4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3">
                  <a:moveTo>
                    <a:pt x="22" y="48"/>
                  </a:moveTo>
                  <a:lnTo>
                    <a:pt x="22" y="48"/>
                  </a:lnTo>
                  <a:cubicBezTo>
                    <a:pt x="30" y="40"/>
                    <a:pt x="38" y="30"/>
                    <a:pt x="46" y="21"/>
                  </a:cubicBezTo>
                  <a:cubicBezTo>
                    <a:pt x="50" y="16"/>
                    <a:pt x="49" y="8"/>
                    <a:pt x="43" y="4"/>
                  </a:cubicBezTo>
                  <a:cubicBezTo>
                    <a:pt x="38" y="0"/>
                    <a:pt x="31" y="1"/>
                    <a:pt x="27" y="6"/>
                  </a:cubicBezTo>
                  <a:cubicBezTo>
                    <a:pt x="21" y="16"/>
                    <a:pt x="12" y="24"/>
                    <a:pt x="5" y="32"/>
                  </a:cubicBezTo>
                  <a:cubicBezTo>
                    <a:pt x="0" y="36"/>
                    <a:pt x="1" y="44"/>
                    <a:pt x="5" y="49"/>
                  </a:cubicBezTo>
                  <a:cubicBezTo>
                    <a:pt x="7" y="51"/>
                    <a:pt x="10" y="52"/>
                    <a:pt x="13" y="52"/>
                  </a:cubicBezTo>
                  <a:cubicBezTo>
                    <a:pt x="16" y="52"/>
                    <a:pt x="20" y="51"/>
                    <a:pt x="22" y="4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0" name="Freeform 133"/>
            <p:cNvSpPr>
              <a:spLocks noChangeArrowheads="1"/>
            </p:cNvSpPr>
            <p:nvPr/>
          </p:nvSpPr>
          <p:spPr bwMode="auto">
            <a:xfrm>
              <a:off x="8433040" y="7863469"/>
              <a:ext cx="40750" cy="14818"/>
            </a:xfrm>
            <a:custGeom>
              <a:avLst/>
              <a:gdLst>
                <a:gd name="T0" fmla="*/ 61 w 95"/>
                <a:gd name="T1" fmla="*/ 9 h 35"/>
                <a:gd name="T2" fmla="*/ 61 w 95"/>
                <a:gd name="T3" fmla="*/ 9 h 35"/>
                <a:gd name="T4" fmla="*/ 16 w 95"/>
                <a:gd name="T5" fmla="*/ 2 h 35"/>
                <a:gd name="T6" fmla="*/ 2 w 95"/>
                <a:gd name="T7" fmla="*/ 10 h 35"/>
                <a:gd name="T8" fmla="*/ 11 w 95"/>
                <a:gd name="T9" fmla="*/ 25 h 35"/>
                <a:gd name="T10" fmla="*/ 59 w 95"/>
                <a:gd name="T11" fmla="*/ 33 h 35"/>
                <a:gd name="T12" fmla="*/ 81 w 95"/>
                <a:gd name="T13" fmla="*/ 34 h 35"/>
                <a:gd name="T14" fmla="*/ 81 w 95"/>
                <a:gd name="T15" fmla="*/ 34 h 35"/>
                <a:gd name="T16" fmla="*/ 93 w 95"/>
                <a:gd name="T17" fmla="*/ 23 h 35"/>
                <a:gd name="T18" fmla="*/ 82 w 95"/>
                <a:gd name="T19" fmla="*/ 11 h 35"/>
                <a:gd name="T20" fmla="*/ 61 w 95"/>
                <a:gd name="T21"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35">
                  <a:moveTo>
                    <a:pt x="61" y="9"/>
                  </a:moveTo>
                  <a:lnTo>
                    <a:pt x="61" y="9"/>
                  </a:lnTo>
                  <a:cubicBezTo>
                    <a:pt x="46" y="8"/>
                    <a:pt x="30" y="5"/>
                    <a:pt x="16" y="2"/>
                  </a:cubicBezTo>
                  <a:cubicBezTo>
                    <a:pt x="10" y="0"/>
                    <a:pt x="3" y="4"/>
                    <a:pt x="2" y="10"/>
                  </a:cubicBezTo>
                  <a:cubicBezTo>
                    <a:pt x="0" y="16"/>
                    <a:pt x="4" y="23"/>
                    <a:pt x="11" y="25"/>
                  </a:cubicBezTo>
                  <a:cubicBezTo>
                    <a:pt x="26" y="28"/>
                    <a:pt x="42" y="31"/>
                    <a:pt x="59" y="33"/>
                  </a:cubicBezTo>
                  <a:cubicBezTo>
                    <a:pt x="66" y="33"/>
                    <a:pt x="74" y="34"/>
                    <a:pt x="81" y="34"/>
                  </a:cubicBezTo>
                  <a:lnTo>
                    <a:pt x="81" y="34"/>
                  </a:lnTo>
                  <a:cubicBezTo>
                    <a:pt x="88" y="34"/>
                    <a:pt x="93" y="29"/>
                    <a:pt x="93" y="23"/>
                  </a:cubicBezTo>
                  <a:cubicBezTo>
                    <a:pt x="94" y="16"/>
                    <a:pt x="89" y="11"/>
                    <a:pt x="82" y="11"/>
                  </a:cubicBezTo>
                  <a:cubicBezTo>
                    <a:pt x="75" y="11"/>
                    <a:pt x="68" y="10"/>
                    <a:pt x="61" y="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1" name="Freeform 134"/>
            <p:cNvSpPr>
              <a:spLocks noChangeArrowheads="1"/>
            </p:cNvSpPr>
            <p:nvPr/>
          </p:nvSpPr>
          <p:spPr bwMode="auto">
            <a:xfrm>
              <a:off x="8505278" y="7852356"/>
              <a:ext cx="38897" cy="22227"/>
            </a:xfrm>
            <a:custGeom>
              <a:avLst/>
              <a:gdLst>
                <a:gd name="T0" fmla="*/ 13 w 92"/>
                <a:gd name="T1" fmla="*/ 51 h 52"/>
                <a:gd name="T2" fmla="*/ 13 w 92"/>
                <a:gd name="T3" fmla="*/ 51 h 52"/>
                <a:gd name="T4" fmla="*/ 17 w 92"/>
                <a:gd name="T5" fmla="*/ 51 h 52"/>
                <a:gd name="T6" fmla="*/ 83 w 92"/>
                <a:gd name="T7" fmla="*/ 23 h 52"/>
                <a:gd name="T8" fmla="*/ 87 w 92"/>
                <a:gd name="T9" fmla="*/ 7 h 52"/>
                <a:gd name="T10" fmla="*/ 72 w 92"/>
                <a:gd name="T11" fmla="*/ 3 h 52"/>
                <a:gd name="T12" fmla="*/ 10 w 92"/>
                <a:gd name="T13" fmla="*/ 28 h 52"/>
                <a:gd name="T14" fmla="*/ 2 w 92"/>
                <a:gd name="T15" fmla="*/ 42 h 52"/>
                <a:gd name="T16" fmla="*/ 13 w 92"/>
                <a:gd name="T1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52">
                  <a:moveTo>
                    <a:pt x="13" y="51"/>
                  </a:moveTo>
                  <a:lnTo>
                    <a:pt x="13" y="51"/>
                  </a:lnTo>
                  <a:cubicBezTo>
                    <a:pt x="15" y="51"/>
                    <a:pt x="16" y="51"/>
                    <a:pt x="17" y="51"/>
                  </a:cubicBezTo>
                  <a:cubicBezTo>
                    <a:pt x="40" y="43"/>
                    <a:pt x="61" y="35"/>
                    <a:pt x="83" y="23"/>
                  </a:cubicBezTo>
                  <a:cubicBezTo>
                    <a:pt x="88" y="20"/>
                    <a:pt x="91" y="13"/>
                    <a:pt x="87" y="7"/>
                  </a:cubicBezTo>
                  <a:cubicBezTo>
                    <a:pt x="84" y="2"/>
                    <a:pt x="78" y="0"/>
                    <a:pt x="72" y="3"/>
                  </a:cubicBezTo>
                  <a:cubicBezTo>
                    <a:pt x="52" y="13"/>
                    <a:pt x="31" y="21"/>
                    <a:pt x="10" y="28"/>
                  </a:cubicBezTo>
                  <a:cubicBezTo>
                    <a:pt x="4" y="30"/>
                    <a:pt x="0" y="36"/>
                    <a:pt x="2" y="42"/>
                  </a:cubicBezTo>
                  <a:cubicBezTo>
                    <a:pt x="4" y="47"/>
                    <a:pt x="8" y="51"/>
                    <a:pt x="13" y="5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2" name="Freeform 135"/>
            <p:cNvSpPr>
              <a:spLocks noChangeArrowheads="1"/>
            </p:cNvSpPr>
            <p:nvPr/>
          </p:nvSpPr>
          <p:spPr bwMode="auto">
            <a:xfrm>
              <a:off x="8370063" y="7830129"/>
              <a:ext cx="35194" cy="27783"/>
            </a:xfrm>
            <a:custGeom>
              <a:avLst/>
              <a:gdLst>
                <a:gd name="T0" fmla="*/ 21 w 82"/>
                <a:gd name="T1" fmla="*/ 5 h 68"/>
                <a:gd name="T2" fmla="*/ 21 w 82"/>
                <a:gd name="T3" fmla="*/ 5 h 68"/>
                <a:gd name="T4" fmla="*/ 5 w 82"/>
                <a:gd name="T5" fmla="*/ 5 h 68"/>
                <a:gd name="T6" fmla="*/ 5 w 82"/>
                <a:gd name="T7" fmla="*/ 21 h 68"/>
                <a:gd name="T8" fmla="*/ 62 w 82"/>
                <a:gd name="T9" fmla="*/ 65 h 68"/>
                <a:gd name="T10" fmla="*/ 68 w 82"/>
                <a:gd name="T11" fmla="*/ 67 h 68"/>
                <a:gd name="T12" fmla="*/ 77 w 82"/>
                <a:gd name="T13" fmla="*/ 62 h 68"/>
                <a:gd name="T14" fmla="*/ 74 w 82"/>
                <a:gd name="T15" fmla="*/ 45 h 68"/>
                <a:gd name="T16" fmla="*/ 21 w 82"/>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68">
                  <a:moveTo>
                    <a:pt x="21" y="5"/>
                  </a:moveTo>
                  <a:lnTo>
                    <a:pt x="21" y="5"/>
                  </a:lnTo>
                  <a:cubicBezTo>
                    <a:pt x="17" y="0"/>
                    <a:pt x="10" y="0"/>
                    <a:pt x="5" y="5"/>
                  </a:cubicBezTo>
                  <a:cubicBezTo>
                    <a:pt x="0" y="10"/>
                    <a:pt x="0" y="17"/>
                    <a:pt x="5" y="21"/>
                  </a:cubicBezTo>
                  <a:cubicBezTo>
                    <a:pt x="22" y="38"/>
                    <a:pt x="42" y="53"/>
                    <a:pt x="62" y="65"/>
                  </a:cubicBezTo>
                  <a:cubicBezTo>
                    <a:pt x="64" y="67"/>
                    <a:pt x="66" y="67"/>
                    <a:pt x="68" y="67"/>
                  </a:cubicBezTo>
                  <a:cubicBezTo>
                    <a:pt x="72" y="67"/>
                    <a:pt x="75" y="65"/>
                    <a:pt x="77" y="62"/>
                  </a:cubicBezTo>
                  <a:cubicBezTo>
                    <a:pt x="81" y="57"/>
                    <a:pt x="79" y="49"/>
                    <a:pt x="74" y="45"/>
                  </a:cubicBezTo>
                  <a:cubicBezTo>
                    <a:pt x="55" y="34"/>
                    <a:pt x="38" y="20"/>
                    <a:pt x="21"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3" name="Freeform 136"/>
            <p:cNvSpPr>
              <a:spLocks noChangeArrowheads="1"/>
            </p:cNvSpPr>
            <p:nvPr/>
          </p:nvSpPr>
          <p:spPr bwMode="auto">
            <a:xfrm>
              <a:off x="8338575" y="7780117"/>
              <a:ext cx="18523" cy="24080"/>
            </a:xfrm>
            <a:custGeom>
              <a:avLst/>
              <a:gdLst>
                <a:gd name="T0" fmla="*/ 28 w 42"/>
                <a:gd name="T1" fmla="*/ 57 h 58"/>
                <a:gd name="T2" fmla="*/ 28 w 42"/>
                <a:gd name="T3" fmla="*/ 57 h 58"/>
                <a:gd name="T4" fmla="*/ 34 w 42"/>
                <a:gd name="T5" fmla="*/ 56 h 58"/>
                <a:gd name="T6" fmla="*/ 39 w 42"/>
                <a:gd name="T7" fmla="*/ 40 h 58"/>
                <a:gd name="T8" fmla="*/ 24 w 42"/>
                <a:gd name="T9" fmla="*/ 9 h 58"/>
                <a:gd name="T10" fmla="*/ 9 w 42"/>
                <a:gd name="T11" fmla="*/ 2 h 58"/>
                <a:gd name="T12" fmla="*/ 2 w 42"/>
                <a:gd name="T13" fmla="*/ 18 h 58"/>
                <a:gd name="T14" fmla="*/ 18 w 42"/>
                <a:gd name="T15" fmla="*/ 51 h 58"/>
                <a:gd name="T16" fmla="*/ 28 w 42"/>
                <a:gd name="T17"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8">
                  <a:moveTo>
                    <a:pt x="28" y="57"/>
                  </a:moveTo>
                  <a:lnTo>
                    <a:pt x="28" y="57"/>
                  </a:lnTo>
                  <a:cubicBezTo>
                    <a:pt x="29" y="57"/>
                    <a:pt x="31" y="57"/>
                    <a:pt x="34" y="56"/>
                  </a:cubicBezTo>
                  <a:cubicBezTo>
                    <a:pt x="39" y="53"/>
                    <a:pt x="41" y="46"/>
                    <a:pt x="39" y="40"/>
                  </a:cubicBezTo>
                  <a:cubicBezTo>
                    <a:pt x="33" y="30"/>
                    <a:pt x="28" y="20"/>
                    <a:pt x="24" y="9"/>
                  </a:cubicBezTo>
                  <a:cubicBezTo>
                    <a:pt x="22" y="3"/>
                    <a:pt x="15" y="0"/>
                    <a:pt x="9" y="2"/>
                  </a:cubicBezTo>
                  <a:cubicBezTo>
                    <a:pt x="2" y="5"/>
                    <a:pt x="0" y="11"/>
                    <a:pt x="2" y="18"/>
                  </a:cubicBezTo>
                  <a:cubicBezTo>
                    <a:pt x="6" y="29"/>
                    <a:pt x="12" y="40"/>
                    <a:pt x="18" y="51"/>
                  </a:cubicBezTo>
                  <a:cubicBezTo>
                    <a:pt x="20" y="55"/>
                    <a:pt x="24" y="57"/>
                    <a:pt x="28" y="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4" name="Freeform 137"/>
            <p:cNvSpPr>
              <a:spLocks noChangeArrowheads="1"/>
            </p:cNvSpPr>
            <p:nvPr/>
          </p:nvSpPr>
          <p:spPr bwMode="auto">
            <a:xfrm>
              <a:off x="8358949" y="7631936"/>
              <a:ext cx="22227" cy="22227"/>
            </a:xfrm>
            <a:custGeom>
              <a:avLst/>
              <a:gdLst>
                <a:gd name="T0" fmla="*/ 22 w 51"/>
                <a:gd name="T1" fmla="*/ 47 h 52"/>
                <a:gd name="T2" fmla="*/ 22 w 51"/>
                <a:gd name="T3" fmla="*/ 47 h 52"/>
                <a:gd name="T4" fmla="*/ 45 w 51"/>
                <a:gd name="T5" fmla="*/ 21 h 52"/>
                <a:gd name="T6" fmla="*/ 45 w 51"/>
                <a:gd name="T7" fmla="*/ 4 h 52"/>
                <a:gd name="T8" fmla="*/ 28 w 51"/>
                <a:gd name="T9" fmla="*/ 4 h 52"/>
                <a:gd name="T10" fmla="*/ 4 w 51"/>
                <a:gd name="T11" fmla="*/ 32 h 52"/>
                <a:gd name="T12" fmla="*/ 6 w 51"/>
                <a:gd name="T13" fmla="*/ 49 h 52"/>
                <a:gd name="T14" fmla="*/ 14 w 51"/>
                <a:gd name="T15" fmla="*/ 51 h 52"/>
                <a:gd name="T16" fmla="*/ 22 w 51"/>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2">
                  <a:moveTo>
                    <a:pt x="22" y="47"/>
                  </a:moveTo>
                  <a:lnTo>
                    <a:pt x="22" y="47"/>
                  </a:lnTo>
                  <a:cubicBezTo>
                    <a:pt x="29" y="37"/>
                    <a:pt x="37" y="29"/>
                    <a:pt x="45" y="21"/>
                  </a:cubicBezTo>
                  <a:cubicBezTo>
                    <a:pt x="50" y="17"/>
                    <a:pt x="49" y="9"/>
                    <a:pt x="45" y="4"/>
                  </a:cubicBezTo>
                  <a:cubicBezTo>
                    <a:pt x="41" y="0"/>
                    <a:pt x="33" y="0"/>
                    <a:pt x="28" y="4"/>
                  </a:cubicBezTo>
                  <a:cubicBezTo>
                    <a:pt x="20" y="13"/>
                    <a:pt x="12" y="23"/>
                    <a:pt x="4" y="32"/>
                  </a:cubicBezTo>
                  <a:cubicBezTo>
                    <a:pt x="0" y="37"/>
                    <a:pt x="1" y="45"/>
                    <a:pt x="6" y="49"/>
                  </a:cubicBezTo>
                  <a:cubicBezTo>
                    <a:pt x="8" y="50"/>
                    <a:pt x="11" y="51"/>
                    <a:pt x="14" y="51"/>
                  </a:cubicBezTo>
                  <a:cubicBezTo>
                    <a:pt x="17" y="51"/>
                    <a:pt x="20" y="50"/>
                    <a:pt x="22" y="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5" name="Freeform 138"/>
            <p:cNvSpPr>
              <a:spLocks noChangeArrowheads="1"/>
            </p:cNvSpPr>
            <p:nvPr/>
          </p:nvSpPr>
          <p:spPr bwMode="auto">
            <a:xfrm>
              <a:off x="8473789" y="7591186"/>
              <a:ext cx="38898" cy="14818"/>
            </a:xfrm>
            <a:custGeom>
              <a:avLst/>
              <a:gdLst>
                <a:gd name="T0" fmla="*/ 11 w 94"/>
                <a:gd name="T1" fmla="*/ 23 h 34"/>
                <a:gd name="T2" fmla="*/ 11 w 94"/>
                <a:gd name="T3" fmla="*/ 23 h 34"/>
                <a:gd name="T4" fmla="*/ 30 w 94"/>
                <a:gd name="T5" fmla="*/ 24 h 34"/>
                <a:gd name="T6" fmla="*/ 77 w 94"/>
                <a:gd name="T7" fmla="*/ 32 h 34"/>
                <a:gd name="T8" fmla="*/ 79 w 94"/>
                <a:gd name="T9" fmla="*/ 33 h 34"/>
                <a:gd name="T10" fmla="*/ 91 w 94"/>
                <a:gd name="T11" fmla="*/ 24 h 34"/>
                <a:gd name="T12" fmla="*/ 82 w 94"/>
                <a:gd name="T13" fmla="*/ 9 h 34"/>
                <a:gd name="T14" fmla="*/ 32 w 94"/>
                <a:gd name="T15" fmla="*/ 1 h 34"/>
                <a:gd name="T16" fmla="*/ 12 w 94"/>
                <a:gd name="T17" fmla="*/ 0 h 34"/>
                <a:gd name="T18" fmla="*/ 0 w 94"/>
                <a:gd name="T19" fmla="*/ 11 h 34"/>
                <a:gd name="T20" fmla="*/ 11 w 94"/>
                <a:gd name="T2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34">
                  <a:moveTo>
                    <a:pt x="11" y="23"/>
                  </a:moveTo>
                  <a:lnTo>
                    <a:pt x="11" y="23"/>
                  </a:lnTo>
                  <a:cubicBezTo>
                    <a:pt x="18" y="23"/>
                    <a:pt x="24" y="24"/>
                    <a:pt x="30" y="24"/>
                  </a:cubicBezTo>
                  <a:cubicBezTo>
                    <a:pt x="46" y="26"/>
                    <a:pt x="61" y="29"/>
                    <a:pt x="77" y="32"/>
                  </a:cubicBezTo>
                  <a:cubicBezTo>
                    <a:pt x="78" y="32"/>
                    <a:pt x="78" y="33"/>
                    <a:pt x="79" y="33"/>
                  </a:cubicBezTo>
                  <a:cubicBezTo>
                    <a:pt x="84" y="33"/>
                    <a:pt x="89" y="29"/>
                    <a:pt x="91" y="24"/>
                  </a:cubicBezTo>
                  <a:cubicBezTo>
                    <a:pt x="93" y="18"/>
                    <a:pt x="88" y="12"/>
                    <a:pt x="82" y="9"/>
                  </a:cubicBezTo>
                  <a:cubicBezTo>
                    <a:pt x="67" y="5"/>
                    <a:pt x="49" y="3"/>
                    <a:pt x="32" y="1"/>
                  </a:cubicBezTo>
                  <a:cubicBezTo>
                    <a:pt x="26" y="0"/>
                    <a:pt x="19" y="0"/>
                    <a:pt x="12" y="0"/>
                  </a:cubicBezTo>
                  <a:cubicBezTo>
                    <a:pt x="6" y="0"/>
                    <a:pt x="0" y="4"/>
                    <a:pt x="0" y="11"/>
                  </a:cubicBezTo>
                  <a:cubicBezTo>
                    <a:pt x="0" y="18"/>
                    <a:pt x="4" y="23"/>
                    <a:pt x="11"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6" name="Freeform 139"/>
            <p:cNvSpPr>
              <a:spLocks noChangeArrowheads="1"/>
            </p:cNvSpPr>
            <p:nvPr/>
          </p:nvSpPr>
          <p:spPr bwMode="auto">
            <a:xfrm>
              <a:off x="8540471" y="7613413"/>
              <a:ext cx="33341" cy="27785"/>
            </a:xfrm>
            <a:custGeom>
              <a:avLst/>
              <a:gdLst>
                <a:gd name="T0" fmla="*/ 60 w 81"/>
                <a:gd name="T1" fmla="*/ 64 h 68"/>
                <a:gd name="T2" fmla="*/ 60 w 81"/>
                <a:gd name="T3" fmla="*/ 64 h 68"/>
                <a:gd name="T4" fmla="*/ 68 w 81"/>
                <a:gd name="T5" fmla="*/ 67 h 68"/>
                <a:gd name="T6" fmla="*/ 76 w 81"/>
                <a:gd name="T7" fmla="*/ 64 h 68"/>
                <a:gd name="T8" fmla="*/ 76 w 81"/>
                <a:gd name="T9" fmla="*/ 47 h 68"/>
                <a:gd name="T10" fmla="*/ 20 w 81"/>
                <a:gd name="T11" fmla="*/ 3 h 68"/>
                <a:gd name="T12" fmla="*/ 4 w 81"/>
                <a:gd name="T13" fmla="*/ 6 h 68"/>
                <a:gd name="T14" fmla="*/ 8 w 81"/>
                <a:gd name="T15" fmla="*/ 23 h 68"/>
                <a:gd name="T16" fmla="*/ 60 w 81"/>
                <a:gd name="T17"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68">
                  <a:moveTo>
                    <a:pt x="60" y="64"/>
                  </a:moveTo>
                  <a:lnTo>
                    <a:pt x="60" y="64"/>
                  </a:lnTo>
                  <a:cubicBezTo>
                    <a:pt x="62" y="66"/>
                    <a:pt x="65" y="67"/>
                    <a:pt x="68" y="67"/>
                  </a:cubicBezTo>
                  <a:cubicBezTo>
                    <a:pt x="71" y="67"/>
                    <a:pt x="74" y="66"/>
                    <a:pt x="76" y="64"/>
                  </a:cubicBezTo>
                  <a:cubicBezTo>
                    <a:pt x="80" y="59"/>
                    <a:pt x="80" y="51"/>
                    <a:pt x="76" y="47"/>
                  </a:cubicBezTo>
                  <a:cubicBezTo>
                    <a:pt x="59" y="30"/>
                    <a:pt x="40" y="16"/>
                    <a:pt x="20" y="3"/>
                  </a:cubicBezTo>
                  <a:cubicBezTo>
                    <a:pt x="15" y="0"/>
                    <a:pt x="8" y="1"/>
                    <a:pt x="4" y="6"/>
                  </a:cubicBezTo>
                  <a:cubicBezTo>
                    <a:pt x="0" y="13"/>
                    <a:pt x="2" y="19"/>
                    <a:pt x="8" y="23"/>
                  </a:cubicBezTo>
                  <a:cubicBezTo>
                    <a:pt x="26" y="34"/>
                    <a:pt x="44" y="48"/>
                    <a:pt x="60"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7" name="Freeform 140"/>
            <p:cNvSpPr>
              <a:spLocks noChangeArrowheads="1"/>
            </p:cNvSpPr>
            <p:nvPr/>
          </p:nvSpPr>
          <p:spPr bwMode="auto">
            <a:xfrm>
              <a:off x="8403403" y="7596744"/>
              <a:ext cx="38898" cy="20374"/>
            </a:xfrm>
            <a:custGeom>
              <a:avLst/>
              <a:gdLst>
                <a:gd name="T0" fmla="*/ 19 w 91"/>
                <a:gd name="T1" fmla="*/ 47 h 50"/>
                <a:gd name="T2" fmla="*/ 19 w 91"/>
                <a:gd name="T3" fmla="*/ 47 h 50"/>
                <a:gd name="T4" fmla="*/ 80 w 91"/>
                <a:gd name="T5" fmla="*/ 23 h 50"/>
                <a:gd name="T6" fmla="*/ 89 w 91"/>
                <a:gd name="T7" fmla="*/ 9 h 50"/>
                <a:gd name="T8" fmla="*/ 74 w 91"/>
                <a:gd name="T9" fmla="*/ 1 h 50"/>
                <a:gd name="T10" fmla="*/ 8 w 91"/>
                <a:gd name="T11" fmla="*/ 27 h 50"/>
                <a:gd name="T12" fmla="*/ 3 w 91"/>
                <a:gd name="T13" fmla="*/ 43 h 50"/>
                <a:gd name="T14" fmla="*/ 14 w 91"/>
                <a:gd name="T15" fmla="*/ 49 h 50"/>
                <a:gd name="T16" fmla="*/ 19 w 91"/>
                <a:gd name="T1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50">
                  <a:moveTo>
                    <a:pt x="19" y="47"/>
                  </a:moveTo>
                  <a:lnTo>
                    <a:pt x="19" y="47"/>
                  </a:lnTo>
                  <a:cubicBezTo>
                    <a:pt x="39" y="37"/>
                    <a:pt x="60" y="30"/>
                    <a:pt x="80" y="23"/>
                  </a:cubicBezTo>
                  <a:cubicBezTo>
                    <a:pt x="87" y="21"/>
                    <a:pt x="90" y="15"/>
                    <a:pt x="89" y="9"/>
                  </a:cubicBezTo>
                  <a:cubicBezTo>
                    <a:pt x="87" y="3"/>
                    <a:pt x="80" y="0"/>
                    <a:pt x="74" y="1"/>
                  </a:cubicBezTo>
                  <a:cubicBezTo>
                    <a:pt x="51" y="7"/>
                    <a:pt x="29" y="16"/>
                    <a:pt x="8" y="27"/>
                  </a:cubicBezTo>
                  <a:cubicBezTo>
                    <a:pt x="2" y="30"/>
                    <a:pt x="0" y="37"/>
                    <a:pt x="3" y="43"/>
                  </a:cubicBezTo>
                  <a:cubicBezTo>
                    <a:pt x="6" y="46"/>
                    <a:pt x="10" y="49"/>
                    <a:pt x="14" y="49"/>
                  </a:cubicBezTo>
                  <a:cubicBezTo>
                    <a:pt x="15" y="49"/>
                    <a:pt x="17" y="48"/>
                    <a:pt x="19" y="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8" name="Freeform 141"/>
            <p:cNvSpPr>
              <a:spLocks noChangeArrowheads="1"/>
            </p:cNvSpPr>
            <p:nvPr/>
          </p:nvSpPr>
          <p:spPr bwMode="auto">
            <a:xfrm>
              <a:off x="8590482" y="7665277"/>
              <a:ext cx="16670" cy="24080"/>
            </a:xfrm>
            <a:custGeom>
              <a:avLst/>
              <a:gdLst>
                <a:gd name="T0" fmla="*/ 17 w 41"/>
                <a:gd name="T1" fmla="*/ 50 h 58"/>
                <a:gd name="T2" fmla="*/ 17 w 41"/>
                <a:gd name="T3" fmla="*/ 50 h 58"/>
                <a:gd name="T4" fmla="*/ 28 w 41"/>
                <a:gd name="T5" fmla="*/ 57 h 58"/>
                <a:gd name="T6" fmla="*/ 32 w 41"/>
                <a:gd name="T7" fmla="*/ 56 h 58"/>
                <a:gd name="T8" fmla="*/ 38 w 41"/>
                <a:gd name="T9" fmla="*/ 41 h 58"/>
                <a:gd name="T10" fmla="*/ 23 w 41"/>
                <a:gd name="T11" fmla="*/ 7 h 58"/>
                <a:gd name="T12" fmla="*/ 7 w 41"/>
                <a:gd name="T13" fmla="*/ 3 h 58"/>
                <a:gd name="T14" fmla="*/ 2 w 41"/>
                <a:gd name="T15" fmla="*/ 19 h 58"/>
                <a:gd name="T16" fmla="*/ 17 w 41"/>
                <a:gd name="T17"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8">
                  <a:moveTo>
                    <a:pt x="17" y="50"/>
                  </a:moveTo>
                  <a:lnTo>
                    <a:pt x="17" y="50"/>
                  </a:lnTo>
                  <a:cubicBezTo>
                    <a:pt x="19" y="54"/>
                    <a:pt x="23" y="57"/>
                    <a:pt x="28" y="57"/>
                  </a:cubicBezTo>
                  <a:cubicBezTo>
                    <a:pt x="29" y="57"/>
                    <a:pt x="30" y="57"/>
                    <a:pt x="32" y="56"/>
                  </a:cubicBezTo>
                  <a:cubicBezTo>
                    <a:pt x="38" y="54"/>
                    <a:pt x="40" y="47"/>
                    <a:pt x="38" y="41"/>
                  </a:cubicBezTo>
                  <a:cubicBezTo>
                    <a:pt x="34" y="29"/>
                    <a:pt x="29" y="19"/>
                    <a:pt x="23" y="7"/>
                  </a:cubicBezTo>
                  <a:cubicBezTo>
                    <a:pt x="20" y="2"/>
                    <a:pt x="13" y="0"/>
                    <a:pt x="7" y="3"/>
                  </a:cubicBezTo>
                  <a:cubicBezTo>
                    <a:pt x="2" y="6"/>
                    <a:pt x="0" y="12"/>
                    <a:pt x="2" y="19"/>
                  </a:cubicBezTo>
                  <a:cubicBezTo>
                    <a:pt x="8" y="29"/>
                    <a:pt x="12" y="38"/>
                    <a:pt x="17" y="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19" name="Freeform 142"/>
            <p:cNvSpPr>
              <a:spLocks noChangeArrowheads="1"/>
            </p:cNvSpPr>
            <p:nvPr/>
          </p:nvSpPr>
          <p:spPr bwMode="auto">
            <a:xfrm>
              <a:off x="8310790" y="7709731"/>
              <a:ext cx="50012" cy="51863"/>
            </a:xfrm>
            <a:custGeom>
              <a:avLst/>
              <a:gdLst>
                <a:gd name="T0" fmla="*/ 120 w 121"/>
                <a:gd name="T1" fmla="*/ 61 h 123"/>
                <a:gd name="T2" fmla="*/ 120 w 121"/>
                <a:gd name="T3" fmla="*/ 61 h 123"/>
                <a:gd name="T4" fmla="*/ 60 w 121"/>
                <a:gd name="T5" fmla="*/ 0 h 123"/>
                <a:gd name="T6" fmla="*/ 0 w 121"/>
                <a:gd name="T7" fmla="*/ 61 h 123"/>
                <a:gd name="T8" fmla="*/ 60 w 121"/>
                <a:gd name="T9" fmla="*/ 122 h 123"/>
                <a:gd name="T10" fmla="*/ 120 w 121"/>
                <a:gd name="T11" fmla="*/ 61 h 123"/>
              </a:gdLst>
              <a:ahLst/>
              <a:cxnLst>
                <a:cxn ang="0">
                  <a:pos x="T0" y="T1"/>
                </a:cxn>
                <a:cxn ang="0">
                  <a:pos x="T2" y="T3"/>
                </a:cxn>
                <a:cxn ang="0">
                  <a:pos x="T4" y="T5"/>
                </a:cxn>
                <a:cxn ang="0">
                  <a:pos x="T6" y="T7"/>
                </a:cxn>
                <a:cxn ang="0">
                  <a:pos x="T8" y="T9"/>
                </a:cxn>
                <a:cxn ang="0">
                  <a:pos x="T10" y="T11"/>
                </a:cxn>
              </a:cxnLst>
              <a:rect l="0" t="0" r="r" b="b"/>
              <a:pathLst>
                <a:path w="121" h="123">
                  <a:moveTo>
                    <a:pt x="120" y="61"/>
                  </a:moveTo>
                  <a:lnTo>
                    <a:pt x="120" y="61"/>
                  </a:lnTo>
                  <a:cubicBezTo>
                    <a:pt x="120" y="27"/>
                    <a:pt x="93" y="0"/>
                    <a:pt x="60" y="0"/>
                  </a:cubicBezTo>
                  <a:cubicBezTo>
                    <a:pt x="27" y="0"/>
                    <a:pt x="0" y="27"/>
                    <a:pt x="0" y="61"/>
                  </a:cubicBezTo>
                  <a:cubicBezTo>
                    <a:pt x="0" y="94"/>
                    <a:pt x="27" y="122"/>
                    <a:pt x="60" y="122"/>
                  </a:cubicBezTo>
                  <a:cubicBezTo>
                    <a:pt x="93" y="122"/>
                    <a:pt x="120" y="94"/>
                    <a:pt x="120" y="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20" name="Freeform 143"/>
            <p:cNvSpPr>
              <a:spLocks noChangeArrowheads="1"/>
            </p:cNvSpPr>
            <p:nvPr/>
          </p:nvSpPr>
          <p:spPr bwMode="auto">
            <a:xfrm>
              <a:off x="8579369" y="7709731"/>
              <a:ext cx="51863" cy="51863"/>
            </a:xfrm>
            <a:custGeom>
              <a:avLst/>
              <a:gdLst>
                <a:gd name="T0" fmla="*/ 61 w 123"/>
                <a:gd name="T1" fmla="*/ 0 h 123"/>
                <a:gd name="T2" fmla="*/ 61 w 123"/>
                <a:gd name="T3" fmla="*/ 0 h 123"/>
                <a:gd name="T4" fmla="*/ 0 w 123"/>
                <a:gd name="T5" fmla="*/ 61 h 123"/>
                <a:gd name="T6" fmla="*/ 61 w 123"/>
                <a:gd name="T7" fmla="*/ 122 h 123"/>
                <a:gd name="T8" fmla="*/ 122 w 123"/>
                <a:gd name="T9" fmla="*/ 61 h 123"/>
                <a:gd name="T10" fmla="*/ 61 w 123"/>
                <a:gd name="T11" fmla="*/ 0 h 123"/>
              </a:gdLst>
              <a:ahLst/>
              <a:cxnLst>
                <a:cxn ang="0">
                  <a:pos x="T0" y="T1"/>
                </a:cxn>
                <a:cxn ang="0">
                  <a:pos x="T2" y="T3"/>
                </a:cxn>
                <a:cxn ang="0">
                  <a:pos x="T4" y="T5"/>
                </a:cxn>
                <a:cxn ang="0">
                  <a:pos x="T6" y="T7"/>
                </a:cxn>
                <a:cxn ang="0">
                  <a:pos x="T8" y="T9"/>
                </a:cxn>
                <a:cxn ang="0">
                  <a:pos x="T10" y="T11"/>
                </a:cxn>
              </a:cxnLst>
              <a:rect l="0" t="0" r="r" b="b"/>
              <a:pathLst>
                <a:path w="123" h="123">
                  <a:moveTo>
                    <a:pt x="61" y="0"/>
                  </a:moveTo>
                  <a:lnTo>
                    <a:pt x="61" y="0"/>
                  </a:lnTo>
                  <a:cubicBezTo>
                    <a:pt x="28" y="0"/>
                    <a:pt x="0" y="27"/>
                    <a:pt x="0" y="61"/>
                  </a:cubicBezTo>
                  <a:cubicBezTo>
                    <a:pt x="0" y="94"/>
                    <a:pt x="28" y="122"/>
                    <a:pt x="61" y="122"/>
                  </a:cubicBezTo>
                  <a:cubicBezTo>
                    <a:pt x="95" y="122"/>
                    <a:pt x="122" y="94"/>
                    <a:pt x="122" y="61"/>
                  </a:cubicBezTo>
                  <a:cubicBezTo>
                    <a:pt x="122" y="27"/>
                    <a:pt x="95" y="0"/>
                    <a:pt x="6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21" name="Freeform 144"/>
            <p:cNvSpPr>
              <a:spLocks noChangeArrowheads="1"/>
            </p:cNvSpPr>
            <p:nvPr/>
          </p:nvSpPr>
          <p:spPr bwMode="auto">
            <a:xfrm>
              <a:off x="8325608" y="7631936"/>
              <a:ext cx="72239" cy="57421"/>
            </a:xfrm>
            <a:custGeom>
              <a:avLst/>
              <a:gdLst>
                <a:gd name="T0" fmla="*/ 24 w 174"/>
                <a:gd name="T1" fmla="*/ 9 h 137"/>
                <a:gd name="T2" fmla="*/ 24 w 174"/>
                <a:gd name="T3" fmla="*/ 9 h 137"/>
                <a:gd name="T4" fmla="*/ 9 w 174"/>
                <a:gd name="T5" fmla="*/ 2 h 137"/>
                <a:gd name="T6" fmla="*/ 2 w 174"/>
                <a:gd name="T7" fmla="*/ 16 h 137"/>
                <a:gd name="T8" fmla="*/ 37 w 174"/>
                <a:gd name="T9" fmla="*/ 128 h 137"/>
                <a:gd name="T10" fmla="*/ 48 w 174"/>
                <a:gd name="T11" fmla="*/ 136 h 137"/>
                <a:gd name="T12" fmla="*/ 51 w 174"/>
                <a:gd name="T13" fmla="*/ 136 h 137"/>
                <a:gd name="T14" fmla="*/ 162 w 174"/>
                <a:gd name="T15" fmla="*/ 101 h 137"/>
                <a:gd name="T16" fmla="*/ 171 w 174"/>
                <a:gd name="T17" fmla="*/ 86 h 137"/>
                <a:gd name="T18" fmla="*/ 156 w 174"/>
                <a:gd name="T19" fmla="*/ 79 h 137"/>
                <a:gd name="T20" fmla="*/ 55 w 174"/>
                <a:gd name="T21" fmla="*/ 110 h 137"/>
                <a:gd name="T22" fmla="*/ 24 w 174"/>
                <a:gd name="T2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4" h="137">
                  <a:moveTo>
                    <a:pt x="24" y="9"/>
                  </a:moveTo>
                  <a:lnTo>
                    <a:pt x="24" y="9"/>
                  </a:lnTo>
                  <a:cubicBezTo>
                    <a:pt x="22" y="3"/>
                    <a:pt x="16" y="0"/>
                    <a:pt x="9" y="2"/>
                  </a:cubicBezTo>
                  <a:cubicBezTo>
                    <a:pt x="3" y="4"/>
                    <a:pt x="0" y="10"/>
                    <a:pt x="2" y="16"/>
                  </a:cubicBezTo>
                  <a:cubicBezTo>
                    <a:pt x="37" y="128"/>
                    <a:pt x="37" y="128"/>
                    <a:pt x="37" y="128"/>
                  </a:cubicBezTo>
                  <a:cubicBezTo>
                    <a:pt x="38" y="133"/>
                    <a:pt x="43" y="136"/>
                    <a:pt x="48" y="136"/>
                  </a:cubicBezTo>
                  <a:cubicBezTo>
                    <a:pt x="49" y="136"/>
                    <a:pt x="50" y="136"/>
                    <a:pt x="51" y="136"/>
                  </a:cubicBezTo>
                  <a:cubicBezTo>
                    <a:pt x="162" y="101"/>
                    <a:pt x="162" y="101"/>
                    <a:pt x="162" y="101"/>
                  </a:cubicBezTo>
                  <a:cubicBezTo>
                    <a:pt x="169" y="100"/>
                    <a:pt x="173" y="92"/>
                    <a:pt x="171" y="86"/>
                  </a:cubicBezTo>
                  <a:cubicBezTo>
                    <a:pt x="169" y="81"/>
                    <a:pt x="162" y="77"/>
                    <a:pt x="156" y="79"/>
                  </a:cubicBezTo>
                  <a:cubicBezTo>
                    <a:pt x="55" y="110"/>
                    <a:pt x="55" y="110"/>
                    <a:pt x="55" y="110"/>
                  </a:cubicBezTo>
                  <a:lnTo>
                    <a:pt x="24"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122" name="Freeform 145"/>
            <p:cNvSpPr>
              <a:spLocks noChangeArrowheads="1"/>
            </p:cNvSpPr>
            <p:nvPr/>
          </p:nvSpPr>
          <p:spPr bwMode="auto">
            <a:xfrm>
              <a:off x="8547880" y="7778265"/>
              <a:ext cx="75943" cy="55568"/>
            </a:xfrm>
            <a:custGeom>
              <a:avLst/>
              <a:gdLst>
                <a:gd name="T0" fmla="*/ 131 w 181"/>
                <a:gd name="T1" fmla="*/ 8 h 133"/>
                <a:gd name="T2" fmla="*/ 131 w 181"/>
                <a:gd name="T3" fmla="*/ 8 h 133"/>
                <a:gd name="T4" fmla="*/ 115 w 181"/>
                <a:gd name="T5" fmla="*/ 2 h 133"/>
                <a:gd name="T6" fmla="*/ 8 w 181"/>
                <a:gd name="T7" fmla="*/ 49 h 133"/>
                <a:gd name="T8" fmla="*/ 2 w 181"/>
                <a:gd name="T9" fmla="*/ 64 h 133"/>
                <a:gd name="T10" fmla="*/ 18 w 181"/>
                <a:gd name="T11" fmla="*/ 70 h 133"/>
                <a:gd name="T12" fmla="*/ 114 w 181"/>
                <a:gd name="T13" fmla="*/ 29 h 133"/>
                <a:gd name="T14" fmla="*/ 156 w 181"/>
                <a:gd name="T15" fmla="*/ 125 h 133"/>
                <a:gd name="T16" fmla="*/ 168 w 181"/>
                <a:gd name="T17" fmla="*/ 132 h 133"/>
                <a:gd name="T18" fmla="*/ 172 w 181"/>
                <a:gd name="T19" fmla="*/ 131 h 133"/>
                <a:gd name="T20" fmla="*/ 178 w 181"/>
                <a:gd name="T21" fmla="*/ 115 h 133"/>
                <a:gd name="T22" fmla="*/ 131 w 181"/>
                <a:gd name="T23" fmla="*/ 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133">
                  <a:moveTo>
                    <a:pt x="131" y="8"/>
                  </a:moveTo>
                  <a:lnTo>
                    <a:pt x="131" y="8"/>
                  </a:lnTo>
                  <a:cubicBezTo>
                    <a:pt x="129" y="3"/>
                    <a:pt x="122" y="0"/>
                    <a:pt x="115" y="2"/>
                  </a:cubicBezTo>
                  <a:cubicBezTo>
                    <a:pt x="8" y="49"/>
                    <a:pt x="8" y="49"/>
                    <a:pt x="8" y="49"/>
                  </a:cubicBezTo>
                  <a:cubicBezTo>
                    <a:pt x="3" y="52"/>
                    <a:pt x="0" y="58"/>
                    <a:pt x="2" y="64"/>
                  </a:cubicBezTo>
                  <a:cubicBezTo>
                    <a:pt x="5" y="70"/>
                    <a:pt x="11" y="72"/>
                    <a:pt x="18" y="70"/>
                  </a:cubicBezTo>
                  <a:cubicBezTo>
                    <a:pt x="114" y="29"/>
                    <a:pt x="114" y="29"/>
                    <a:pt x="114" y="29"/>
                  </a:cubicBezTo>
                  <a:cubicBezTo>
                    <a:pt x="156" y="125"/>
                    <a:pt x="156" y="125"/>
                    <a:pt x="156" y="125"/>
                  </a:cubicBezTo>
                  <a:cubicBezTo>
                    <a:pt x="158" y="130"/>
                    <a:pt x="162" y="132"/>
                    <a:pt x="168" y="132"/>
                  </a:cubicBezTo>
                  <a:cubicBezTo>
                    <a:pt x="169" y="132"/>
                    <a:pt x="171" y="132"/>
                    <a:pt x="172" y="131"/>
                  </a:cubicBezTo>
                  <a:cubicBezTo>
                    <a:pt x="178" y="129"/>
                    <a:pt x="180" y="121"/>
                    <a:pt x="178" y="115"/>
                  </a:cubicBezTo>
                  <a:lnTo>
                    <a:pt x="131"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104" y="1736725"/>
            <a:ext cx="4375446" cy="4544323"/>
          </a:xfrm>
          <a:prstGeom prst="rect">
            <a:avLst/>
          </a:prstGeom>
        </p:spPr>
      </p:pic>
      <p:grpSp>
        <p:nvGrpSpPr>
          <p:cNvPr id="124" name="Group 123"/>
          <p:cNvGrpSpPr>
            <a:grpSpLocks noChangeAspect="1"/>
          </p:cNvGrpSpPr>
          <p:nvPr/>
        </p:nvGrpSpPr>
        <p:grpSpPr>
          <a:xfrm>
            <a:off x="913591" y="5784613"/>
            <a:ext cx="536517" cy="432000"/>
            <a:chOff x="9426368" y="6500534"/>
            <a:chExt cx="338328" cy="272420"/>
          </a:xfrm>
          <a:solidFill>
            <a:srgbClr val="0079EF"/>
          </a:solidFill>
        </p:grpSpPr>
        <p:sp>
          <p:nvSpPr>
            <p:cNvPr id="125" name="Freeform 124"/>
            <p:cNvSpPr/>
            <p:nvPr/>
          </p:nvSpPr>
          <p:spPr>
            <a:xfrm>
              <a:off x="9461395" y="6500534"/>
              <a:ext cx="268274" cy="126267"/>
            </a:xfrm>
            <a:custGeom>
              <a:avLst/>
              <a:gdLst>
                <a:gd name="connsiteX0" fmla="*/ 302581 w 673610"/>
                <a:gd name="connsiteY0" fmla="*/ 0 h 317045"/>
                <a:gd name="connsiteX1" fmla="*/ 330013 w 673610"/>
                <a:gd name="connsiteY1" fmla="*/ 0 h 317045"/>
                <a:gd name="connsiteX2" fmla="*/ 330013 w 673610"/>
                <a:gd name="connsiteY2" fmla="*/ 34592 h 317045"/>
                <a:gd name="connsiteX3" fmla="*/ 338224 w 673610"/>
                <a:gd name="connsiteY3" fmla="*/ 35611 h 317045"/>
                <a:gd name="connsiteX4" fmla="*/ 385380 w 673610"/>
                <a:gd name="connsiteY4" fmla="*/ 95093 h 317045"/>
                <a:gd name="connsiteX5" fmla="*/ 370042 w 673610"/>
                <a:gd name="connsiteY5" fmla="*/ 145312 h 317045"/>
                <a:gd name="connsiteX6" fmla="*/ 365250 w 673610"/>
                <a:gd name="connsiteY6" fmla="*/ 149318 h 317045"/>
                <a:gd name="connsiteX7" fmla="*/ 673610 w 673610"/>
                <a:gd name="connsiteY7" fmla="*/ 292154 h 317045"/>
                <a:gd name="connsiteX8" fmla="*/ 662080 w 673610"/>
                <a:gd name="connsiteY8" fmla="*/ 317045 h 317045"/>
                <a:gd name="connsiteX9" fmla="*/ 336806 w 673610"/>
                <a:gd name="connsiteY9" fmla="*/ 166374 h 317045"/>
                <a:gd name="connsiteX10" fmla="*/ 11530 w 673610"/>
                <a:gd name="connsiteY10" fmla="*/ 317045 h 317045"/>
                <a:gd name="connsiteX11" fmla="*/ 0 w 673610"/>
                <a:gd name="connsiteY11" fmla="*/ 292154 h 317045"/>
                <a:gd name="connsiteX12" fmla="*/ 283143 w 673610"/>
                <a:gd name="connsiteY12" fmla="*/ 160999 h 317045"/>
                <a:gd name="connsiteX13" fmla="*/ 273423 w 673610"/>
                <a:gd name="connsiteY13" fmla="*/ 155985 h 317045"/>
                <a:gd name="connsiteX14" fmla="*/ 247494 w 673610"/>
                <a:gd name="connsiteY14" fmla="*/ 110324 h 317045"/>
                <a:gd name="connsiteX15" fmla="*/ 277431 w 673610"/>
                <a:gd name="connsiteY15" fmla="*/ 106461 h 317045"/>
                <a:gd name="connsiteX16" fmla="*/ 320599 w 673610"/>
                <a:gd name="connsiteY16" fmla="*/ 140397 h 317045"/>
                <a:gd name="connsiteX17" fmla="*/ 355320 w 673610"/>
                <a:gd name="connsiteY17" fmla="*/ 97857 h 317045"/>
                <a:gd name="connsiteX18" fmla="*/ 341628 w 673610"/>
                <a:gd name="connsiteY18" fmla="*/ 71546 h 317045"/>
                <a:gd name="connsiteX19" fmla="*/ 318476 w 673610"/>
                <a:gd name="connsiteY19" fmla="*/ 64008 h 317045"/>
                <a:gd name="connsiteX20" fmla="*/ 302581 w 673610"/>
                <a:gd name="connsiteY20" fmla="*/ 64008 h 31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610" h="317045">
                  <a:moveTo>
                    <a:pt x="302581" y="0"/>
                  </a:moveTo>
                  <a:lnTo>
                    <a:pt x="330013" y="0"/>
                  </a:lnTo>
                  <a:lnTo>
                    <a:pt x="330013" y="34592"/>
                  </a:lnTo>
                  <a:lnTo>
                    <a:pt x="338224" y="35611"/>
                  </a:lnTo>
                  <a:cubicBezTo>
                    <a:pt x="363576" y="44067"/>
                    <a:pt x="382782" y="66848"/>
                    <a:pt x="385380" y="95093"/>
                  </a:cubicBezTo>
                  <a:cubicBezTo>
                    <a:pt x="387112" y="113923"/>
                    <a:pt x="381143" y="131712"/>
                    <a:pt x="370042" y="145312"/>
                  </a:cubicBezTo>
                  <a:lnTo>
                    <a:pt x="365250" y="149318"/>
                  </a:lnTo>
                  <a:lnTo>
                    <a:pt x="673610" y="292154"/>
                  </a:lnTo>
                  <a:lnTo>
                    <a:pt x="662080" y="317045"/>
                  </a:lnTo>
                  <a:lnTo>
                    <a:pt x="336806" y="166374"/>
                  </a:lnTo>
                  <a:lnTo>
                    <a:pt x="11530" y="317045"/>
                  </a:lnTo>
                  <a:lnTo>
                    <a:pt x="0" y="292154"/>
                  </a:lnTo>
                  <a:lnTo>
                    <a:pt x="283143" y="160999"/>
                  </a:lnTo>
                  <a:lnTo>
                    <a:pt x="273423" y="155985"/>
                  </a:lnTo>
                  <a:cubicBezTo>
                    <a:pt x="259621" y="145135"/>
                    <a:pt x="249914" y="129078"/>
                    <a:pt x="247494" y="110324"/>
                  </a:cubicBezTo>
                  <a:lnTo>
                    <a:pt x="277431" y="106461"/>
                  </a:lnTo>
                  <a:cubicBezTo>
                    <a:pt x="280165" y="127649"/>
                    <a:pt x="299365" y="142743"/>
                    <a:pt x="320599" y="140397"/>
                  </a:cubicBezTo>
                  <a:cubicBezTo>
                    <a:pt x="341833" y="138051"/>
                    <a:pt x="357276" y="119131"/>
                    <a:pt x="355320" y="97857"/>
                  </a:cubicBezTo>
                  <a:cubicBezTo>
                    <a:pt x="354342" y="87221"/>
                    <a:pt x="349195" y="77956"/>
                    <a:pt x="341628" y="71546"/>
                  </a:cubicBezTo>
                  <a:lnTo>
                    <a:pt x="318476" y="64008"/>
                  </a:lnTo>
                  <a:lnTo>
                    <a:pt x="302581" y="640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6" name="Group 125"/>
            <p:cNvGrpSpPr>
              <a:grpSpLocks/>
            </p:cNvGrpSpPr>
            <p:nvPr/>
          </p:nvGrpSpPr>
          <p:grpSpPr>
            <a:xfrm>
              <a:off x="9426368" y="6618648"/>
              <a:ext cx="338328" cy="154306"/>
              <a:chOff x="3971621" y="3890008"/>
              <a:chExt cx="306752" cy="167376"/>
            </a:xfrm>
            <a:grpFill/>
          </p:grpSpPr>
          <p:sp>
            <p:nvSpPr>
              <p:cNvPr id="127" name="Freeform 356"/>
              <p:cNvSpPr>
                <a:spLocks noChangeArrowheads="1"/>
              </p:cNvSpPr>
              <p:nvPr/>
            </p:nvSpPr>
            <p:spPr bwMode="auto">
              <a:xfrm>
                <a:off x="3971621" y="3890008"/>
                <a:ext cx="306752" cy="167376"/>
              </a:xfrm>
              <a:custGeom>
                <a:avLst/>
                <a:gdLst>
                  <a:gd name="T0" fmla="*/ 624 w 667"/>
                  <a:gd name="T1" fmla="*/ 0 h 366"/>
                  <a:gd name="T2" fmla="*/ 624 w 667"/>
                  <a:gd name="T3" fmla="*/ 0 h 366"/>
                  <a:gd name="T4" fmla="*/ 42 w 667"/>
                  <a:gd name="T5" fmla="*/ 0 h 366"/>
                  <a:gd name="T6" fmla="*/ 0 w 667"/>
                  <a:gd name="T7" fmla="*/ 42 h 366"/>
                  <a:gd name="T8" fmla="*/ 0 w 667"/>
                  <a:gd name="T9" fmla="*/ 323 h 366"/>
                  <a:gd name="T10" fmla="*/ 42 w 667"/>
                  <a:gd name="T11" fmla="*/ 365 h 366"/>
                  <a:gd name="T12" fmla="*/ 624 w 667"/>
                  <a:gd name="T13" fmla="*/ 365 h 366"/>
                  <a:gd name="T14" fmla="*/ 666 w 667"/>
                  <a:gd name="T15" fmla="*/ 323 h 366"/>
                  <a:gd name="T16" fmla="*/ 666 w 667"/>
                  <a:gd name="T17" fmla="*/ 42 h 366"/>
                  <a:gd name="T18" fmla="*/ 624 w 667"/>
                  <a:gd name="T19" fmla="*/ 0 h 366"/>
                  <a:gd name="T20" fmla="*/ 645 w 667"/>
                  <a:gd name="T21" fmla="*/ 323 h 366"/>
                  <a:gd name="T22" fmla="*/ 645 w 667"/>
                  <a:gd name="T23" fmla="*/ 323 h 366"/>
                  <a:gd name="T24" fmla="*/ 624 w 667"/>
                  <a:gd name="T25" fmla="*/ 344 h 366"/>
                  <a:gd name="T26" fmla="*/ 42 w 667"/>
                  <a:gd name="T27" fmla="*/ 344 h 366"/>
                  <a:gd name="T28" fmla="*/ 21 w 667"/>
                  <a:gd name="T29" fmla="*/ 323 h 366"/>
                  <a:gd name="T30" fmla="*/ 21 w 667"/>
                  <a:gd name="T31" fmla="*/ 42 h 366"/>
                  <a:gd name="T32" fmla="*/ 42 w 667"/>
                  <a:gd name="T33" fmla="*/ 21 h 366"/>
                  <a:gd name="T34" fmla="*/ 624 w 667"/>
                  <a:gd name="T35" fmla="*/ 21 h 366"/>
                  <a:gd name="T36" fmla="*/ 645 w 667"/>
                  <a:gd name="T37" fmla="*/ 42 h 366"/>
                  <a:gd name="T38" fmla="*/ 645 w 667"/>
                  <a:gd name="T39" fmla="*/ 32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7" h="366">
                    <a:moveTo>
                      <a:pt x="624" y="0"/>
                    </a:moveTo>
                    <a:lnTo>
                      <a:pt x="624" y="0"/>
                    </a:lnTo>
                    <a:cubicBezTo>
                      <a:pt x="42" y="0"/>
                      <a:pt x="42" y="0"/>
                      <a:pt x="42" y="0"/>
                    </a:cubicBezTo>
                    <a:cubicBezTo>
                      <a:pt x="19" y="0"/>
                      <a:pt x="0" y="20"/>
                      <a:pt x="0" y="42"/>
                    </a:cubicBezTo>
                    <a:cubicBezTo>
                      <a:pt x="0" y="323"/>
                      <a:pt x="0" y="323"/>
                      <a:pt x="0" y="323"/>
                    </a:cubicBezTo>
                    <a:cubicBezTo>
                      <a:pt x="0" y="345"/>
                      <a:pt x="19" y="365"/>
                      <a:pt x="42" y="365"/>
                    </a:cubicBezTo>
                    <a:cubicBezTo>
                      <a:pt x="624" y="365"/>
                      <a:pt x="624" y="365"/>
                      <a:pt x="624" y="365"/>
                    </a:cubicBezTo>
                    <a:cubicBezTo>
                      <a:pt x="647" y="365"/>
                      <a:pt x="666" y="345"/>
                      <a:pt x="666" y="323"/>
                    </a:cubicBezTo>
                    <a:cubicBezTo>
                      <a:pt x="666" y="42"/>
                      <a:pt x="666" y="42"/>
                      <a:pt x="666" y="42"/>
                    </a:cubicBezTo>
                    <a:cubicBezTo>
                      <a:pt x="666" y="20"/>
                      <a:pt x="647" y="0"/>
                      <a:pt x="624" y="0"/>
                    </a:cubicBezTo>
                    <a:close/>
                    <a:moveTo>
                      <a:pt x="645" y="323"/>
                    </a:moveTo>
                    <a:lnTo>
                      <a:pt x="645" y="323"/>
                    </a:lnTo>
                    <a:cubicBezTo>
                      <a:pt x="645" y="335"/>
                      <a:pt x="636" y="344"/>
                      <a:pt x="624" y="344"/>
                    </a:cubicBezTo>
                    <a:cubicBezTo>
                      <a:pt x="42" y="344"/>
                      <a:pt x="42" y="344"/>
                      <a:pt x="42" y="344"/>
                    </a:cubicBezTo>
                    <a:cubicBezTo>
                      <a:pt x="30" y="344"/>
                      <a:pt x="21" y="335"/>
                      <a:pt x="21" y="323"/>
                    </a:cubicBezTo>
                    <a:cubicBezTo>
                      <a:pt x="21" y="42"/>
                      <a:pt x="21" y="42"/>
                      <a:pt x="21" y="42"/>
                    </a:cubicBezTo>
                    <a:cubicBezTo>
                      <a:pt x="21" y="31"/>
                      <a:pt x="30" y="21"/>
                      <a:pt x="42" y="21"/>
                    </a:cubicBezTo>
                    <a:cubicBezTo>
                      <a:pt x="624" y="21"/>
                      <a:pt x="624" y="21"/>
                      <a:pt x="624" y="21"/>
                    </a:cubicBezTo>
                    <a:cubicBezTo>
                      <a:pt x="636" y="21"/>
                      <a:pt x="645" y="31"/>
                      <a:pt x="645" y="42"/>
                    </a:cubicBezTo>
                    <a:lnTo>
                      <a:pt x="645" y="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8" name="Freeform 357"/>
              <p:cNvSpPr>
                <a:spLocks noChangeArrowheads="1"/>
              </p:cNvSpPr>
              <p:nvPr/>
            </p:nvSpPr>
            <p:spPr bwMode="auto">
              <a:xfrm>
                <a:off x="4220323" y="3921243"/>
                <a:ext cx="12270" cy="110096"/>
              </a:xfrm>
              <a:custGeom>
                <a:avLst/>
                <a:gdLst>
                  <a:gd name="T0" fmla="*/ 10 w 22"/>
                  <a:gd name="T1" fmla="*/ 0 h 234"/>
                  <a:gd name="T2" fmla="*/ 10 w 22"/>
                  <a:gd name="T3" fmla="*/ 0 h 234"/>
                  <a:gd name="T4" fmla="*/ 0 w 22"/>
                  <a:gd name="T5" fmla="*/ 11 h 234"/>
                  <a:gd name="T6" fmla="*/ 0 w 22"/>
                  <a:gd name="T7" fmla="*/ 223 h 234"/>
                  <a:gd name="T8" fmla="*/ 10 w 22"/>
                  <a:gd name="T9" fmla="*/ 233 h 234"/>
                  <a:gd name="T10" fmla="*/ 21 w 22"/>
                  <a:gd name="T11" fmla="*/ 223 h 234"/>
                  <a:gd name="T12" fmla="*/ 21 w 22"/>
                  <a:gd name="T13" fmla="*/ 11 h 234"/>
                  <a:gd name="T14" fmla="*/ 10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0" y="0"/>
                    </a:moveTo>
                    <a:lnTo>
                      <a:pt x="10" y="0"/>
                    </a:lnTo>
                    <a:cubicBezTo>
                      <a:pt x="5" y="0"/>
                      <a:pt x="0" y="5"/>
                      <a:pt x="0" y="11"/>
                    </a:cubicBezTo>
                    <a:cubicBezTo>
                      <a:pt x="0" y="223"/>
                      <a:pt x="0" y="223"/>
                      <a:pt x="0" y="223"/>
                    </a:cubicBezTo>
                    <a:cubicBezTo>
                      <a:pt x="0" y="228"/>
                      <a:pt x="5" y="233"/>
                      <a:pt x="10" y="233"/>
                    </a:cubicBezTo>
                    <a:cubicBezTo>
                      <a:pt x="16" y="233"/>
                      <a:pt x="21" y="228"/>
                      <a:pt x="21" y="223"/>
                    </a:cubicBezTo>
                    <a:cubicBezTo>
                      <a:pt x="21" y="11"/>
                      <a:pt x="21" y="11"/>
                      <a:pt x="21" y="11"/>
                    </a:cubicBezTo>
                    <a:cubicBezTo>
                      <a:pt x="21" y="5"/>
                      <a:pt x="16"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358"/>
              <p:cNvSpPr>
                <a:spLocks noChangeArrowheads="1"/>
              </p:cNvSpPr>
              <p:nvPr/>
            </p:nvSpPr>
            <p:spPr bwMode="auto">
              <a:xfrm>
                <a:off x="4169048" y="3921243"/>
                <a:ext cx="12270" cy="110096"/>
              </a:xfrm>
              <a:custGeom>
                <a:avLst/>
                <a:gdLst>
                  <a:gd name="T0" fmla="*/ 10 w 22"/>
                  <a:gd name="T1" fmla="*/ 0 h 234"/>
                  <a:gd name="T2" fmla="*/ 10 w 22"/>
                  <a:gd name="T3" fmla="*/ 0 h 234"/>
                  <a:gd name="T4" fmla="*/ 0 w 22"/>
                  <a:gd name="T5" fmla="*/ 11 h 234"/>
                  <a:gd name="T6" fmla="*/ 0 w 22"/>
                  <a:gd name="T7" fmla="*/ 223 h 234"/>
                  <a:gd name="T8" fmla="*/ 10 w 22"/>
                  <a:gd name="T9" fmla="*/ 233 h 234"/>
                  <a:gd name="T10" fmla="*/ 21 w 22"/>
                  <a:gd name="T11" fmla="*/ 223 h 234"/>
                  <a:gd name="T12" fmla="*/ 21 w 22"/>
                  <a:gd name="T13" fmla="*/ 11 h 234"/>
                  <a:gd name="T14" fmla="*/ 10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0" y="0"/>
                    </a:moveTo>
                    <a:lnTo>
                      <a:pt x="10" y="0"/>
                    </a:lnTo>
                    <a:cubicBezTo>
                      <a:pt x="4" y="0"/>
                      <a:pt x="0" y="5"/>
                      <a:pt x="0" y="11"/>
                    </a:cubicBezTo>
                    <a:cubicBezTo>
                      <a:pt x="0" y="223"/>
                      <a:pt x="0" y="223"/>
                      <a:pt x="0" y="223"/>
                    </a:cubicBezTo>
                    <a:cubicBezTo>
                      <a:pt x="0" y="228"/>
                      <a:pt x="4" y="233"/>
                      <a:pt x="10" y="233"/>
                    </a:cubicBezTo>
                    <a:cubicBezTo>
                      <a:pt x="16" y="233"/>
                      <a:pt x="21" y="228"/>
                      <a:pt x="21" y="223"/>
                    </a:cubicBezTo>
                    <a:cubicBezTo>
                      <a:pt x="21" y="11"/>
                      <a:pt x="21" y="11"/>
                      <a:pt x="21" y="11"/>
                    </a:cubicBezTo>
                    <a:cubicBezTo>
                      <a:pt x="21" y="5"/>
                      <a:pt x="16"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359"/>
              <p:cNvSpPr>
                <a:spLocks noChangeArrowheads="1"/>
              </p:cNvSpPr>
              <p:nvPr/>
            </p:nvSpPr>
            <p:spPr bwMode="auto">
              <a:xfrm>
                <a:off x="4117771" y="3921243"/>
                <a:ext cx="12270" cy="110096"/>
              </a:xfrm>
              <a:custGeom>
                <a:avLst/>
                <a:gdLst>
                  <a:gd name="T0" fmla="*/ 10 w 23"/>
                  <a:gd name="T1" fmla="*/ 0 h 234"/>
                  <a:gd name="T2" fmla="*/ 10 w 23"/>
                  <a:gd name="T3" fmla="*/ 0 h 234"/>
                  <a:gd name="T4" fmla="*/ 0 w 23"/>
                  <a:gd name="T5" fmla="*/ 11 h 234"/>
                  <a:gd name="T6" fmla="*/ 0 w 23"/>
                  <a:gd name="T7" fmla="*/ 223 h 234"/>
                  <a:gd name="T8" fmla="*/ 10 w 23"/>
                  <a:gd name="T9" fmla="*/ 233 h 234"/>
                  <a:gd name="T10" fmla="*/ 22 w 23"/>
                  <a:gd name="T11" fmla="*/ 223 h 234"/>
                  <a:gd name="T12" fmla="*/ 22 w 23"/>
                  <a:gd name="T13" fmla="*/ 11 h 234"/>
                  <a:gd name="T14" fmla="*/ 10 w 23"/>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4">
                    <a:moveTo>
                      <a:pt x="10" y="0"/>
                    </a:moveTo>
                    <a:lnTo>
                      <a:pt x="10" y="0"/>
                    </a:lnTo>
                    <a:cubicBezTo>
                      <a:pt x="5" y="0"/>
                      <a:pt x="0" y="5"/>
                      <a:pt x="0" y="11"/>
                    </a:cubicBezTo>
                    <a:cubicBezTo>
                      <a:pt x="0" y="223"/>
                      <a:pt x="0" y="223"/>
                      <a:pt x="0" y="223"/>
                    </a:cubicBezTo>
                    <a:cubicBezTo>
                      <a:pt x="0" y="228"/>
                      <a:pt x="5" y="233"/>
                      <a:pt x="10" y="233"/>
                    </a:cubicBezTo>
                    <a:cubicBezTo>
                      <a:pt x="18" y="233"/>
                      <a:pt x="22" y="228"/>
                      <a:pt x="22" y="223"/>
                    </a:cubicBezTo>
                    <a:cubicBezTo>
                      <a:pt x="22" y="11"/>
                      <a:pt x="22" y="11"/>
                      <a:pt x="22" y="11"/>
                    </a:cubicBezTo>
                    <a:cubicBezTo>
                      <a:pt x="22" y="5"/>
                      <a:pt x="18"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360"/>
              <p:cNvSpPr>
                <a:spLocks noChangeArrowheads="1"/>
              </p:cNvSpPr>
              <p:nvPr/>
            </p:nvSpPr>
            <p:spPr bwMode="auto">
              <a:xfrm>
                <a:off x="4066496" y="3921243"/>
                <a:ext cx="12270" cy="110096"/>
              </a:xfrm>
              <a:custGeom>
                <a:avLst/>
                <a:gdLst>
                  <a:gd name="T0" fmla="*/ 11 w 22"/>
                  <a:gd name="T1" fmla="*/ 0 h 234"/>
                  <a:gd name="T2" fmla="*/ 11 w 22"/>
                  <a:gd name="T3" fmla="*/ 0 h 234"/>
                  <a:gd name="T4" fmla="*/ 0 w 22"/>
                  <a:gd name="T5" fmla="*/ 11 h 234"/>
                  <a:gd name="T6" fmla="*/ 0 w 22"/>
                  <a:gd name="T7" fmla="*/ 223 h 234"/>
                  <a:gd name="T8" fmla="*/ 11 w 22"/>
                  <a:gd name="T9" fmla="*/ 233 h 234"/>
                  <a:gd name="T10" fmla="*/ 21 w 22"/>
                  <a:gd name="T11" fmla="*/ 223 h 234"/>
                  <a:gd name="T12" fmla="*/ 21 w 22"/>
                  <a:gd name="T13" fmla="*/ 11 h 234"/>
                  <a:gd name="T14" fmla="*/ 11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1" y="0"/>
                    </a:moveTo>
                    <a:lnTo>
                      <a:pt x="11" y="0"/>
                    </a:lnTo>
                    <a:cubicBezTo>
                      <a:pt x="4" y="0"/>
                      <a:pt x="0" y="5"/>
                      <a:pt x="0" y="11"/>
                    </a:cubicBezTo>
                    <a:cubicBezTo>
                      <a:pt x="0" y="223"/>
                      <a:pt x="0" y="223"/>
                      <a:pt x="0" y="223"/>
                    </a:cubicBezTo>
                    <a:cubicBezTo>
                      <a:pt x="0" y="228"/>
                      <a:pt x="4" y="233"/>
                      <a:pt x="11" y="233"/>
                    </a:cubicBezTo>
                    <a:cubicBezTo>
                      <a:pt x="16" y="233"/>
                      <a:pt x="21" y="228"/>
                      <a:pt x="21" y="223"/>
                    </a:cubicBezTo>
                    <a:cubicBezTo>
                      <a:pt x="21" y="11"/>
                      <a:pt x="21" y="11"/>
                      <a:pt x="21" y="11"/>
                    </a:cubicBezTo>
                    <a:cubicBezTo>
                      <a:pt x="21" y="5"/>
                      <a:pt x="16"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362"/>
              <p:cNvSpPr>
                <a:spLocks noChangeArrowheads="1"/>
              </p:cNvSpPr>
              <p:nvPr/>
            </p:nvSpPr>
            <p:spPr bwMode="auto">
              <a:xfrm>
                <a:off x="4015221" y="3921243"/>
                <a:ext cx="12270" cy="110096"/>
              </a:xfrm>
              <a:custGeom>
                <a:avLst/>
                <a:gdLst>
                  <a:gd name="T0" fmla="*/ 11 w 23"/>
                  <a:gd name="T1" fmla="*/ 0 h 234"/>
                  <a:gd name="T2" fmla="*/ 11 w 23"/>
                  <a:gd name="T3" fmla="*/ 0 h 234"/>
                  <a:gd name="T4" fmla="*/ 0 w 23"/>
                  <a:gd name="T5" fmla="*/ 11 h 234"/>
                  <a:gd name="T6" fmla="*/ 0 w 23"/>
                  <a:gd name="T7" fmla="*/ 223 h 234"/>
                  <a:gd name="T8" fmla="*/ 11 w 23"/>
                  <a:gd name="T9" fmla="*/ 233 h 234"/>
                  <a:gd name="T10" fmla="*/ 22 w 23"/>
                  <a:gd name="T11" fmla="*/ 223 h 234"/>
                  <a:gd name="T12" fmla="*/ 22 w 23"/>
                  <a:gd name="T13" fmla="*/ 11 h 234"/>
                  <a:gd name="T14" fmla="*/ 11 w 23"/>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4">
                    <a:moveTo>
                      <a:pt x="11" y="0"/>
                    </a:moveTo>
                    <a:lnTo>
                      <a:pt x="11" y="0"/>
                    </a:lnTo>
                    <a:cubicBezTo>
                      <a:pt x="5" y="0"/>
                      <a:pt x="0" y="5"/>
                      <a:pt x="0" y="11"/>
                    </a:cubicBezTo>
                    <a:cubicBezTo>
                      <a:pt x="0" y="223"/>
                      <a:pt x="0" y="223"/>
                      <a:pt x="0" y="223"/>
                    </a:cubicBezTo>
                    <a:cubicBezTo>
                      <a:pt x="0" y="228"/>
                      <a:pt x="5" y="233"/>
                      <a:pt x="11" y="233"/>
                    </a:cubicBezTo>
                    <a:cubicBezTo>
                      <a:pt x="17" y="233"/>
                      <a:pt x="22" y="228"/>
                      <a:pt x="22" y="223"/>
                    </a:cubicBezTo>
                    <a:cubicBezTo>
                      <a:pt x="22" y="11"/>
                      <a:pt x="22" y="11"/>
                      <a:pt x="22" y="11"/>
                    </a:cubicBezTo>
                    <a:cubicBezTo>
                      <a:pt x="22" y="5"/>
                      <a:pt x="17"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118101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DE055B-A36C-814E-8C35-56BC0D65F4BD}"/>
              </a:ext>
            </a:extLst>
          </p:cNvPr>
          <p:cNvSpPr>
            <a:spLocks noGrp="1"/>
          </p:cNvSpPr>
          <p:nvPr>
            <p:ph type="title"/>
          </p:nvPr>
        </p:nvSpPr>
        <p:spPr/>
        <p:txBody>
          <a:bodyPr/>
          <a:lstStyle/>
          <a:p>
            <a:r>
              <a:rPr lang="fr-FR" dirty="0"/>
              <a:t>Forrester ESM </a:t>
            </a:r>
            <a:r>
              <a:rPr lang="fr-FR" dirty="0" err="1"/>
              <a:t>Wave</a:t>
            </a:r>
            <a:r>
              <a:rPr lang="fr-FR" dirty="0"/>
              <a:t> </a:t>
            </a:r>
            <a:r>
              <a:rPr lang="fr-FR" dirty="0" smtClean="0"/>
              <a:t>– 2018</a:t>
            </a:r>
            <a:endParaRPr lang="fr-FR" dirty="0"/>
          </a:p>
        </p:txBody>
      </p:sp>
      <p:sp>
        <p:nvSpPr>
          <p:cNvPr id="4" name="Slide Number Placeholder 3">
            <a:extLst>
              <a:ext uri="{FF2B5EF4-FFF2-40B4-BE49-F238E27FC236}">
                <a16:creationId xmlns="" xmlns:a16="http://schemas.microsoft.com/office/drawing/2014/main" id="{5ACBF743-4B00-334B-8D0C-CE7B96A62E92}"/>
              </a:ext>
            </a:extLst>
          </p:cNvPr>
          <p:cNvSpPr>
            <a:spLocks noGrp="1"/>
          </p:cNvSpPr>
          <p:nvPr>
            <p:ph type="sldNum" sz="quarter" idx="4"/>
          </p:nvPr>
        </p:nvSpPr>
        <p:spPr/>
        <p:txBody>
          <a:bodyPr/>
          <a:lstStyle/>
          <a:p>
            <a:fld id="{B016F8AB-BCEA-4347-8BA6-BE776009BC89}" type="slidenum">
              <a:rPr lang="en-GB" smtClean="0"/>
              <a:pPr/>
              <a:t>19</a:t>
            </a:fld>
            <a:endParaRPr lang="en-GB"/>
          </a:p>
        </p:txBody>
      </p:sp>
      <p:pic>
        <p:nvPicPr>
          <p:cNvPr id="1025" name="Picture 1" descr="page9image1790400">
            <a:extLst>
              <a:ext uri="{FF2B5EF4-FFF2-40B4-BE49-F238E27FC236}">
                <a16:creationId xmlns="" xmlns:a16="http://schemas.microsoft.com/office/drawing/2014/main" id="{9C4CB986-FF31-6D4E-80AC-F0CA8C7A50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436" b="5972"/>
          <a:stretch/>
        </p:blipFill>
        <p:spPr bwMode="auto">
          <a:xfrm>
            <a:off x="597392" y="1080793"/>
            <a:ext cx="5395942" cy="57772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51206" y="5250913"/>
            <a:ext cx="4507345" cy="625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Read the report at: www.microfocus.com/itsm</a:t>
            </a:r>
            <a:endParaRPr lang="en-GB" dirty="0"/>
          </a:p>
        </p:txBody>
      </p:sp>
      <p:sp>
        <p:nvSpPr>
          <p:cNvPr id="5" name="Oval 4"/>
          <p:cNvSpPr/>
          <p:nvPr/>
        </p:nvSpPr>
        <p:spPr>
          <a:xfrm>
            <a:off x="4273366" y="2715491"/>
            <a:ext cx="1259215" cy="28632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0407" y="1551218"/>
            <a:ext cx="3458927" cy="3458927"/>
          </a:xfrm>
          <a:prstGeom prst="rect">
            <a:avLst/>
          </a:prstGeom>
        </p:spPr>
      </p:pic>
    </p:spTree>
    <p:extLst>
      <p:ext uri="{BB962C8B-B14F-4D97-AF65-F5344CB8AC3E}">
        <p14:creationId xmlns:p14="http://schemas.microsoft.com/office/powerpoint/2010/main" val="2737781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Introduction to the 300-Series </a:t>
            </a:r>
            <a:r>
              <a:rPr lang="en-US" dirty="0" smtClean="0">
                <a:latin typeface="Calibri" panose="020F0502020204030204" pitchFamily="34" charset="0"/>
                <a:cs typeface="Calibri" panose="020F0502020204030204" pitchFamily="34" charset="0"/>
              </a:rPr>
              <a:t>Curriculum </a:t>
            </a:r>
            <a:br>
              <a:rPr lang="en-US" dirty="0" smtClean="0">
                <a:latin typeface="Calibri" panose="020F0502020204030204" pitchFamily="34" charset="0"/>
                <a:cs typeface="Calibri" panose="020F0502020204030204" pitchFamily="34" charset="0"/>
              </a:rPr>
            </a:br>
            <a:endParaRPr lang="en-US" sz="2700" b="0" i="1"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B016F8AB-BCEA-4347-8BA6-BE776009BC89}" type="slidenum">
              <a:rPr lang="en-US" smtClean="0">
                <a:solidFill>
                  <a:srgbClr val="FFFFFF">
                    <a:lumMod val="75000"/>
                  </a:srgbClr>
                </a:solidFill>
              </a:rPr>
              <a:pPr/>
              <a:t>2</a:t>
            </a:fld>
            <a:endParaRPr lang="en-US" dirty="0">
              <a:solidFill>
                <a:srgbClr val="FFFFFF">
                  <a:lumMod val="75000"/>
                </a:srgbClr>
              </a:solidFill>
            </a:endParaRPr>
          </a:p>
        </p:txBody>
      </p:sp>
      <p:sp>
        <p:nvSpPr>
          <p:cNvPr id="15" name="Rectangle 14"/>
          <p:cNvSpPr/>
          <p:nvPr/>
        </p:nvSpPr>
        <p:spPr bwMode="ltGray">
          <a:xfrm>
            <a:off x="864782" y="3167350"/>
            <a:ext cx="10629014" cy="2447066"/>
          </a:xfrm>
          <a:prstGeom prst="rect">
            <a:avLst/>
          </a:prstGeom>
          <a:no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11500" kern="0" dirty="0">
                <a:solidFill>
                  <a:srgbClr val="B2B2B2"/>
                </a:solidFill>
                <a:cs typeface="Calibri" panose="020F0502020204030204" pitchFamily="34" charset="0"/>
                <a:sym typeface="Calibri"/>
              </a:rPr>
              <a:t>300</a:t>
            </a:r>
            <a:endParaRPr lang="en-US" kern="0" dirty="0">
              <a:solidFill>
                <a:srgbClr val="B2B2B2"/>
              </a:solidFill>
              <a:cs typeface="Calibri" panose="020F0502020204030204" pitchFamily="34" charset="0"/>
              <a:sym typeface="Calibri"/>
            </a:endParaRPr>
          </a:p>
        </p:txBody>
      </p:sp>
      <p:sp>
        <p:nvSpPr>
          <p:cNvPr id="4" name="Rectangle 3"/>
          <p:cNvSpPr/>
          <p:nvPr/>
        </p:nvSpPr>
        <p:spPr bwMode="ltGray">
          <a:xfrm>
            <a:off x="1621929" y="4077526"/>
            <a:ext cx="1935332" cy="852256"/>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2200" kern="0" dirty="0">
                <a:solidFill>
                  <a:schemeClr val="bg1"/>
                </a:solidFill>
                <a:cs typeface="Calibri" panose="020F0502020204030204" pitchFamily="34" charset="0"/>
                <a:sym typeface="Calibri"/>
              </a:rPr>
              <a:t>L300</a:t>
            </a:r>
          </a:p>
        </p:txBody>
      </p:sp>
      <p:sp>
        <p:nvSpPr>
          <p:cNvPr id="8" name="Rectangle 7"/>
          <p:cNvSpPr/>
          <p:nvPr/>
        </p:nvSpPr>
        <p:spPr bwMode="ltGray">
          <a:xfrm>
            <a:off x="9001332" y="4077526"/>
            <a:ext cx="1935332" cy="852256"/>
          </a:xfrm>
          <a:prstGeom prst="rect">
            <a:avLst/>
          </a:prstGeom>
          <a:solidFill>
            <a:srgbClr val="0C90E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2200" kern="0" dirty="0">
                <a:solidFill>
                  <a:srgbClr val="FFFFFF"/>
                </a:solidFill>
                <a:cs typeface="Calibri" panose="020F0502020204030204" pitchFamily="34" charset="0"/>
                <a:sym typeface="Calibri"/>
              </a:rPr>
              <a:t>L360-380</a:t>
            </a:r>
          </a:p>
        </p:txBody>
      </p:sp>
      <p:cxnSp>
        <p:nvCxnSpPr>
          <p:cNvPr id="10" name="Straight Arrow Connector 9"/>
          <p:cNvCxnSpPr>
            <a:stCxn id="4" idx="3"/>
          </p:cNvCxnSpPr>
          <p:nvPr/>
        </p:nvCxnSpPr>
        <p:spPr>
          <a:xfrm>
            <a:off x="3557261" y="4503654"/>
            <a:ext cx="524469" cy="0"/>
          </a:xfrm>
          <a:prstGeom prst="straightConnector1">
            <a:avLst/>
          </a:prstGeom>
          <a:solidFill>
            <a:schemeClr val="accent2"/>
          </a:solidFill>
          <a:ln w="57150" cap="flat">
            <a:solidFill>
              <a:srgbClr val="231CA5"/>
            </a:solidFill>
            <a:prstDash val="solid"/>
            <a:round/>
            <a:headEnd type="none" w="med" len="med"/>
            <a:tailEnd type="arrow" w="med" len="med"/>
          </a:ln>
          <a:effectLst/>
        </p:spPr>
      </p:cxnSp>
      <p:cxnSp>
        <p:nvCxnSpPr>
          <p:cNvPr id="12" name="Straight Arrow Connector 11"/>
          <p:cNvCxnSpPr>
            <a:cxnSpLocks/>
          </p:cNvCxnSpPr>
          <p:nvPr/>
        </p:nvCxnSpPr>
        <p:spPr>
          <a:xfrm>
            <a:off x="6017062" y="4503654"/>
            <a:ext cx="524469" cy="0"/>
          </a:xfrm>
          <a:prstGeom prst="straightConnector1">
            <a:avLst/>
          </a:prstGeom>
          <a:solidFill>
            <a:schemeClr val="accent2"/>
          </a:solidFill>
          <a:ln w="57150" cap="flat">
            <a:solidFill>
              <a:srgbClr val="231CA5"/>
            </a:solidFill>
            <a:prstDash val="solid"/>
            <a:round/>
            <a:headEnd type="none" w="med" len="med"/>
            <a:tailEnd type="arrow" w="med" len="med"/>
          </a:ln>
          <a:effectLst/>
        </p:spPr>
      </p:cxnSp>
      <p:cxnSp>
        <p:nvCxnSpPr>
          <p:cNvPr id="14" name="Straight Arrow Connector 13"/>
          <p:cNvCxnSpPr>
            <a:cxnSpLocks/>
            <a:endCxn id="8" idx="1"/>
          </p:cNvCxnSpPr>
          <p:nvPr/>
        </p:nvCxnSpPr>
        <p:spPr>
          <a:xfrm>
            <a:off x="8476863" y="4503654"/>
            <a:ext cx="524469" cy="0"/>
          </a:xfrm>
          <a:prstGeom prst="straightConnector1">
            <a:avLst/>
          </a:prstGeom>
          <a:solidFill>
            <a:schemeClr val="accent2"/>
          </a:solidFill>
          <a:ln w="57150" cap="flat">
            <a:solidFill>
              <a:srgbClr val="231CA5"/>
            </a:solidFill>
            <a:prstDash val="solid"/>
            <a:round/>
            <a:headEnd type="none" w="med" len="med"/>
            <a:tailEnd type="arrow" w="med" len="med"/>
          </a:ln>
          <a:effectLst/>
        </p:spPr>
      </p:cxnSp>
      <p:sp>
        <p:nvSpPr>
          <p:cNvPr id="13" name="Rectangle 12">
            <a:extLst>
              <a:ext uri="{FF2B5EF4-FFF2-40B4-BE49-F238E27FC236}">
                <a16:creationId xmlns="" xmlns:a16="http://schemas.microsoft.com/office/drawing/2014/main" id="{CD9CC7A2-652C-4808-B3FF-387FF579AFB8}"/>
              </a:ext>
            </a:extLst>
          </p:cNvPr>
          <p:cNvSpPr/>
          <p:nvPr/>
        </p:nvSpPr>
        <p:spPr bwMode="ltGray">
          <a:xfrm>
            <a:off x="4081730" y="4082506"/>
            <a:ext cx="1935332" cy="852256"/>
          </a:xfrm>
          <a:prstGeom prst="rect">
            <a:avLst/>
          </a:prstGeom>
          <a:solidFill>
            <a:schemeClr val="accent3"/>
          </a:solidFill>
          <a:ln w="57150">
            <a:solidFill>
              <a:srgbClr val="231C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2200" b="1" kern="0" dirty="0" smtClean="0">
                <a:solidFill>
                  <a:schemeClr val="tx1"/>
                </a:solidFill>
                <a:cs typeface="Calibri" panose="020F0502020204030204" pitchFamily="34" charset="0"/>
                <a:sym typeface="Calibri"/>
              </a:rPr>
              <a:t>L320</a:t>
            </a:r>
            <a:endParaRPr lang="en-US" sz="2200" b="1" kern="0" dirty="0">
              <a:solidFill>
                <a:schemeClr val="tx1"/>
              </a:solidFill>
              <a:cs typeface="Calibri" panose="020F0502020204030204" pitchFamily="34" charset="0"/>
              <a:sym typeface="Calibri"/>
            </a:endParaRPr>
          </a:p>
        </p:txBody>
      </p:sp>
      <p:sp>
        <p:nvSpPr>
          <p:cNvPr id="16" name="Rectangle 15">
            <a:extLst>
              <a:ext uri="{FF2B5EF4-FFF2-40B4-BE49-F238E27FC236}">
                <a16:creationId xmlns="" xmlns:a16="http://schemas.microsoft.com/office/drawing/2014/main" id="{671BE9C6-5722-4108-868A-87C92AC6C170}"/>
              </a:ext>
            </a:extLst>
          </p:cNvPr>
          <p:cNvSpPr/>
          <p:nvPr/>
        </p:nvSpPr>
        <p:spPr bwMode="ltGray">
          <a:xfrm>
            <a:off x="6547724" y="4090765"/>
            <a:ext cx="1935332" cy="852256"/>
          </a:xfrm>
          <a:prstGeom prst="rect">
            <a:avLst/>
          </a:prstGeom>
          <a:solidFill>
            <a:srgbClr val="0C90E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2200" kern="0" dirty="0" smtClean="0">
                <a:solidFill>
                  <a:srgbClr val="FFFFFF"/>
                </a:solidFill>
                <a:cs typeface="Calibri" panose="020F0502020204030204" pitchFamily="34" charset="0"/>
                <a:sym typeface="Calibri"/>
              </a:rPr>
              <a:t>L340</a:t>
            </a:r>
            <a:endParaRPr lang="en-US" sz="2200" kern="0" dirty="0">
              <a:solidFill>
                <a:srgbClr val="FFFFFF"/>
              </a:solidFill>
              <a:cs typeface="Calibri" panose="020F0502020204030204" pitchFamily="34" charset="0"/>
              <a:sym typeface="Calibri"/>
            </a:endParaRPr>
          </a:p>
        </p:txBody>
      </p:sp>
      <p:sp>
        <p:nvSpPr>
          <p:cNvPr id="18" name="Text Placeholder 2"/>
          <p:cNvSpPr>
            <a:spLocks noGrp="1"/>
          </p:cNvSpPr>
          <p:nvPr>
            <p:ph idx="1"/>
          </p:nvPr>
        </p:nvSpPr>
        <p:spPr>
          <a:xfrm>
            <a:off x="946786" y="1728000"/>
            <a:ext cx="10311765" cy="4452138"/>
          </a:xfrm>
        </p:spPr>
        <p:txBody>
          <a:bodyPr/>
          <a:lstStyle/>
          <a:p>
            <a:pPr marL="0" indent="0" algn="ctr">
              <a:buNone/>
            </a:pPr>
            <a:r>
              <a:rPr lang="en-US" sz="2800" dirty="0">
                <a:latin typeface="Calibri" panose="020F0502020204030204" pitchFamily="34" charset="0"/>
                <a:cs typeface="Calibri" panose="020F0502020204030204" pitchFamily="34" charset="0"/>
              </a:rPr>
              <a:t>What is the 300-series Curriculum?</a:t>
            </a:r>
          </a:p>
          <a:p>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5896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946784" y="3194419"/>
            <a:ext cx="10309701" cy="712578"/>
          </a:xfrm>
          <a:prstGeom prst="rect">
            <a:avLst/>
          </a:prstGeom>
          <a:solidFill>
            <a:schemeClr val="bg1"/>
          </a:solidFill>
          <a:ln w="28575">
            <a:solidFill>
              <a:schemeClr val="accent1"/>
            </a:solidFill>
          </a:ln>
        </p:spPr>
        <p:txBody>
          <a:bodyPr wrap="square" anchor="ctr">
            <a:noAutofit/>
          </a:bodyPr>
          <a:lstStyle/>
          <a:p>
            <a:pPr algn="ctr">
              <a:lnSpc>
                <a:spcPct val="90000"/>
              </a:lnSpc>
            </a:pPr>
            <a:r>
              <a:rPr lang="en-US" sz="3200" b="1" dirty="0" smtClean="0">
                <a:solidFill>
                  <a:schemeClr val="accent4"/>
                </a:solidFill>
                <a:latin typeface="Calibri" panose="020F0502020204030204" pitchFamily="34" charset="0"/>
                <a:cs typeface="Calibri" panose="020F0502020204030204" pitchFamily="34" charset="0"/>
                <a:hlinkClick r:id="rId3"/>
              </a:rPr>
              <a:t>www.microfocus.com/itsm</a:t>
            </a:r>
            <a:r>
              <a:rPr lang="en-US" sz="3200" b="1" dirty="0" smtClean="0">
                <a:solidFill>
                  <a:schemeClr val="accent4"/>
                </a:solidFill>
                <a:latin typeface="Calibri" panose="020F0502020204030204" pitchFamily="34" charset="0"/>
                <a:cs typeface="Calibri" panose="020F0502020204030204" pitchFamily="34" charset="0"/>
              </a:rPr>
              <a:t>  </a:t>
            </a:r>
            <a:endParaRPr lang="en-US" sz="3200" b="1" dirty="0">
              <a:solidFill>
                <a:schemeClr val="accent4"/>
              </a:solidFill>
              <a:latin typeface="Calibri" panose="020F0502020204030204" pitchFamily="34" charset="0"/>
              <a:cs typeface="Calibri" panose="020F0502020204030204" pitchFamily="34" charset="0"/>
            </a:endParaRPr>
          </a:p>
        </p:txBody>
      </p:sp>
      <p:sp>
        <p:nvSpPr>
          <p:cNvPr id="35" name="Rectangle 34"/>
          <p:cNvSpPr/>
          <p:nvPr/>
        </p:nvSpPr>
        <p:spPr>
          <a:xfrm>
            <a:off x="946784" y="1199975"/>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Brochures, data sheets</a:t>
            </a:r>
          </a:p>
        </p:txBody>
      </p:sp>
      <p:sp>
        <p:nvSpPr>
          <p:cNvPr id="36" name="Rectangle 35"/>
          <p:cNvSpPr/>
          <p:nvPr/>
        </p:nvSpPr>
        <p:spPr>
          <a:xfrm>
            <a:off x="3546297" y="1199975"/>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eBooks</a:t>
            </a:r>
          </a:p>
        </p:txBody>
      </p:sp>
      <p:sp>
        <p:nvSpPr>
          <p:cNvPr id="37" name="Rectangle 36"/>
          <p:cNvSpPr/>
          <p:nvPr/>
        </p:nvSpPr>
        <p:spPr>
          <a:xfrm>
            <a:off x="6141494" y="1199975"/>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Videos</a:t>
            </a:r>
          </a:p>
        </p:txBody>
      </p:sp>
      <p:sp>
        <p:nvSpPr>
          <p:cNvPr id="39" name="Rectangle 38"/>
          <p:cNvSpPr/>
          <p:nvPr/>
        </p:nvSpPr>
        <p:spPr>
          <a:xfrm>
            <a:off x="8741007" y="1199975"/>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Whitepapers</a:t>
            </a:r>
          </a:p>
        </p:txBody>
      </p:sp>
      <p:sp>
        <p:nvSpPr>
          <p:cNvPr id="44" name="Rectangle 43"/>
          <p:cNvSpPr/>
          <p:nvPr/>
        </p:nvSpPr>
        <p:spPr>
          <a:xfrm>
            <a:off x="925487" y="3991891"/>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Analyst reports</a:t>
            </a:r>
          </a:p>
        </p:txBody>
      </p:sp>
      <p:sp>
        <p:nvSpPr>
          <p:cNvPr id="45" name="Rectangle 44"/>
          <p:cNvSpPr/>
          <p:nvPr/>
        </p:nvSpPr>
        <p:spPr>
          <a:xfrm>
            <a:off x="3546297" y="4002589"/>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Infographics</a:t>
            </a:r>
          </a:p>
        </p:txBody>
      </p:sp>
      <p:sp>
        <p:nvSpPr>
          <p:cNvPr id="47" name="Rectangle 46"/>
          <p:cNvSpPr/>
          <p:nvPr/>
        </p:nvSpPr>
        <p:spPr>
          <a:xfrm>
            <a:off x="6141494" y="4002589"/>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smtClean="0">
                <a:latin typeface="Calibri" panose="020F0502020204030204" pitchFamily="34" charset="0"/>
                <a:cs typeface="Calibri" panose="020F0502020204030204" pitchFamily="34" charset="0"/>
              </a:rPr>
              <a:t>SMA </a:t>
            </a:r>
            <a:r>
              <a:rPr lang="en-US" sz="1600" b="1" dirty="0">
                <a:latin typeface="Calibri" panose="020F0502020204030204" pitchFamily="34" charset="0"/>
                <a:cs typeface="Calibri" panose="020F0502020204030204" pitchFamily="34" charset="0"/>
              </a:rPr>
              <a:t>community</a:t>
            </a:r>
          </a:p>
        </p:txBody>
      </p:sp>
      <p:sp>
        <p:nvSpPr>
          <p:cNvPr id="48" name="Rectangle 47"/>
          <p:cNvSpPr/>
          <p:nvPr/>
        </p:nvSpPr>
        <p:spPr>
          <a:xfrm>
            <a:off x="8741007" y="4002589"/>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Customer stories</a:t>
            </a:r>
          </a:p>
        </p:txBody>
      </p:sp>
      <p:sp>
        <p:nvSpPr>
          <p:cNvPr id="39937"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Getting </a:t>
            </a:r>
            <a:r>
              <a:rPr lang="en-US" dirty="0">
                <a:latin typeface="Calibri" panose="020F0502020204030204" pitchFamily="34" charset="0"/>
                <a:cs typeface="Calibri" panose="020F0502020204030204" pitchFamily="34" charset="0"/>
              </a:rPr>
              <a:t>E</a:t>
            </a:r>
            <a:r>
              <a:rPr lang="en-US" dirty="0" smtClean="0">
                <a:latin typeface="Calibri" panose="020F0502020204030204" pitchFamily="34" charset="0"/>
                <a:cs typeface="Calibri" panose="020F0502020204030204" pitchFamily="34" charset="0"/>
              </a:rPr>
              <a:t>ngaged </a:t>
            </a:r>
            <a:endParaRPr lang="en-US"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4"/>
          </p:nvPr>
        </p:nvSpPr>
        <p:spPr>
          <a:prstGeom prst="rect">
            <a:avLst/>
          </a:prstGeom>
        </p:spPr>
        <p:txBody>
          <a:bodyPr/>
          <a:lstStyle/>
          <a:p>
            <a:pPr>
              <a:defRPr/>
            </a:pPr>
            <a:fld id="{B3DAECCC-FE02-BC4D-8B04-2C1D42EC6DBD}" type="slidenum">
              <a:rPr lang="en-US" smtClean="0">
                <a:latin typeface="Calibri" panose="020F0502020204030204" pitchFamily="34" charset="0"/>
                <a:cs typeface="Calibri" panose="020F0502020204030204" pitchFamily="34" charset="0"/>
              </a:rPr>
              <a:pPr>
                <a:defRPr/>
              </a:pPr>
              <a:t>20</a:t>
            </a:fld>
            <a:endParaRPr lang="en-US">
              <a:latin typeface="Calibri" panose="020F0502020204030204" pitchFamily="34" charset="0"/>
              <a:cs typeface="Calibri" panose="020F0502020204030204" pitchFamily="34" charset="0"/>
            </a:endParaRP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5110" y="1726560"/>
            <a:ext cx="1769836" cy="995631"/>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8891052" y="4484047"/>
            <a:ext cx="970932" cy="1263336"/>
          </a:xfrm>
          <a:prstGeom prst="rect">
            <a:avLst/>
          </a:prstGeom>
        </p:spPr>
      </p:pic>
      <p:pic>
        <p:nvPicPr>
          <p:cNvPr id="27" name="Picture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19527" y="4484047"/>
            <a:ext cx="879414" cy="1243374"/>
          </a:xfrm>
          <a:prstGeom prst="rect">
            <a:avLst/>
          </a:prstGeom>
        </p:spPr>
      </p:pic>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6912" y="1923249"/>
            <a:ext cx="1751984" cy="982017"/>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43716" y="1567526"/>
            <a:ext cx="1920639" cy="1485456"/>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5633" y="1562510"/>
            <a:ext cx="1929132" cy="1490472"/>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6254319" y="4484047"/>
            <a:ext cx="1731488" cy="1060481"/>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7284" y="4657814"/>
            <a:ext cx="1732881" cy="1116291"/>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20804" y="4398995"/>
            <a:ext cx="843626" cy="1438633"/>
          </a:xfrm>
          <a:prstGeom prst="rect">
            <a:avLst/>
          </a:prstGeom>
        </p:spPr>
      </p:pic>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61237" y="4398995"/>
            <a:ext cx="1106071" cy="1453326"/>
          </a:xfrm>
          <a:prstGeom prst="rect">
            <a:avLst/>
          </a:prstGeom>
        </p:spPr>
      </p:pic>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40876" y="4496705"/>
            <a:ext cx="1010286" cy="1257905"/>
          </a:xfrm>
          <a:prstGeom prst="rect">
            <a:avLst/>
          </a:prstGeom>
        </p:spPr>
      </p:pic>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1038" y="4390030"/>
            <a:ext cx="1070138" cy="1384075"/>
          </a:xfrm>
          <a:prstGeom prst="rect">
            <a:avLst/>
          </a:prstGeom>
          <a:ln>
            <a:solidFill>
              <a:schemeClr val="bg1">
                <a:lumMod val="50000"/>
              </a:schemeClr>
            </a:solidFill>
          </a:ln>
        </p:spPr>
      </p:pic>
      <p:pic>
        <p:nvPicPr>
          <p:cNvPr id="12" name="Picture 1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440877" y="1617565"/>
            <a:ext cx="1119548" cy="1447981"/>
          </a:xfrm>
          <a:prstGeom prst="rect">
            <a:avLst/>
          </a:prstGeom>
          <a:ln>
            <a:solidFill>
              <a:schemeClr val="bg1">
                <a:lumMod val="50000"/>
              </a:schemeClr>
            </a:solidFill>
          </a:ln>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80895" y="4390030"/>
            <a:ext cx="977972" cy="1386000"/>
          </a:xfrm>
          <a:prstGeom prst="rect">
            <a:avLst/>
          </a:prstGeom>
        </p:spPr>
      </p:pic>
    </p:spTree>
    <p:extLst>
      <p:ext uri="{BB962C8B-B14F-4D97-AF65-F5344CB8AC3E}">
        <p14:creationId xmlns:p14="http://schemas.microsoft.com/office/powerpoint/2010/main" val="151915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Slide Number Placeholder 3"/>
          <p:cNvSpPr>
            <a:spLocks noGrp="1"/>
          </p:cNvSpPr>
          <p:nvPr>
            <p:ph type="sldNum" sz="quarter" idx="4294967295"/>
          </p:nvPr>
        </p:nvSpPr>
        <p:spPr>
          <a:xfrm>
            <a:off x="0" y="6351588"/>
            <a:ext cx="365125" cy="365125"/>
          </a:xfrm>
        </p:spPr>
        <p:txBody>
          <a:bodyPr/>
          <a:lstStyle/>
          <a:p>
            <a:fld id="{B016F8AB-BCEA-4347-8BA6-BE776009BC89}" type="slidenum">
              <a:rPr lang="en-US" smtClean="0">
                <a:solidFill>
                  <a:srgbClr val="617D78"/>
                </a:solidFill>
              </a:rPr>
              <a:pPr/>
              <a:t>21</a:t>
            </a:fld>
            <a:endParaRPr lang="en-US" dirty="0">
              <a:solidFill>
                <a:srgbClr val="617D78"/>
              </a:solidFill>
            </a:endParaRPr>
          </a:p>
        </p:txBody>
      </p:sp>
    </p:spTree>
    <p:extLst>
      <p:ext uri="{BB962C8B-B14F-4D97-AF65-F5344CB8AC3E}">
        <p14:creationId xmlns:p14="http://schemas.microsoft.com/office/powerpoint/2010/main" val="234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br>
              <a:rPr lang="en-US" dirty="0" smtClean="0"/>
            </a:br>
            <a:r>
              <a:rPr lang="en-US" dirty="0" smtClean="0"/>
              <a:t>SMAX</a:t>
            </a:r>
            <a:endParaRPr lang="en-US" dirty="0"/>
          </a:p>
        </p:txBody>
      </p:sp>
      <p:sp>
        <p:nvSpPr>
          <p:cNvPr id="5" name="Slide Number Placeholder 4"/>
          <p:cNvSpPr>
            <a:spLocks noGrp="1"/>
          </p:cNvSpPr>
          <p:nvPr>
            <p:ph type="sldNum" sz="quarter" idx="4294967295"/>
          </p:nvPr>
        </p:nvSpPr>
        <p:spPr>
          <a:xfrm>
            <a:off x="0" y="6351588"/>
            <a:ext cx="365125" cy="365125"/>
          </a:xfrm>
        </p:spPr>
        <p:txBody>
          <a:bodyPr/>
          <a:lstStyle/>
          <a:p>
            <a:fld id="{B016F8AB-BCEA-4347-8BA6-BE776009BC89}" type="slidenum">
              <a:rPr lang="en-US" smtClean="0">
                <a:solidFill>
                  <a:srgbClr val="617D78"/>
                </a:solidFill>
              </a:rPr>
              <a:pPr/>
              <a:t>22</a:t>
            </a:fld>
            <a:endParaRPr lang="en-US" dirty="0">
              <a:solidFill>
                <a:srgbClr val="617D78"/>
              </a:solidFill>
            </a:endParaRPr>
          </a:p>
        </p:txBody>
      </p:sp>
    </p:spTree>
    <p:extLst>
      <p:ext uri="{BB962C8B-B14F-4D97-AF65-F5344CB8AC3E}">
        <p14:creationId xmlns:p14="http://schemas.microsoft.com/office/powerpoint/2010/main" val="27670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ticketing and machine learning</a:t>
            </a:r>
          </a:p>
        </p:txBody>
      </p:sp>
      <p:sp>
        <p:nvSpPr>
          <p:cNvPr id="3" name="Slide Number Placeholder 2"/>
          <p:cNvSpPr>
            <a:spLocks noGrp="1"/>
          </p:cNvSpPr>
          <p:nvPr>
            <p:ph type="sldNum" sz="quarter" idx="4"/>
          </p:nvPr>
        </p:nvSpPr>
        <p:spPr/>
        <p:txBody>
          <a:bodyPr/>
          <a:lstStyle/>
          <a:p>
            <a:fld id="{0FB999A9-77CE-4AD1-9911-24A29F08BC34}" type="slidenum">
              <a:rPr lang="en-US" smtClean="0"/>
              <a:pPr/>
              <a:t>23</a:t>
            </a:fld>
            <a:endParaRPr lang="en-US" dirty="0"/>
          </a:p>
        </p:txBody>
      </p:sp>
      <p:sp>
        <p:nvSpPr>
          <p:cNvPr id="4" name="Text Placeholder 3"/>
          <p:cNvSpPr>
            <a:spLocks noGrp="1"/>
          </p:cNvSpPr>
          <p:nvPr>
            <p:ph type="body" sz="quarter" idx="13"/>
          </p:nvPr>
        </p:nvSpPr>
        <p:spPr/>
        <p:txBody>
          <a:bodyPr/>
          <a:lstStyle/>
          <a:p>
            <a:r>
              <a:rPr lang="en-US" dirty="0" smtClean="0"/>
              <a:t>Automatically </a:t>
            </a:r>
            <a:r>
              <a:rPr lang="en-US" dirty="0"/>
              <a:t>accept and route service requests</a:t>
            </a:r>
          </a:p>
        </p:txBody>
      </p:sp>
      <p:sp>
        <p:nvSpPr>
          <p:cNvPr id="5" name="Rectangle 4"/>
          <p:cNvSpPr/>
          <p:nvPr/>
        </p:nvSpPr>
        <p:spPr>
          <a:xfrm>
            <a:off x="946786" y="1736725"/>
            <a:ext cx="9244966" cy="2757729"/>
          </a:xfrm>
          <a:prstGeom prst="rect">
            <a:avLst/>
          </a:prstGeom>
          <a:blipFill dpi="0" rotWithShape="1">
            <a:blip r:embed="rId3"/>
            <a:srcRect/>
            <a:tile tx="0" ty="0" sx="68000" sy="68000" flip="none" algn="tl"/>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13585" y="3959636"/>
            <a:ext cx="9244966" cy="2757729"/>
          </a:xfrm>
          <a:prstGeom prst="rect">
            <a:avLst/>
          </a:prstGeom>
          <a:blipFill dpi="0" rotWithShape="1">
            <a:blip r:embed="rId4"/>
            <a:srcRect/>
            <a:tile tx="0" ty="0" sx="68000" sy="68000" flip="none" algn="tl"/>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730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221770"/>
            <a:ext cx="10969943" cy="411480"/>
          </a:xfrm>
        </p:spPr>
        <p:txBody>
          <a:bodyPr/>
          <a:lstStyle/>
          <a:p>
            <a:r>
              <a:rPr lang="en-US" dirty="0" smtClean="0"/>
              <a:t>Smart suggestions for Category, Service and Offering</a:t>
            </a:r>
            <a:endParaRPr lang="en-US" dirty="0"/>
          </a:p>
        </p:txBody>
      </p:sp>
      <p:sp>
        <p:nvSpPr>
          <p:cNvPr id="3" name="Text Placeholder 2"/>
          <p:cNvSpPr>
            <a:spLocks noGrp="1"/>
          </p:cNvSpPr>
          <p:nvPr>
            <p:ph type="body" sz="quarter" idx="13"/>
          </p:nvPr>
        </p:nvSpPr>
        <p:spPr>
          <a:xfrm>
            <a:off x="609442" y="743740"/>
            <a:ext cx="10969943" cy="381000"/>
          </a:xfrm>
        </p:spPr>
        <p:txBody>
          <a:bodyPr/>
          <a:lstStyle/>
          <a:p>
            <a:r>
              <a:rPr lang="en-US" dirty="0" smtClean="0"/>
              <a:t>Shown at the top and in blue in the drop-down list</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FFFFFF">
                    <a:lumMod val="75000"/>
                  </a:srgbClr>
                </a:solidFill>
              </a:rPr>
              <a:pPr/>
              <a:t>24</a:t>
            </a:fld>
            <a:endParaRPr lang="en-US">
              <a:solidFill>
                <a:srgbClr val="FFFFFF">
                  <a:lumMod val="75000"/>
                </a:srgbClr>
              </a:solidFill>
            </a:endParaRPr>
          </a:p>
        </p:txBody>
      </p:sp>
      <p:pic>
        <p:nvPicPr>
          <p:cNvPr id="1027" name="Picture 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2" y="1124740"/>
            <a:ext cx="7635875" cy="3514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stretch>
            <a:fillRect/>
          </a:stretch>
        </p:blipFill>
        <p:spPr>
          <a:xfrm>
            <a:off x="8389676" y="2322447"/>
            <a:ext cx="3868999" cy="1804322"/>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5067300" y="3224608"/>
            <a:ext cx="3076575" cy="1432644"/>
          </a:xfrm>
          <a:prstGeom prst="rect">
            <a:avLst/>
          </a:prstGeom>
        </p:spPr>
      </p:pic>
      <p:pic>
        <p:nvPicPr>
          <p:cNvPr id="7" name="Picture 6"/>
          <p:cNvPicPr>
            <a:picLocks noChangeAspect="1"/>
          </p:cNvPicPr>
          <p:nvPr/>
        </p:nvPicPr>
        <p:blipFill>
          <a:blip r:embed="rId5"/>
          <a:stretch>
            <a:fillRect/>
          </a:stretch>
        </p:blipFill>
        <p:spPr>
          <a:xfrm>
            <a:off x="1748734" y="4625268"/>
            <a:ext cx="5737916" cy="2006265"/>
          </a:xfrm>
          <a:prstGeom prst="rect">
            <a:avLst/>
          </a:prstGeom>
        </p:spPr>
      </p:pic>
    </p:spTree>
    <p:extLst>
      <p:ext uri="{BB962C8B-B14F-4D97-AF65-F5344CB8AC3E}">
        <p14:creationId xmlns:p14="http://schemas.microsoft.com/office/powerpoint/2010/main" val="30531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agent</a:t>
            </a:r>
          </a:p>
        </p:txBody>
      </p:sp>
      <p:sp>
        <p:nvSpPr>
          <p:cNvPr id="3" name="Slide Number Placeholder 2"/>
          <p:cNvSpPr>
            <a:spLocks noGrp="1"/>
          </p:cNvSpPr>
          <p:nvPr>
            <p:ph type="sldNum" sz="quarter" idx="4"/>
          </p:nvPr>
        </p:nvSpPr>
        <p:spPr/>
        <p:txBody>
          <a:bodyPr/>
          <a:lstStyle/>
          <a:p>
            <a:fld id="{0FB999A9-77CE-4AD1-9911-24A29F08BC34}" type="slidenum">
              <a:rPr lang="en-US" smtClean="0"/>
              <a:pPr/>
              <a:t>25</a:t>
            </a:fld>
            <a:endParaRPr lang="en-US" dirty="0"/>
          </a:p>
        </p:txBody>
      </p:sp>
      <p:sp>
        <p:nvSpPr>
          <p:cNvPr id="4" name="Text Placeholder 3"/>
          <p:cNvSpPr>
            <a:spLocks noGrp="1"/>
          </p:cNvSpPr>
          <p:nvPr>
            <p:ph type="body" sz="quarter" idx="13"/>
          </p:nvPr>
        </p:nvSpPr>
        <p:spPr/>
        <p:txBody>
          <a:bodyPr/>
          <a:lstStyle/>
          <a:p>
            <a:r>
              <a:rPr lang="en-US" dirty="0" smtClean="0"/>
              <a:t>Automated </a:t>
            </a:r>
            <a:r>
              <a:rPr lang="en-US" dirty="0"/>
              <a:t>assistance with integrated live-chat </a:t>
            </a:r>
          </a:p>
        </p:txBody>
      </p:sp>
      <p:sp>
        <p:nvSpPr>
          <p:cNvPr id="5" name="Rectangle 4"/>
          <p:cNvSpPr/>
          <p:nvPr/>
        </p:nvSpPr>
        <p:spPr>
          <a:xfrm>
            <a:off x="946785" y="1736725"/>
            <a:ext cx="10311766" cy="4980640"/>
          </a:xfrm>
          <a:prstGeom prst="rect">
            <a:avLst/>
          </a:prstGeom>
          <a:blipFill dpi="0" rotWithShape="1">
            <a:blip r:embed="rId2"/>
            <a:srcRect/>
            <a:tile tx="0" ty="0" sx="84000" sy="8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962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mobile apps</a:t>
            </a:r>
          </a:p>
        </p:txBody>
      </p:sp>
      <p:sp>
        <p:nvSpPr>
          <p:cNvPr id="3" name="Slide Number Placeholder 2"/>
          <p:cNvSpPr>
            <a:spLocks noGrp="1"/>
          </p:cNvSpPr>
          <p:nvPr>
            <p:ph type="sldNum" sz="quarter" idx="4"/>
          </p:nvPr>
        </p:nvSpPr>
        <p:spPr/>
        <p:txBody>
          <a:bodyPr/>
          <a:lstStyle/>
          <a:p>
            <a:fld id="{0FB999A9-77CE-4AD1-9911-24A29F08BC34}" type="slidenum">
              <a:rPr lang="en-US" smtClean="0"/>
              <a:pPr/>
              <a:t>26</a:t>
            </a:fld>
            <a:endParaRPr lang="en-US" dirty="0"/>
          </a:p>
        </p:txBody>
      </p:sp>
      <p:sp>
        <p:nvSpPr>
          <p:cNvPr id="4" name="Text Placeholder 3"/>
          <p:cNvSpPr>
            <a:spLocks noGrp="1"/>
          </p:cNvSpPr>
          <p:nvPr>
            <p:ph type="body" sz="quarter" idx="13"/>
          </p:nvPr>
        </p:nvSpPr>
        <p:spPr/>
        <p:txBody>
          <a:bodyPr/>
          <a:lstStyle/>
          <a:p>
            <a:endParaRPr lang="en-GB"/>
          </a:p>
        </p:txBody>
      </p:sp>
      <p:sp>
        <p:nvSpPr>
          <p:cNvPr id="8" name="Content Placeholder 2"/>
          <p:cNvSpPr txBox="1">
            <a:spLocks/>
          </p:cNvSpPr>
          <p:nvPr/>
        </p:nvSpPr>
        <p:spPr>
          <a:xfrm>
            <a:off x="946786" y="1744963"/>
            <a:ext cx="4799687" cy="4571999"/>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For end users</a:t>
            </a:r>
            <a:endParaRPr lang="en-US" sz="3200" dirty="0"/>
          </a:p>
          <a:p>
            <a:pPr lvl="1"/>
            <a:r>
              <a:rPr lang="en-US" sz="2400" dirty="0" smtClean="0"/>
              <a:t>Android</a:t>
            </a:r>
          </a:p>
          <a:p>
            <a:pPr lvl="1"/>
            <a:r>
              <a:rPr lang="en-US" sz="2400" dirty="0" smtClean="0"/>
              <a:t>iOS </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2668" y="1736725"/>
            <a:ext cx="4608244" cy="3245242"/>
          </a:xfrm>
          <a:prstGeom prst="rect">
            <a:avLst/>
          </a:prstGeom>
        </p:spPr>
      </p:pic>
      <p:pic>
        <p:nvPicPr>
          <p:cNvPr id="6" name="Picture 5"/>
          <p:cNvPicPr>
            <a:picLocks noChangeAspect="1"/>
          </p:cNvPicPr>
          <p:nvPr/>
        </p:nvPicPr>
        <p:blipFill>
          <a:blip r:embed="rId3"/>
          <a:stretch>
            <a:fillRect/>
          </a:stretch>
        </p:blipFill>
        <p:spPr>
          <a:xfrm>
            <a:off x="7900310" y="3101089"/>
            <a:ext cx="1501323" cy="3079049"/>
          </a:xfrm>
          <a:prstGeom prst="roundRect">
            <a:avLst/>
          </a:prstGeom>
        </p:spPr>
      </p:pic>
      <p:pic>
        <p:nvPicPr>
          <p:cNvPr id="7" name="Picture 6"/>
          <p:cNvPicPr>
            <a:picLocks noChangeAspect="1"/>
          </p:cNvPicPr>
          <p:nvPr/>
        </p:nvPicPr>
        <p:blipFill>
          <a:blip r:embed="rId4"/>
          <a:stretch>
            <a:fillRect/>
          </a:stretch>
        </p:blipFill>
        <p:spPr>
          <a:xfrm>
            <a:off x="9757828" y="3101089"/>
            <a:ext cx="1500722" cy="3073814"/>
          </a:xfrm>
          <a:prstGeom prst="roundRect">
            <a:avLst/>
          </a:prstGeom>
        </p:spPr>
      </p:pic>
    </p:spTree>
    <p:extLst>
      <p:ext uri="{BB962C8B-B14F-4D97-AF65-F5344CB8AC3E}">
        <p14:creationId xmlns:p14="http://schemas.microsoft.com/office/powerpoint/2010/main" val="4816571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On-the-fly translation</a:t>
            </a:r>
            <a:endParaRPr lang="en-GB" dirty="0"/>
          </a:p>
        </p:txBody>
      </p:sp>
      <p:pic>
        <p:nvPicPr>
          <p:cNvPr id="5" name="Content Placeholder 4"/>
          <p:cNvPicPr>
            <a:picLocks noGrp="1" noChangeAspect="1"/>
          </p:cNvPicPr>
          <p:nvPr>
            <p:ph idx="1"/>
          </p:nvPr>
        </p:nvPicPr>
        <p:blipFill>
          <a:blip r:embed="rId3"/>
          <a:stretch>
            <a:fillRect/>
          </a:stretch>
        </p:blipFill>
        <p:spPr>
          <a:xfrm>
            <a:off x="2279642" y="1302632"/>
            <a:ext cx="6296847" cy="4837233"/>
          </a:xfrm>
          <a:prstGeom prst="rect">
            <a:avLst/>
          </a:prstGeom>
        </p:spPr>
      </p:pic>
      <p:sp>
        <p:nvSpPr>
          <p:cNvPr id="4" name="Slide Number Placeholder 3"/>
          <p:cNvSpPr>
            <a:spLocks noGrp="1"/>
          </p:cNvSpPr>
          <p:nvPr>
            <p:ph type="sldNum" sz="quarter" idx="4"/>
          </p:nvPr>
        </p:nvSpPr>
        <p:spPr/>
        <p:txBody>
          <a:bodyPr/>
          <a:lstStyle/>
          <a:p>
            <a:fld id="{B016F8AB-BCEA-4347-8BA6-BE776009BC89}" type="slidenum">
              <a:rPr lang="en-US" smtClean="0"/>
              <a:pPr/>
              <a:t>27</a:t>
            </a:fld>
            <a:endParaRPr lang="en-US" dirty="0"/>
          </a:p>
        </p:txBody>
      </p:sp>
      <p:sp>
        <p:nvSpPr>
          <p:cNvPr id="7" name="Rectangle 6"/>
          <p:cNvSpPr/>
          <p:nvPr/>
        </p:nvSpPr>
        <p:spPr>
          <a:xfrm>
            <a:off x="8029521" y="4747994"/>
            <a:ext cx="2078040" cy="775597"/>
          </a:xfrm>
          <a:prstGeom prst="rect">
            <a:avLst/>
          </a:prstGeom>
          <a:noFill/>
        </p:spPr>
        <p:txBody>
          <a:bodyPr wrap="square" lIns="0" tIns="0" rIns="0" bIns="0" rtlCol="0">
            <a:spAutoFit/>
          </a:bodyPr>
          <a:lstStyle/>
          <a:p>
            <a:pPr>
              <a:lnSpc>
                <a:spcPct val="90000"/>
              </a:lnSpc>
            </a:pPr>
            <a:r>
              <a:rPr lang="en-US" sz="1400" dirty="0"/>
              <a:t>User can either add new available languages, or replace the translation of current supported language</a:t>
            </a:r>
          </a:p>
        </p:txBody>
      </p:sp>
      <p:sp>
        <p:nvSpPr>
          <p:cNvPr id="11" name="TextBox 10"/>
          <p:cNvSpPr txBox="1"/>
          <p:nvPr/>
        </p:nvSpPr>
        <p:spPr>
          <a:xfrm>
            <a:off x="367463" y="3306539"/>
            <a:ext cx="1912179" cy="387798"/>
          </a:xfrm>
          <a:prstGeom prst="rect">
            <a:avLst/>
          </a:prstGeom>
          <a:noFill/>
        </p:spPr>
        <p:txBody>
          <a:bodyPr wrap="square" lIns="0" tIns="0" rIns="0" bIns="0" rtlCol="0">
            <a:spAutoFit/>
          </a:bodyPr>
          <a:lstStyle>
            <a:defPPr>
              <a:defRPr lang="en-US"/>
            </a:defPPr>
            <a:lvl1pPr>
              <a:lnSpc>
                <a:spcPct val="90000"/>
              </a:lnSpc>
              <a:defRPr sz="1200"/>
            </a:lvl1pPr>
          </a:lstStyle>
          <a:p>
            <a:r>
              <a:rPr lang="en-US" altLang="zh-CN" sz="1400" dirty="0"/>
              <a:t>A new application setting: Available locales</a:t>
            </a:r>
            <a:endParaRPr lang="zh-CN" altLang="en-US" sz="1400" dirty="0"/>
          </a:p>
        </p:txBody>
      </p:sp>
      <p:cxnSp>
        <p:nvCxnSpPr>
          <p:cNvPr id="10" name="Straight Arrow Connector 9"/>
          <p:cNvCxnSpPr/>
          <p:nvPr/>
        </p:nvCxnSpPr>
        <p:spPr>
          <a:xfrm>
            <a:off x="367463" y="3775312"/>
            <a:ext cx="207339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047272" y="4650231"/>
            <a:ext cx="2853812"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9065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9037" y="1736725"/>
            <a:ext cx="7852410" cy="4069715"/>
          </a:xfrm>
          <a:prstGeom prst="rect">
            <a:avLst/>
          </a:prstGeom>
          <a:blipFill>
            <a:blip r:embed="rId3"/>
            <a:stretch>
              <a:fillRect/>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Codeless Configuration</a:t>
            </a:r>
            <a:endParaRPr lang="en-GB" dirty="0"/>
          </a:p>
        </p:txBody>
      </p:sp>
      <p:sp>
        <p:nvSpPr>
          <p:cNvPr id="4" name="Text Placeholder 3"/>
          <p:cNvSpPr>
            <a:spLocks noGrp="1"/>
          </p:cNvSpPr>
          <p:nvPr>
            <p:ph type="body" sz="quarter" idx="13"/>
          </p:nvPr>
        </p:nvSpPr>
        <p:spPr/>
        <p:txBody>
          <a:bodyPr/>
          <a:lstStyle/>
          <a:p>
            <a:r>
              <a:rPr lang="de-DE" sz="2400" dirty="0" smtClean="0"/>
              <a:t>Create, configure and maintain processes and workflows easily</a:t>
            </a:r>
            <a:endParaRPr lang="en-GB" sz="2400" dirty="0"/>
          </a:p>
        </p:txBody>
      </p:sp>
      <p:sp>
        <p:nvSpPr>
          <p:cNvPr id="21" name="Rectangle 20"/>
          <p:cNvSpPr/>
          <p:nvPr/>
        </p:nvSpPr>
        <p:spPr>
          <a:xfrm>
            <a:off x="2645049" y="2635885"/>
            <a:ext cx="7852410" cy="4069715"/>
          </a:xfrm>
          <a:prstGeom prst="rect">
            <a:avLst/>
          </a:prstGeom>
          <a:blipFill>
            <a:blip r:embed="rId4"/>
            <a:stretch>
              <a:fillRect/>
            </a:stretch>
          </a:bli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559313" y="3904378"/>
            <a:ext cx="1373524" cy="766364"/>
          </a:xfrm>
          <a:prstGeom prst="rect">
            <a:avLst/>
          </a:prstGeom>
          <a:noFill/>
        </p:spPr>
        <p:txBody>
          <a:bodyPr wrap="square" lIns="0" tIns="91440" rIns="0" bIns="91440" rtlCol="0">
            <a:spAutoFit/>
          </a:bodyPr>
          <a:lstStyle/>
          <a:p>
            <a:pPr>
              <a:lnSpc>
                <a:spcPct val="90000"/>
              </a:lnSpc>
            </a:pPr>
            <a:r>
              <a:rPr lang="en-US" sz="1400" dirty="0"/>
              <a:t>Retains custom configurations for seamless </a:t>
            </a:r>
            <a:r>
              <a:rPr lang="en-US" sz="1400" dirty="0" smtClean="0"/>
              <a:t>updates</a:t>
            </a:r>
            <a:endParaRPr lang="en-US" sz="1400" dirty="0"/>
          </a:p>
        </p:txBody>
      </p:sp>
      <p:sp>
        <p:nvSpPr>
          <p:cNvPr id="9" name="Rectangle 8"/>
          <p:cNvSpPr/>
          <p:nvPr/>
        </p:nvSpPr>
        <p:spPr>
          <a:xfrm>
            <a:off x="10559313" y="2194830"/>
            <a:ext cx="1470664" cy="572464"/>
          </a:xfrm>
          <a:prstGeom prst="rect">
            <a:avLst/>
          </a:prstGeom>
          <a:noFill/>
        </p:spPr>
        <p:txBody>
          <a:bodyPr wrap="square" lIns="0" tIns="91440" rIns="0" bIns="91440" rtlCol="0">
            <a:spAutoFit/>
          </a:bodyPr>
          <a:lstStyle/>
          <a:p>
            <a:pPr>
              <a:lnSpc>
                <a:spcPct val="90000"/>
              </a:lnSpc>
            </a:pPr>
            <a:r>
              <a:rPr lang="en-US" sz="1400" dirty="0"/>
              <a:t>No programming knowledge required</a:t>
            </a:r>
          </a:p>
        </p:txBody>
      </p:sp>
      <p:sp>
        <p:nvSpPr>
          <p:cNvPr id="7" name="Rectangle 6"/>
          <p:cNvSpPr/>
          <p:nvPr/>
        </p:nvSpPr>
        <p:spPr>
          <a:xfrm>
            <a:off x="313768" y="4164966"/>
            <a:ext cx="1168647" cy="581698"/>
          </a:xfrm>
          <a:prstGeom prst="rect">
            <a:avLst/>
          </a:prstGeom>
          <a:noFill/>
        </p:spPr>
        <p:txBody>
          <a:bodyPr wrap="square" lIns="0" tIns="0" rIns="0" bIns="0" rtlCol="0">
            <a:spAutoFit/>
          </a:bodyPr>
          <a:lstStyle/>
          <a:p>
            <a:pPr>
              <a:lnSpc>
                <a:spcPct val="90000"/>
              </a:lnSpc>
            </a:pPr>
            <a:r>
              <a:rPr lang="en-US" sz="1400" dirty="0"/>
              <a:t>Simple graphical interface</a:t>
            </a:r>
          </a:p>
        </p:txBody>
      </p:sp>
      <p:sp>
        <p:nvSpPr>
          <p:cNvPr id="13" name="Rectangle 12"/>
          <p:cNvSpPr/>
          <p:nvPr/>
        </p:nvSpPr>
        <p:spPr>
          <a:xfrm>
            <a:off x="313768" y="2205038"/>
            <a:ext cx="907111" cy="581698"/>
          </a:xfrm>
          <a:prstGeom prst="rect">
            <a:avLst/>
          </a:prstGeom>
          <a:noFill/>
        </p:spPr>
        <p:txBody>
          <a:bodyPr wrap="square" lIns="0" tIns="0" rIns="0" bIns="0" rtlCol="0">
            <a:spAutoFit/>
          </a:bodyPr>
          <a:lstStyle/>
          <a:p>
            <a:pPr>
              <a:lnSpc>
                <a:spcPct val="90000"/>
              </a:lnSpc>
            </a:pPr>
            <a:r>
              <a:rPr lang="en-US" sz="1400" dirty="0"/>
              <a:t>WYSIWYG forms editing</a:t>
            </a:r>
          </a:p>
        </p:txBody>
      </p:sp>
      <p:cxnSp>
        <p:nvCxnSpPr>
          <p:cNvPr id="14" name="Straight Arrow Connector 13"/>
          <p:cNvCxnSpPr/>
          <p:nvPr/>
        </p:nvCxnSpPr>
        <p:spPr>
          <a:xfrm>
            <a:off x="313768" y="2840164"/>
            <a:ext cx="158367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956976" y="2205038"/>
            <a:ext cx="2831901"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28890" y="4800093"/>
            <a:ext cx="4385301"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691716" y="3940432"/>
            <a:ext cx="3097161"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72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Proactive Live support</a:t>
            </a:r>
          </a:p>
        </p:txBody>
      </p:sp>
      <p:sp>
        <p:nvSpPr>
          <p:cNvPr id="3" name="Slide Number Placeholder 2"/>
          <p:cNvSpPr>
            <a:spLocks noGrp="1"/>
          </p:cNvSpPr>
          <p:nvPr>
            <p:ph type="sldNum" sz="quarter" idx="4"/>
          </p:nvPr>
        </p:nvSpPr>
        <p:spPr/>
        <p:txBody>
          <a:bodyPr/>
          <a:lstStyle/>
          <a:p>
            <a:fld id="{0FB999A9-77CE-4AD1-9911-24A29F08BC34}" type="slidenum">
              <a:rPr lang="en-US" smtClean="0"/>
              <a:pPr/>
              <a:t>29</a:t>
            </a:fld>
            <a:endParaRPr lang="en-US" dirty="0"/>
          </a:p>
        </p:txBody>
      </p:sp>
      <p:pic>
        <p:nvPicPr>
          <p:cNvPr id="13" name="Picture 12"/>
          <p:cNvPicPr>
            <a:picLocks noChangeAspect="1"/>
          </p:cNvPicPr>
          <p:nvPr/>
        </p:nvPicPr>
        <p:blipFill>
          <a:blip r:embed="rId2"/>
          <a:stretch>
            <a:fillRect/>
          </a:stretch>
        </p:blipFill>
        <p:spPr>
          <a:xfrm>
            <a:off x="2180944" y="1372375"/>
            <a:ext cx="7490353" cy="5091595"/>
          </a:xfrm>
          <a:prstGeom prst="rect">
            <a:avLst/>
          </a:prstGeom>
          <a:ln>
            <a:solidFill>
              <a:srgbClr val="002060"/>
            </a:solidFill>
          </a:ln>
        </p:spPr>
      </p:pic>
      <p:sp>
        <p:nvSpPr>
          <p:cNvPr id="14" name="Rectangle 13"/>
          <p:cNvSpPr/>
          <p:nvPr/>
        </p:nvSpPr>
        <p:spPr>
          <a:xfrm>
            <a:off x="281570" y="1591545"/>
            <a:ext cx="1696422" cy="581698"/>
          </a:xfrm>
          <a:prstGeom prst="rect">
            <a:avLst/>
          </a:prstGeom>
          <a:noFill/>
        </p:spPr>
        <p:txBody>
          <a:bodyPr wrap="square" lIns="0" tIns="0" rIns="0" bIns="0" rtlCol="0">
            <a:spAutoFit/>
          </a:bodyPr>
          <a:lstStyle/>
          <a:p>
            <a:pPr>
              <a:lnSpc>
                <a:spcPct val="90000"/>
              </a:lnSpc>
            </a:pPr>
            <a:r>
              <a:rPr lang="en-US" sz="1400" dirty="0"/>
              <a:t>Caller details – including their recently opened requests</a:t>
            </a:r>
          </a:p>
        </p:txBody>
      </p:sp>
      <p:sp>
        <p:nvSpPr>
          <p:cNvPr id="16" name="Rectangle 15"/>
          <p:cNvSpPr/>
          <p:nvPr/>
        </p:nvSpPr>
        <p:spPr>
          <a:xfrm>
            <a:off x="9874249" y="2023114"/>
            <a:ext cx="1709518" cy="969496"/>
          </a:xfrm>
          <a:prstGeom prst="rect">
            <a:avLst/>
          </a:prstGeom>
          <a:noFill/>
        </p:spPr>
        <p:txBody>
          <a:bodyPr wrap="square" lIns="0" tIns="0" rIns="0" bIns="0" rtlCol="0">
            <a:spAutoFit/>
          </a:bodyPr>
          <a:lstStyle/>
          <a:p>
            <a:pPr>
              <a:lnSpc>
                <a:spcPct val="90000"/>
              </a:lnSpc>
            </a:pPr>
            <a:r>
              <a:rPr lang="en-US" sz="1400" dirty="0"/>
              <a:t>Optimized experience for live phone based support.  Minimize clicks and maximize productivity.</a:t>
            </a:r>
          </a:p>
        </p:txBody>
      </p:sp>
      <p:sp>
        <p:nvSpPr>
          <p:cNvPr id="18" name="Rectangle 17"/>
          <p:cNvSpPr/>
          <p:nvPr/>
        </p:nvSpPr>
        <p:spPr>
          <a:xfrm>
            <a:off x="281570" y="2796072"/>
            <a:ext cx="1696422" cy="969496"/>
          </a:xfrm>
          <a:prstGeom prst="rect">
            <a:avLst/>
          </a:prstGeom>
          <a:noFill/>
        </p:spPr>
        <p:txBody>
          <a:bodyPr wrap="square" lIns="0" tIns="0" rIns="0" bIns="0" rtlCol="0">
            <a:spAutoFit/>
          </a:bodyPr>
          <a:lstStyle/>
          <a:p>
            <a:pPr>
              <a:lnSpc>
                <a:spcPct val="90000"/>
              </a:lnSpc>
            </a:pPr>
            <a:r>
              <a:rPr lang="en-US" sz="1400" dirty="0"/>
              <a:t>Proactive suggestions found through big data search of solutions, knowledge, related tickets, and assets</a:t>
            </a:r>
          </a:p>
        </p:txBody>
      </p:sp>
      <p:cxnSp>
        <p:nvCxnSpPr>
          <p:cNvPr id="11" name="Straight Arrow Connector 10"/>
          <p:cNvCxnSpPr/>
          <p:nvPr/>
        </p:nvCxnSpPr>
        <p:spPr>
          <a:xfrm>
            <a:off x="281570" y="2255463"/>
            <a:ext cx="1958366"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997222" y="1944056"/>
            <a:ext cx="2398365"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81570" y="2739547"/>
            <a:ext cx="20768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108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p:cNvSpPr>
            <a:spLocks noChangeAspect="1" noChangeArrowheads="1"/>
          </p:cNvSpPr>
          <p:nvPr/>
        </p:nvSpPr>
        <p:spPr bwMode="auto">
          <a:xfrm>
            <a:off x="609441" y="990600"/>
            <a:ext cx="10969943" cy="1413405"/>
          </a:xfrm>
          <a:prstGeom prst="homePlate">
            <a:avLst>
              <a:gd name="adj" fmla="val 35856"/>
            </a:avLst>
          </a:prstGeom>
          <a:solidFill>
            <a:schemeClr val="tx2"/>
          </a:solidFill>
          <a:ln w="25400" algn="ctr">
            <a:noFill/>
            <a:miter lim="800000"/>
            <a:headEnd/>
            <a:tailEnd/>
          </a:ln>
          <a:effectLst/>
        </p:spPr>
        <p:txBody>
          <a:bodyPr wrap="square" tIns="91440" bIns="91440" anchor="ctr">
            <a:noAutofit/>
          </a:bodyPr>
          <a:lstStyle/>
          <a:p>
            <a:pPr defTabSz="914400" hangingPunct="0"/>
            <a:endParaRPr lang="en-US" kern="0" dirty="0">
              <a:solidFill>
                <a:prstClr val="black"/>
              </a:solidFill>
              <a:latin typeface="Calibri"/>
              <a:cs typeface="Calibri"/>
              <a:sym typeface="Calibri"/>
            </a:endParaRPr>
          </a:p>
        </p:txBody>
      </p:sp>
      <p:sp>
        <p:nvSpPr>
          <p:cNvPr id="2" name="Title 1"/>
          <p:cNvSpPr>
            <a:spLocks noGrp="1"/>
          </p:cNvSpPr>
          <p:nvPr>
            <p:ph type="title"/>
          </p:nvPr>
        </p:nvSpPr>
        <p:spPr/>
        <p:txBody>
          <a:bodyPr/>
          <a:lstStyle/>
          <a:p>
            <a:r>
              <a:rPr lang="en-US" dirty="0" smtClean="0"/>
              <a:t>About this Course</a:t>
            </a:r>
            <a:endParaRPr lang="en-US" dirty="0"/>
          </a:p>
        </p:txBody>
      </p:sp>
      <p:sp>
        <p:nvSpPr>
          <p:cNvPr id="5" name="Slide Number Placeholder 4"/>
          <p:cNvSpPr>
            <a:spLocks noGrp="1"/>
          </p:cNvSpPr>
          <p:nvPr>
            <p:ph type="sldNum" sz="quarter" idx="2"/>
          </p:nvPr>
        </p:nvSpPr>
        <p:spPr>
          <a:prstGeom prst="rect">
            <a:avLst/>
          </a:prstGeom>
        </p:spPr>
        <p:txBody>
          <a:bodyPr/>
          <a:lstStyle/>
          <a:p>
            <a:fld id="{B016F8AB-BCEA-4347-8BA6-BE776009BC89}" type="slidenum">
              <a:rPr lang="en-US" smtClean="0"/>
              <a:pPr/>
              <a:t>3</a:t>
            </a:fld>
            <a:endParaRPr lang="en-US" dirty="0"/>
          </a:p>
        </p:txBody>
      </p:sp>
      <p:sp>
        <p:nvSpPr>
          <p:cNvPr id="7" name="Rectangle 6"/>
          <p:cNvSpPr/>
          <p:nvPr/>
        </p:nvSpPr>
        <p:spPr bwMode="gray">
          <a:xfrm>
            <a:off x="1143000" y="1219199"/>
            <a:ext cx="1968843" cy="1553826"/>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kern="0" dirty="0" smtClean="0">
                <a:solidFill>
                  <a:srgbClr val="F8F8F8"/>
                </a:solidFill>
                <a:latin typeface="Calibri" panose="020F0502020204030204" pitchFamily="34" charset="0"/>
                <a:sym typeface="Calibri"/>
              </a:rPr>
              <a:t>You will learn</a:t>
            </a:r>
          </a:p>
        </p:txBody>
      </p:sp>
      <p:sp>
        <p:nvSpPr>
          <p:cNvPr id="9" name="Rectangle 8"/>
          <p:cNvSpPr/>
          <p:nvPr/>
        </p:nvSpPr>
        <p:spPr bwMode="gray">
          <a:xfrm>
            <a:off x="1143000" y="2854804"/>
            <a:ext cx="1968843" cy="355172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342900" indent="-342900" defTabSz="914400" hangingPunct="0">
              <a:lnSpc>
                <a:spcPct val="90000"/>
              </a:lnSpc>
              <a:spcBef>
                <a:spcPts val="600"/>
              </a:spcBef>
              <a:buFont typeface="+mj-lt"/>
              <a:buAutoNum type="arabicPeriod"/>
            </a:pPr>
            <a:r>
              <a:rPr lang="en-US" sz="1400" kern="0" dirty="0" smtClean="0">
                <a:solidFill>
                  <a:srgbClr val="212E35"/>
                </a:solidFill>
                <a:latin typeface="Calibri" panose="020F0502020204030204" pitchFamily="34" charset="0"/>
                <a:sym typeface="Calibri"/>
              </a:rPr>
              <a:t>How to deliver the SMA Customer Facing Presentation</a:t>
            </a:r>
          </a:p>
          <a:p>
            <a:pPr marL="342900" indent="-342900" defTabSz="914400" hangingPunct="0">
              <a:lnSpc>
                <a:spcPct val="90000"/>
              </a:lnSpc>
              <a:spcBef>
                <a:spcPts val="600"/>
              </a:spcBef>
              <a:buFont typeface="+mj-lt"/>
              <a:buAutoNum type="arabicPeriod"/>
            </a:pPr>
            <a:r>
              <a:rPr lang="en-US" sz="1400" kern="0" dirty="0" smtClean="0">
                <a:solidFill>
                  <a:srgbClr val="212E35"/>
                </a:solidFill>
                <a:latin typeface="Calibri" panose="020F0502020204030204" pitchFamily="34" charset="0"/>
                <a:sym typeface="Calibri"/>
              </a:rPr>
              <a:t>How to deliver the SMA Technical Customer Facing Presentation</a:t>
            </a:r>
          </a:p>
          <a:p>
            <a:pPr marL="342900" indent="-342900" defTabSz="914400" hangingPunct="0">
              <a:lnSpc>
                <a:spcPct val="90000"/>
              </a:lnSpc>
              <a:spcBef>
                <a:spcPts val="600"/>
              </a:spcBef>
              <a:buFont typeface="+mj-lt"/>
              <a:buAutoNum type="arabicPeriod"/>
            </a:pPr>
            <a:r>
              <a:rPr lang="en-US" sz="1400" kern="0" dirty="0" smtClean="0">
                <a:solidFill>
                  <a:srgbClr val="212E35"/>
                </a:solidFill>
                <a:latin typeface="Calibri" panose="020F0502020204030204" pitchFamily="34" charset="0"/>
                <a:sym typeface="Calibri"/>
              </a:rPr>
              <a:t>Techniques to handle objections.</a:t>
            </a:r>
          </a:p>
          <a:p>
            <a:pPr marL="342900" indent="-342900" defTabSz="914400" hangingPunct="0">
              <a:lnSpc>
                <a:spcPct val="90000"/>
              </a:lnSpc>
              <a:spcBef>
                <a:spcPts val="600"/>
              </a:spcBef>
              <a:buFont typeface="+mj-lt"/>
              <a:buAutoNum type="arabicPeriod"/>
            </a:pPr>
            <a:r>
              <a:rPr lang="en-US" sz="1400" kern="0" dirty="0" smtClean="0">
                <a:solidFill>
                  <a:srgbClr val="212E35"/>
                </a:solidFill>
                <a:latin typeface="Calibri" panose="020F0502020204030204" pitchFamily="34" charset="0"/>
                <a:sym typeface="Calibri"/>
              </a:rPr>
              <a:t>How to differentiate Micro Focus SMA from our competitors.</a:t>
            </a:r>
          </a:p>
          <a:p>
            <a:pPr marL="182880" indent="-182880" defTabSz="914400" hangingPunct="0">
              <a:lnSpc>
                <a:spcPct val="90000"/>
              </a:lnSpc>
              <a:spcBef>
                <a:spcPts val="600"/>
              </a:spcBef>
              <a:buFont typeface="Arial" panose="020B0604020202020204" pitchFamily="34" charset="0"/>
              <a:buChar char="–"/>
            </a:pPr>
            <a:endParaRPr lang="en-US" sz="1400" kern="0" dirty="0" smtClean="0">
              <a:solidFill>
                <a:srgbClr val="212E35"/>
              </a:solidFill>
              <a:latin typeface="Calibri" panose="020F0502020204030204" pitchFamily="34" charset="0"/>
              <a:sym typeface="Calibri"/>
            </a:endParaRPr>
          </a:p>
        </p:txBody>
      </p:sp>
      <p:sp>
        <p:nvSpPr>
          <p:cNvPr id="20" name="Rectangle 19"/>
          <p:cNvSpPr/>
          <p:nvPr/>
        </p:nvSpPr>
        <p:spPr bwMode="gray">
          <a:xfrm>
            <a:off x="3241589" y="1219199"/>
            <a:ext cx="1816443" cy="1553826"/>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kern="0" dirty="0" smtClean="0">
                <a:solidFill>
                  <a:srgbClr val="F8F8F8"/>
                </a:solidFill>
                <a:latin typeface="Calibri" panose="020F0502020204030204" pitchFamily="34" charset="0"/>
                <a:sym typeface="Calibri"/>
              </a:rPr>
              <a:t>Capabilities</a:t>
            </a:r>
          </a:p>
        </p:txBody>
      </p:sp>
      <p:sp>
        <p:nvSpPr>
          <p:cNvPr id="21" name="Rectangle 20"/>
          <p:cNvSpPr/>
          <p:nvPr/>
        </p:nvSpPr>
        <p:spPr bwMode="gray">
          <a:xfrm>
            <a:off x="3241589" y="2854804"/>
            <a:ext cx="1816443" cy="355172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Value proposition</a:t>
            </a:r>
          </a:p>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Differentiating features</a:t>
            </a:r>
          </a:p>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Technical features</a:t>
            </a:r>
          </a:p>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Objection handling</a:t>
            </a:r>
            <a:endParaRPr lang="en-US" sz="1400" kern="0" dirty="0">
              <a:solidFill>
                <a:srgbClr val="212E35"/>
              </a:solidFill>
              <a:latin typeface="Calibri" panose="020F0502020204030204" pitchFamily="34" charset="0"/>
              <a:sym typeface="Calibri"/>
            </a:endParaRPr>
          </a:p>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Competitive differentiation</a:t>
            </a:r>
          </a:p>
        </p:txBody>
      </p:sp>
      <p:sp>
        <p:nvSpPr>
          <p:cNvPr id="26" name="Rectangle 25"/>
          <p:cNvSpPr/>
          <p:nvPr/>
        </p:nvSpPr>
        <p:spPr bwMode="gray">
          <a:xfrm>
            <a:off x="5190868" y="1219199"/>
            <a:ext cx="1816443" cy="1553826"/>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kern="0" dirty="0" smtClean="0">
                <a:solidFill>
                  <a:srgbClr val="F8F8F8"/>
                </a:solidFill>
                <a:latin typeface="Calibri" panose="020F0502020204030204" pitchFamily="34" charset="0"/>
                <a:sym typeface="Calibri"/>
              </a:rPr>
              <a:t>Key takeaways</a:t>
            </a:r>
          </a:p>
        </p:txBody>
      </p:sp>
      <p:sp>
        <p:nvSpPr>
          <p:cNvPr id="27" name="Rectangle 26"/>
          <p:cNvSpPr/>
          <p:nvPr/>
        </p:nvSpPr>
        <p:spPr bwMode="gray">
          <a:xfrm>
            <a:off x="5190868" y="2854804"/>
            <a:ext cx="1816443" cy="355172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Value proposition and Customer success stories</a:t>
            </a:r>
          </a:p>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Features</a:t>
            </a:r>
          </a:p>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Objection handling</a:t>
            </a:r>
            <a:endParaRPr lang="en-US" sz="1400" kern="0" dirty="0">
              <a:solidFill>
                <a:srgbClr val="212E35"/>
              </a:solidFill>
              <a:latin typeface="Calibri" panose="020F0502020204030204" pitchFamily="34" charset="0"/>
              <a:sym typeface="Calibri"/>
            </a:endParaRPr>
          </a:p>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Competitive differentiators</a:t>
            </a:r>
          </a:p>
        </p:txBody>
      </p:sp>
      <p:sp>
        <p:nvSpPr>
          <p:cNvPr id="29" name="Rectangle 28"/>
          <p:cNvSpPr/>
          <p:nvPr/>
        </p:nvSpPr>
        <p:spPr bwMode="gray">
          <a:xfrm>
            <a:off x="9080157" y="1219199"/>
            <a:ext cx="1816443" cy="1553826"/>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kern="0" dirty="0" smtClean="0">
                <a:solidFill>
                  <a:srgbClr val="F8F8F8"/>
                </a:solidFill>
                <a:latin typeface="Calibri" panose="020F0502020204030204" pitchFamily="34" charset="0"/>
                <a:sym typeface="Calibri"/>
              </a:rPr>
              <a:t>Certification</a:t>
            </a:r>
          </a:p>
        </p:txBody>
      </p:sp>
      <p:sp>
        <p:nvSpPr>
          <p:cNvPr id="30" name="Rectangle 29"/>
          <p:cNvSpPr/>
          <p:nvPr/>
        </p:nvSpPr>
        <p:spPr bwMode="gray">
          <a:xfrm>
            <a:off x="9080157" y="2854804"/>
            <a:ext cx="1816443" cy="355172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rPr>
              <a:t>Take the certification exam.</a:t>
            </a:r>
          </a:p>
        </p:txBody>
      </p:sp>
      <p:sp>
        <p:nvSpPr>
          <p:cNvPr id="15" name="Rectangle 14"/>
          <p:cNvSpPr/>
          <p:nvPr/>
        </p:nvSpPr>
        <p:spPr bwMode="gray">
          <a:xfrm>
            <a:off x="7153738" y="1219199"/>
            <a:ext cx="1816443" cy="1553826"/>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kern="0" dirty="0" smtClean="0">
                <a:solidFill>
                  <a:srgbClr val="F8F8F8"/>
                </a:solidFill>
                <a:latin typeface="Calibri" panose="020F0502020204030204" pitchFamily="34" charset="0"/>
                <a:sym typeface="Calibri"/>
              </a:rPr>
              <a:t>Recommended</a:t>
            </a:r>
          </a:p>
          <a:p>
            <a:pPr algn="ctr" defTabSz="914400" hangingPunct="0">
              <a:lnSpc>
                <a:spcPct val="90000"/>
              </a:lnSpc>
            </a:pPr>
            <a:r>
              <a:rPr lang="en-US" kern="0" dirty="0" smtClean="0">
                <a:solidFill>
                  <a:srgbClr val="F8F8F8"/>
                </a:solidFill>
                <a:latin typeface="Calibri" panose="020F0502020204030204" pitchFamily="34" charset="0"/>
                <a:sym typeface="Calibri"/>
              </a:rPr>
              <a:t>Pre-study</a:t>
            </a:r>
          </a:p>
        </p:txBody>
      </p:sp>
      <p:sp>
        <p:nvSpPr>
          <p:cNvPr id="16" name="Rectangle 15"/>
          <p:cNvSpPr/>
          <p:nvPr/>
        </p:nvSpPr>
        <p:spPr bwMode="gray">
          <a:xfrm>
            <a:off x="7153738" y="2854804"/>
            <a:ext cx="1816443" cy="355172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hlinkClick r:id="rId3"/>
              </a:rPr>
              <a:t>L110 to L150</a:t>
            </a:r>
            <a:endParaRPr lang="en-US" sz="1400" kern="0" dirty="0" smtClean="0">
              <a:solidFill>
                <a:srgbClr val="212E35"/>
              </a:solidFill>
              <a:latin typeface="Calibri" panose="020F0502020204030204" pitchFamily="34" charset="0"/>
              <a:sym typeface="Calibri"/>
            </a:endParaRPr>
          </a:p>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hlinkClick r:id="rId4"/>
              </a:rPr>
              <a:t>L210 to L240</a:t>
            </a:r>
            <a:endParaRPr lang="en-US" sz="1400" kern="0" dirty="0" smtClean="0">
              <a:solidFill>
                <a:srgbClr val="212E35"/>
              </a:solidFill>
              <a:latin typeface="Calibri" panose="020F0502020204030204" pitchFamily="34" charset="0"/>
              <a:sym typeface="Calibri"/>
            </a:endParaRPr>
          </a:p>
          <a:p>
            <a:pPr marL="182880" indent="-182880" defTabSz="914400" hangingPunct="0">
              <a:lnSpc>
                <a:spcPct val="90000"/>
              </a:lnSpc>
              <a:spcBef>
                <a:spcPts val="600"/>
              </a:spcBef>
              <a:buFont typeface="Arial" panose="020B0604020202020204" pitchFamily="34" charset="0"/>
              <a:buChar char="–"/>
            </a:pPr>
            <a:r>
              <a:rPr lang="en-US" sz="1400" kern="0" dirty="0" smtClean="0">
                <a:solidFill>
                  <a:srgbClr val="212E35"/>
                </a:solidFill>
                <a:latin typeface="Calibri" panose="020F0502020204030204" pitchFamily="34" charset="0"/>
                <a:sym typeface="Calibri"/>
                <a:hlinkClick r:id="rId5"/>
              </a:rPr>
              <a:t>L300</a:t>
            </a:r>
            <a:endParaRPr lang="en-US" sz="1400" kern="0" dirty="0" smtClean="0">
              <a:solidFill>
                <a:srgbClr val="212E35"/>
              </a:solidFill>
              <a:latin typeface="Calibri" panose="020F0502020204030204" pitchFamily="34" charset="0"/>
              <a:sym typeface="Calibri"/>
            </a:endParaRPr>
          </a:p>
        </p:txBody>
      </p:sp>
    </p:spTree>
    <p:extLst>
      <p:ext uri="{BB962C8B-B14F-4D97-AF65-F5344CB8AC3E}">
        <p14:creationId xmlns:p14="http://schemas.microsoft.com/office/powerpoint/2010/main" val="40823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a:t>
            </a:r>
            <a:r>
              <a:rPr lang="en-US" dirty="0" smtClean="0"/>
              <a:t>loud </a:t>
            </a:r>
            <a:r>
              <a:rPr lang="en-US" dirty="0"/>
              <a:t>S</a:t>
            </a:r>
            <a:r>
              <a:rPr lang="en-US" dirty="0" smtClean="0"/>
              <a:t>upport</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30</a:t>
            </a:fld>
            <a:endParaRPr lang="en-US" dirty="0"/>
          </a:p>
        </p:txBody>
      </p:sp>
      <p:sp>
        <p:nvSpPr>
          <p:cNvPr id="5" name="Content Placeholder 4"/>
          <p:cNvSpPr txBox="1">
            <a:spLocks/>
          </p:cNvSpPr>
          <p:nvPr/>
        </p:nvSpPr>
        <p:spPr>
          <a:xfrm>
            <a:off x="941298" y="1719804"/>
            <a:ext cx="5015062" cy="4571999"/>
          </a:xfrm>
          <a:prstGeom prst="rect">
            <a:avLst/>
          </a:prstGeom>
        </p:spPr>
        <p:txBody>
          <a:bodyPr>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t>Public cloud support</a:t>
            </a:r>
          </a:p>
          <a:p>
            <a:r>
              <a:rPr lang="en-US" sz="1800" dirty="0" smtClean="0"/>
              <a:t>Azure </a:t>
            </a:r>
            <a:r>
              <a:rPr lang="en-US" sz="1800" dirty="0"/>
              <a:t>production support with native Azure services and automated deployment (</a:t>
            </a:r>
            <a:r>
              <a:rPr lang="en-US" sz="1800" dirty="0" smtClean="0"/>
              <a:t>SMAX)</a:t>
            </a:r>
          </a:p>
          <a:p>
            <a:r>
              <a:rPr lang="en-US" sz="1800" dirty="0" smtClean="0"/>
              <a:t>SMAX deployment with Medium Profile – up to 500 concurrent agents – on Azure supported</a:t>
            </a:r>
          </a:p>
          <a:p>
            <a:r>
              <a:rPr lang="en-US" sz="1800" dirty="0" smtClean="0"/>
              <a:t>Currently, for production, NetApp </a:t>
            </a:r>
            <a:r>
              <a:rPr lang="en-US" sz="1800" dirty="0"/>
              <a:t>ONTAP Cloud for Azure must be used as a storage solution to meet performance requirements</a:t>
            </a:r>
          </a:p>
          <a:p>
            <a:pPr marL="0" indent="0">
              <a:buNone/>
            </a:pPr>
            <a:endParaRPr lang="en-US" sz="1800" dirty="0"/>
          </a:p>
          <a:p>
            <a:r>
              <a:rPr lang="en-US" sz="1800" dirty="0"/>
              <a:t>Improved </a:t>
            </a:r>
            <a:r>
              <a:rPr lang="en-US" sz="1800" dirty="0" smtClean="0"/>
              <a:t>SMAX </a:t>
            </a:r>
            <a:r>
              <a:rPr lang="en-US" sz="1800" dirty="0"/>
              <a:t>deployment on AWS with multiple availability zone (AZ) support</a:t>
            </a:r>
          </a:p>
          <a:p>
            <a:pPr marL="0" indent="0">
              <a:buFont typeface="Wingdings" panose="05000000000000000000" pitchFamily="2" charset="2"/>
              <a:buNone/>
            </a:pPr>
            <a:endParaRPr lang="en-US" dirty="0" smtClean="0"/>
          </a:p>
          <a:p>
            <a:pPr marL="0" indent="0">
              <a:buFont typeface="Wingdings" panose="05000000000000000000" pitchFamily="2" charset="2"/>
              <a:buNone/>
            </a:pPr>
            <a:endParaRPr lang="en-US" dirty="0" smtClean="0"/>
          </a:p>
          <a:p>
            <a:endParaRPr lang="en-US" dirty="0" smtClean="0"/>
          </a:p>
          <a:p>
            <a:endParaRPr lang="en-US" dirty="0"/>
          </a:p>
        </p:txBody>
      </p:sp>
      <p:pic>
        <p:nvPicPr>
          <p:cNvPr id="6" name="Picture 2" descr="https://cdn.wccftech.com/wp-content/uploads/2016/05/Azure_.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6962" y="2479746"/>
            <a:ext cx="1696759" cy="969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962" y="4555325"/>
            <a:ext cx="1825077" cy="804546"/>
          </a:xfrm>
          <a:prstGeom prst="rect">
            <a:avLst/>
          </a:prstGeom>
        </p:spPr>
      </p:pic>
      <p:sp>
        <p:nvSpPr>
          <p:cNvPr id="35" name="Text Placeholder 3"/>
          <p:cNvSpPr>
            <a:spLocks noGrp="1"/>
          </p:cNvSpPr>
          <p:nvPr>
            <p:ph type="body" sz="quarter" idx="13"/>
          </p:nvPr>
        </p:nvSpPr>
        <p:spPr>
          <a:xfrm>
            <a:off x="946785" y="916603"/>
            <a:ext cx="10314432" cy="381000"/>
          </a:xfrm>
        </p:spPr>
        <p:txBody>
          <a:bodyPr/>
          <a:lstStyle/>
          <a:p>
            <a:r>
              <a:rPr lang="en-US" dirty="0"/>
              <a:t>Azure production support and AWS enhancements</a:t>
            </a:r>
          </a:p>
        </p:txBody>
      </p:sp>
      <p:cxnSp>
        <p:nvCxnSpPr>
          <p:cNvPr id="9" name="Straight Connector 8"/>
          <p:cNvCxnSpPr/>
          <p:nvPr/>
        </p:nvCxnSpPr>
        <p:spPr>
          <a:xfrm>
            <a:off x="941298" y="4489530"/>
            <a:ext cx="48273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905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on the AWS </a:t>
            </a:r>
            <a:r>
              <a:rPr lang="en-US" dirty="0" err="1"/>
              <a:t>Markeplace</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31</a:t>
            </a:fld>
            <a:endParaRPr lang="en-US" dirty="0"/>
          </a:p>
        </p:txBody>
      </p:sp>
      <p:sp>
        <p:nvSpPr>
          <p:cNvPr id="4" name="Text Placeholder 3"/>
          <p:cNvSpPr>
            <a:spLocks noGrp="1"/>
          </p:cNvSpPr>
          <p:nvPr>
            <p:ph type="body" sz="quarter" idx="13"/>
          </p:nvPr>
        </p:nvSpPr>
        <p:spPr/>
        <p:txBody>
          <a:bodyPr/>
          <a:lstStyle/>
          <a:p>
            <a:r>
              <a:rPr lang="en-US" dirty="0"/>
              <a:t>Built for </a:t>
            </a:r>
          </a:p>
        </p:txBody>
      </p:sp>
      <p:sp>
        <p:nvSpPr>
          <p:cNvPr id="5" name="Text Placeholder 3"/>
          <p:cNvSpPr txBox="1">
            <a:spLocks/>
          </p:cNvSpPr>
          <p:nvPr/>
        </p:nvSpPr>
        <p:spPr>
          <a:xfrm>
            <a:off x="946784" y="1546226"/>
            <a:ext cx="5581835" cy="4238625"/>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000" dirty="0"/>
              <a:t>What:</a:t>
            </a:r>
          </a:p>
          <a:p>
            <a:pPr lvl="1">
              <a:spcAft>
                <a:spcPts val="600"/>
              </a:spcAft>
              <a:buFont typeface="Calibri" panose="020F0502020204030204" pitchFamily="34" charset="0"/>
              <a:buChar char="‒"/>
            </a:pPr>
            <a:r>
              <a:rPr lang="en-US" sz="1600" dirty="0" smtClean="0"/>
              <a:t>SMAX </a:t>
            </a:r>
            <a:r>
              <a:rPr lang="en-US" sz="1600" dirty="0"/>
              <a:t>on CDF delivered in the AWS marketplace</a:t>
            </a:r>
          </a:p>
          <a:p>
            <a:pPr lvl="1">
              <a:spcAft>
                <a:spcPts val="600"/>
              </a:spcAft>
              <a:buFont typeface="Calibri" panose="020F0502020204030204" pitchFamily="34" charset="0"/>
              <a:buChar char="‒"/>
            </a:pPr>
            <a:r>
              <a:rPr lang="en-US" sz="1600" dirty="0"/>
              <a:t>Offered as Amazon Machine Images (AMIs) which allows the customers to deploy and run the software under their own AWS account on AWS infrastructure.</a:t>
            </a:r>
          </a:p>
          <a:p>
            <a:pPr lvl="1">
              <a:spcAft>
                <a:spcPts val="600"/>
              </a:spcAft>
              <a:buFont typeface="Calibri" panose="020F0502020204030204" pitchFamily="34" charset="0"/>
              <a:buChar char="‒"/>
            </a:pPr>
            <a:r>
              <a:rPr lang="en-US" sz="1600" dirty="0"/>
              <a:t>Currently the pricing model is BYOL (Bring Your Own License)</a:t>
            </a:r>
          </a:p>
          <a:p>
            <a:pPr>
              <a:spcAft>
                <a:spcPts val="600"/>
              </a:spcAft>
            </a:pPr>
            <a:r>
              <a:rPr lang="en-US" sz="2000" dirty="0"/>
              <a:t>Benefits:</a:t>
            </a:r>
          </a:p>
          <a:p>
            <a:pPr lvl="1">
              <a:spcAft>
                <a:spcPts val="600"/>
              </a:spcAft>
              <a:buFont typeface="Calibri" panose="020F0502020204030204" pitchFamily="34" charset="0"/>
              <a:buChar char="‒"/>
            </a:pPr>
            <a:r>
              <a:rPr lang="en-US" sz="1600" dirty="0"/>
              <a:t>Single click </a:t>
            </a:r>
            <a:r>
              <a:rPr lang="en-US" sz="1600" dirty="0" smtClean="0"/>
              <a:t>SMAX </a:t>
            </a:r>
            <a:r>
              <a:rPr lang="en-US" sz="1600" dirty="0"/>
              <a:t>deployment on AWS</a:t>
            </a:r>
          </a:p>
          <a:p>
            <a:pPr lvl="1">
              <a:spcAft>
                <a:spcPts val="600"/>
              </a:spcAft>
              <a:buFont typeface="Calibri" panose="020F0502020204030204" pitchFamily="34" charset="0"/>
              <a:buChar char="‒"/>
            </a:pPr>
            <a:r>
              <a:rPr lang="en-US" sz="1600" dirty="0"/>
              <a:t>Easy deployment and consumption of SMA, while the customer controls the data </a:t>
            </a:r>
          </a:p>
          <a:p>
            <a:pPr lvl="1">
              <a:spcAft>
                <a:spcPts val="600"/>
              </a:spcAft>
              <a:buFont typeface="Calibri" panose="020F0502020204030204" pitchFamily="34" charset="0"/>
              <a:buChar char="‒"/>
            </a:pPr>
            <a:r>
              <a:rPr lang="en-US" sz="1600" dirty="0"/>
              <a:t>Great demo and POC experience – available in any AWS region</a:t>
            </a:r>
          </a:p>
          <a:p>
            <a:pPr lvl="1">
              <a:spcAft>
                <a:spcPts val="600"/>
              </a:spcAft>
              <a:buFont typeface="Calibri" panose="020F0502020204030204" pitchFamily="34" charset="0"/>
              <a:buChar char="‒"/>
            </a:pPr>
            <a:r>
              <a:rPr lang="en-US" sz="1600" dirty="0"/>
              <a:t>SM customers and prospects can explore additional use cases (e.g. LOB service desk) quickly and cost effectively</a:t>
            </a:r>
          </a:p>
          <a:p>
            <a:pPr lvl="1">
              <a:spcAft>
                <a:spcPts val="600"/>
              </a:spcAft>
              <a:buFont typeface="Calibri" panose="020F0502020204030204" pitchFamily="34" charset="0"/>
              <a:buChar char="‒"/>
            </a:pPr>
            <a:r>
              <a:rPr lang="en-US" sz="1600" dirty="0" smtClean="0"/>
              <a:t>SMAX </a:t>
            </a:r>
            <a:r>
              <a:rPr lang="en-US" sz="1600" dirty="0"/>
              <a:t>is approved by AWS Professional Services (</a:t>
            </a:r>
            <a:r>
              <a:rPr lang="en-US" sz="1600" dirty="0" err="1"/>
              <a:t>ProServe</a:t>
            </a:r>
            <a:r>
              <a:rPr lang="en-US" sz="1600" dirty="0"/>
              <a:t>) consultants that the software is designed reliable, secure, efficient cost-effective for the cloud. </a:t>
            </a:r>
          </a:p>
          <a:p>
            <a:pPr lvl="1"/>
            <a:endParaRPr lang="en-US" sz="1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2350" t="7485" r="23350"/>
          <a:stretch/>
        </p:blipFill>
        <p:spPr>
          <a:xfrm>
            <a:off x="6685935" y="1863726"/>
            <a:ext cx="4572617" cy="3838068"/>
          </a:xfrm>
          <a:prstGeom prst="rect">
            <a:avLst/>
          </a:prstGeom>
        </p:spPr>
      </p:pic>
      <p:pic>
        <p:nvPicPr>
          <p:cNvPr id="7" name="Picture 2" descr="Image result for AWS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433" t="1353" r="19892" b="-1353"/>
          <a:stretch/>
        </p:blipFill>
        <p:spPr bwMode="auto">
          <a:xfrm>
            <a:off x="1956619" y="877275"/>
            <a:ext cx="825911" cy="72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5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Catalog Aggregation in SMAX (beta)</a:t>
            </a:r>
            <a:br>
              <a:rPr lang="en-US" dirty="0" smtClean="0"/>
            </a:br>
            <a:r>
              <a:rPr lang="en-US" dirty="0" smtClean="0"/>
              <a:t>Single </a:t>
            </a:r>
            <a:r>
              <a:rPr lang="en-US" dirty="0"/>
              <a:t>p</a:t>
            </a:r>
            <a:r>
              <a:rPr lang="en-US" dirty="0" smtClean="0"/>
              <a:t>ortal experience</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32</a:t>
            </a:fld>
            <a:endParaRPr lang="en-US" dirty="0"/>
          </a:p>
        </p:txBody>
      </p:sp>
      <p:sp>
        <p:nvSpPr>
          <p:cNvPr id="5" name="Content Placeholder 2"/>
          <p:cNvSpPr txBox="1">
            <a:spLocks/>
          </p:cNvSpPr>
          <p:nvPr/>
        </p:nvSpPr>
        <p:spPr>
          <a:xfrm>
            <a:off x="946786" y="1573821"/>
            <a:ext cx="5478684" cy="4571999"/>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Allows an administrator to </a:t>
            </a:r>
            <a:r>
              <a:rPr lang="en-US" sz="1800" b="1" dirty="0"/>
              <a:t>aggregate catalog offerings from external fulfillment systems into the SMAX </a:t>
            </a:r>
            <a:r>
              <a:rPr lang="en-US" sz="1800" dirty="0"/>
              <a:t>Service Portal, providing </a:t>
            </a:r>
            <a:r>
              <a:rPr lang="en-US" sz="1800" b="1" dirty="0"/>
              <a:t>a unified point for requesting, tracking and monitoring</a:t>
            </a:r>
          </a:p>
          <a:p>
            <a:r>
              <a:rPr lang="en-US" sz="1800" dirty="0"/>
              <a:t>End users can request aggregated offerings from the catalog, and track status of requests</a:t>
            </a:r>
          </a:p>
          <a:p>
            <a:r>
              <a:rPr lang="en-US" sz="1800" dirty="0" smtClean="0"/>
              <a:t>The solution supports:</a:t>
            </a:r>
          </a:p>
          <a:p>
            <a:pPr lvl="1">
              <a:spcAft>
                <a:spcPts val="600"/>
              </a:spcAft>
            </a:pPr>
            <a:r>
              <a:rPr lang="en-US" sz="1600" dirty="0"/>
              <a:t>Adding a new backend supplier for aggregation</a:t>
            </a:r>
          </a:p>
          <a:p>
            <a:pPr lvl="1">
              <a:spcAft>
                <a:spcPts val="600"/>
              </a:spcAft>
            </a:pPr>
            <a:r>
              <a:rPr lang="en-US" sz="1600" dirty="0"/>
              <a:t>Creating bundles in X based on aggregated offerings</a:t>
            </a:r>
          </a:p>
          <a:p>
            <a:pPr lvl="1">
              <a:spcAft>
                <a:spcPts val="600"/>
              </a:spcAft>
            </a:pPr>
            <a:r>
              <a:rPr lang="en-US" sz="1600" dirty="0"/>
              <a:t>Tracking requests as an end user</a:t>
            </a:r>
          </a:p>
          <a:p>
            <a:r>
              <a:rPr lang="en-US" sz="1800" dirty="0" smtClean="0"/>
              <a:t>Aggregation of Service Manager catalog supported in 2018.05 release</a:t>
            </a:r>
          </a:p>
          <a:p>
            <a:r>
              <a:rPr lang="en-US" sz="1800" dirty="0"/>
              <a:t>Additional adapters and SDK are planned for later as part of roadmap</a:t>
            </a:r>
            <a:r>
              <a:rPr lang="en-US" sz="1800" dirty="0" smtClean="0"/>
              <a:t>.</a:t>
            </a:r>
          </a:p>
          <a:p>
            <a:r>
              <a:rPr lang="en-US" sz="1800" dirty="0" smtClean="0"/>
              <a:t>Aggregation will be in </a:t>
            </a:r>
            <a:r>
              <a:rPr lang="en-US" sz="1800" b="1" dirty="0" smtClean="0"/>
              <a:t>SMAX Premium</a:t>
            </a:r>
            <a:endParaRPr lang="en-US" sz="1800" b="1" dirty="0"/>
          </a:p>
          <a:p>
            <a:endParaRPr lang="en-US" sz="2000" dirty="0"/>
          </a:p>
        </p:txBody>
      </p:sp>
      <p:sp>
        <p:nvSpPr>
          <p:cNvPr id="6" name="Rectangle 5"/>
          <p:cNvSpPr/>
          <p:nvPr/>
        </p:nvSpPr>
        <p:spPr>
          <a:xfrm>
            <a:off x="6482281" y="1179584"/>
            <a:ext cx="2924269" cy="4543175"/>
          </a:xfrm>
          <a:prstGeom prst="rect">
            <a:avLst/>
          </a:prstGeom>
          <a:blipFill>
            <a:blip r:embed="rId3"/>
            <a:srcRect/>
            <a:stretch>
              <a:fillRect l="-217582" t="1" r="-66302" b="-22984"/>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815091" y="2588229"/>
            <a:ext cx="3900093" cy="3662648"/>
          </a:xfrm>
          <a:prstGeom prst="rect">
            <a:avLst/>
          </a:prstGeom>
          <a:blipFill>
            <a:blip r:embed="rId4"/>
            <a:stretch>
              <a:fillRect/>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8" name="Straight Arrow Connector 7"/>
          <p:cNvCxnSpPr/>
          <p:nvPr/>
        </p:nvCxnSpPr>
        <p:spPr>
          <a:xfrm>
            <a:off x="9236370" y="2168408"/>
            <a:ext cx="641473"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22252" y="1999403"/>
            <a:ext cx="1706408" cy="430887"/>
          </a:xfrm>
          <a:prstGeom prst="rect">
            <a:avLst/>
          </a:prstGeom>
        </p:spPr>
        <p:txBody>
          <a:bodyPr vert="horz" wrap="square" lIns="91440" tIns="45720" rIns="91440" bIns="45720" rtlCol="0" anchor="t" anchorCtr="0">
            <a:spAutoFit/>
          </a:bodyPr>
          <a:lstStyle/>
          <a:p>
            <a:pPr algn="ctr"/>
            <a:r>
              <a:rPr lang="en-US" sz="1100" b="1" dirty="0">
                <a:latin typeface="+mn-lt"/>
                <a:ea typeface="Roboto Light" charset="0"/>
                <a:cs typeface="Roboto Light" charset="0"/>
              </a:rPr>
              <a:t>Popup to display aggregate offering menu</a:t>
            </a:r>
          </a:p>
        </p:txBody>
      </p:sp>
    </p:spTree>
    <p:extLst>
      <p:ext uri="{BB962C8B-B14F-4D97-AF65-F5344CB8AC3E}">
        <p14:creationId xmlns:p14="http://schemas.microsoft.com/office/powerpoint/2010/main" val="27758180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ITAM Procurement M</a:t>
            </a:r>
            <a:r>
              <a:rPr lang="en-US" dirty="0" smtClean="0"/>
              <a:t>odule in SMAX (Premium)</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33</a:t>
            </a:fld>
            <a:endParaRPr lang="en-US" dirty="0"/>
          </a:p>
        </p:txBody>
      </p:sp>
      <p:sp>
        <p:nvSpPr>
          <p:cNvPr id="4" name="Text Placeholder 3"/>
          <p:cNvSpPr>
            <a:spLocks noGrp="1"/>
          </p:cNvSpPr>
          <p:nvPr>
            <p:ph type="body" sz="quarter" idx="13"/>
          </p:nvPr>
        </p:nvSpPr>
        <p:spPr/>
        <p:txBody>
          <a:bodyPr/>
          <a:lstStyle/>
          <a:p>
            <a:r>
              <a:rPr lang="en-US" dirty="0"/>
              <a:t>Manage and track purchasing information</a:t>
            </a:r>
          </a:p>
          <a:p>
            <a:endParaRPr lang="en-US" dirty="0"/>
          </a:p>
        </p:txBody>
      </p:sp>
      <p:pic>
        <p:nvPicPr>
          <p:cNvPr id="7" name="Picture 6"/>
          <p:cNvPicPr>
            <a:picLocks noChangeAspect="1"/>
          </p:cNvPicPr>
          <p:nvPr/>
        </p:nvPicPr>
        <p:blipFill>
          <a:blip r:embed="rId3"/>
          <a:stretch>
            <a:fillRect/>
          </a:stretch>
        </p:blipFill>
        <p:spPr>
          <a:xfrm>
            <a:off x="6129096" y="1512070"/>
            <a:ext cx="5486400" cy="4023360"/>
          </a:xfrm>
          <a:prstGeom prst="rect">
            <a:avLst/>
          </a:prstGeom>
          <a:ln w="9525">
            <a:solidFill>
              <a:schemeClr val="accent1"/>
            </a:solidFill>
          </a:ln>
        </p:spPr>
      </p:pic>
      <p:pic>
        <p:nvPicPr>
          <p:cNvPr id="8" name="Picture 7"/>
          <p:cNvPicPr>
            <a:picLocks noChangeAspect="1"/>
          </p:cNvPicPr>
          <p:nvPr/>
        </p:nvPicPr>
        <p:blipFill>
          <a:blip r:embed="rId4"/>
          <a:stretch>
            <a:fillRect/>
          </a:stretch>
        </p:blipFill>
        <p:spPr>
          <a:xfrm>
            <a:off x="518800" y="1517073"/>
            <a:ext cx="5486400" cy="4023360"/>
          </a:xfrm>
          <a:prstGeom prst="rect">
            <a:avLst/>
          </a:prstGeom>
          <a:ln w="9525">
            <a:solidFill>
              <a:schemeClr val="accent1"/>
            </a:solidFill>
          </a:ln>
        </p:spPr>
      </p:pic>
      <p:grpSp>
        <p:nvGrpSpPr>
          <p:cNvPr id="9" name="Group 8"/>
          <p:cNvGrpSpPr/>
          <p:nvPr/>
        </p:nvGrpSpPr>
        <p:grpSpPr>
          <a:xfrm>
            <a:off x="1257300" y="5675188"/>
            <a:ext cx="3931920" cy="640080"/>
            <a:chOff x="3968" y="1396805"/>
            <a:chExt cx="1480830" cy="1222623"/>
          </a:xfrm>
          <a:solidFill>
            <a:schemeClr val="accent1"/>
          </a:solidFill>
        </p:grpSpPr>
        <p:sp>
          <p:nvSpPr>
            <p:cNvPr id="10" name="Rounded Rectangle 9"/>
            <p:cNvSpPr/>
            <p:nvPr/>
          </p:nvSpPr>
          <p:spPr>
            <a:xfrm>
              <a:off x="3968" y="1396805"/>
              <a:ext cx="1480830" cy="1222623"/>
            </a:xfrm>
            <a:prstGeom prst="roundRect">
              <a:avLst>
                <a:gd name="adj" fmla="val 10000"/>
              </a:avLst>
            </a:prstGeom>
            <a:grp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Rounded Rectangle 4"/>
            <p:cNvSpPr/>
            <p:nvPr/>
          </p:nvSpPr>
          <p:spPr>
            <a:xfrm>
              <a:off x="39777" y="1432614"/>
              <a:ext cx="1353902" cy="1151005"/>
            </a:xfrm>
            <a:prstGeom prst="rect">
              <a:avLst/>
            </a:prstGeom>
            <a:grpFill/>
            <a:ln>
              <a:solidFill>
                <a:schemeClr val="accent1"/>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dirty="0" smtClean="0"/>
                <a:t>Create </a:t>
              </a:r>
              <a:r>
                <a:rPr lang="en-GB" dirty="0"/>
                <a:t>and </a:t>
              </a:r>
              <a:r>
                <a:rPr lang="en-GB" dirty="0" smtClean="0"/>
                <a:t>manage </a:t>
              </a:r>
              <a:r>
                <a:rPr lang="en-GB" dirty="0"/>
                <a:t>vendor </a:t>
              </a:r>
              <a:r>
                <a:rPr lang="en-GB" dirty="0" smtClean="0"/>
                <a:t>catalog and catalog items</a:t>
              </a:r>
              <a:endParaRPr lang="en-US" sz="1800" kern="1200" dirty="0" smtClean="0"/>
            </a:p>
          </p:txBody>
        </p:sp>
      </p:grpSp>
      <p:grpSp>
        <p:nvGrpSpPr>
          <p:cNvPr id="12" name="Group 11"/>
          <p:cNvGrpSpPr/>
          <p:nvPr/>
        </p:nvGrpSpPr>
        <p:grpSpPr>
          <a:xfrm>
            <a:off x="6937664" y="5682116"/>
            <a:ext cx="3931920" cy="640080"/>
            <a:chOff x="3968" y="1396805"/>
            <a:chExt cx="1480830" cy="1222623"/>
          </a:xfrm>
          <a:solidFill>
            <a:schemeClr val="accent1"/>
          </a:solidFill>
        </p:grpSpPr>
        <p:sp>
          <p:nvSpPr>
            <p:cNvPr id="13" name="Rounded Rectangle 12"/>
            <p:cNvSpPr/>
            <p:nvPr/>
          </p:nvSpPr>
          <p:spPr>
            <a:xfrm>
              <a:off x="3968" y="1396805"/>
              <a:ext cx="1480830" cy="1222623"/>
            </a:xfrm>
            <a:prstGeom prst="roundRect">
              <a:avLst>
                <a:gd name="adj" fmla="val 10000"/>
              </a:avLst>
            </a:prstGeom>
            <a:grp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Rounded Rectangle 4"/>
            <p:cNvSpPr/>
            <p:nvPr/>
          </p:nvSpPr>
          <p:spPr>
            <a:xfrm>
              <a:off x="39777" y="1432614"/>
              <a:ext cx="1353902" cy="1151005"/>
            </a:xfrm>
            <a:prstGeom prst="rect">
              <a:avLst/>
            </a:prstGeom>
            <a:grpFill/>
            <a:ln>
              <a:solidFill>
                <a:schemeClr val="accent1"/>
              </a:solid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dirty="0"/>
                <a:t>Manage </a:t>
              </a:r>
              <a:r>
                <a:rPr lang="en-GB" dirty="0" smtClean="0"/>
                <a:t>POs </a:t>
              </a:r>
              <a:r>
                <a:rPr lang="en-GB" dirty="0"/>
                <a:t>and PO lines, receive assets and move into stock</a:t>
              </a:r>
              <a:endParaRPr lang="en-US" sz="1800" kern="1200" dirty="0" smtClean="0"/>
            </a:p>
          </p:txBody>
        </p:sp>
      </p:grpSp>
    </p:spTree>
    <p:extLst>
      <p:ext uri="{BB962C8B-B14F-4D97-AF65-F5344CB8AC3E}">
        <p14:creationId xmlns:p14="http://schemas.microsoft.com/office/powerpoint/2010/main" val="864415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br>
              <a:rPr lang="en-US" dirty="0" smtClean="0"/>
            </a:br>
            <a:r>
              <a:rPr lang="en-US" dirty="0" smtClean="0"/>
              <a:t>SMA – Service Manager</a:t>
            </a:r>
            <a:endParaRPr lang="en-US" dirty="0"/>
          </a:p>
        </p:txBody>
      </p:sp>
      <p:sp>
        <p:nvSpPr>
          <p:cNvPr id="5" name="Slide Number Placeholder 4"/>
          <p:cNvSpPr>
            <a:spLocks noGrp="1"/>
          </p:cNvSpPr>
          <p:nvPr>
            <p:ph type="sldNum" sz="quarter" idx="4294967295"/>
          </p:nvPr>
        </p:nvSpPr>
        <p:spPr>
          <a:xfrm>
            <a:off x="0" y="6351588"/>
            <a:ext cx="365125" cy="365125"/>
          </a:xfrm>
        </p:spPr>
        <p:txBody>
          <a:bodyPr/>
          <a:lstStyle/>
          <a:p>
            <a:fld id="{B016F8AB-BCEA-4347-8BA6-BE776009BC89}" type="slidenum">
              <a:rPr lang="en-US" smtClean="0">
                <a:solidFill>
                  <a:srgbClr val="617D78"/>
                </a:solidFill>
              </a:rPr>
              <a:pPr/>
              <a:t>34</a:t>
            </a:fld>
            <a:endParaRPr lang="en-US" dirty="0">
              <a:solidFill>
                <a:srgbClr val="617D78"/>
              </a:solidFill>
            </a:endParaRPr>
          </a:p>
        </p:txBody>
      </p:sp>
    </p:spTree>
    <p:extLst>
      <p:ext uri="{BB962C8B-B14F-4D97-AF65-F5344CB8AC3E}">
        <p14:creationId xmlns:p14="http://schemas.microsoft.com/office/powerpoint/2010/main" val="33787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97336" y="1403935"/>
            <a:ext cx="7997328" cy="4496301"/>
            <a:chOff x="2097336" y="1535151"/>
            <a:chExt cx="7997328" cy="4496301"/>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7336" y="1535151"/>
              <a:ext cx="7997328" cy="4496301"/>
            </a:xfrm>
            <a:prstGeom prst="rect">
              <a:avLst/>
            </a:prstGeom>
          </p:spPr>
        </p:pic>
        <p:sp>
          <p:nvSpPr>
            <p:cNvPr id="26" name="Rectangle 25"/>
            <p:cNvSpPr/>
            <p:nvPr/>
          </p:nvSpPr>
          <p:spPr bwMode="ltGray">
            <a:xfrm>
              <a:off x="2140198" y="1590676"/>
              <a:ext cx="1284040" cy="202913"/>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smtClean="0"/>
            </a:p>
          </p:txBody>
        </p:sp>
      </p:grpSp>
      <p:sp>
        <p:nvSpPr>
          <p:cNvPr id="6" name="Title 5"/>
          <p:cNvSpPr>
            <a:spLocks noGrp="1"/>
          </p:cNvSpPr>
          <p:nvPr>
            <p:ph type="title"/>
          </p:nvPr>
        </p:nvSpPr>
        <p:spPr/>
        <p:txBody>
          <a:bodyPr/>
          <a:lstStyle/>
          <a:p>
            <a:r>
              <a:rPr lang="en-US" smtClean="0"/>
              <a:t>Codeless Configuration</a:t>
            </a:r>
            <a:endParaRPr lang="en-GB" dirty="0"/>
          </a:p>
        </p:txBody>
      </p:sp>
      <p:sp>
        <p:nvSpPr>
          <p:cNvPr id="5" name="Slide Number Placeholder 4"/>
          <p:cNvSpPr>
            <a:spLocks noGrp="1"/>
          </p:cNvSpPr>
          <p:nvPr>
            <p:ph type="sldNum" sz="quarter" idx="4"/>
          </p:nvPr>
        </p:nvSpPr>
        <p:spPr/>
        <p:txBody>
          <a:bodyPr/>
          <a:lstStyle/>
          <a:p>
            <a:fld id="{B016F8AB-BCEA-4347-8BA6-BE776009BC89}" type="slidenum">
              <a:rPr lang="en-GB" smtClean="0"/>
              <a:pPr/>
              <a:t>35</a:t>
            </a:fld>
            <a:endParaRPr lang="en-GB" dirty="0"/>
          </a:p>
        </p:txBody>
      </p:sp>
      <p:sp>
        <p:nvSpPr>
          <p:cNvPr id="7" name="Text Placeholder 6"/>
          <p:cNvSpPr>
            <a:spLocks noGrp="1"/>
          </p:cNvSpPr>
          <p:nvPr>
            <p:ph type="body" sz="quarter" idx="13"/>
          </p:nvPr>
        </p:nvSpPr>
        <p:spPr/>
        <p:txBody>
          <a:bodyPr/>
          <a:lstStyle/>
          <a:p>
            <a:r>
              <a:rPr lang="en-US" dirty="0" smtClean="0"/>
              <a:t>Process designer (SMA-SM)</a:t>
            </a:r>
            <a:endParaRPr lang="en-GB" dirty="0"/>
          </a:p>
        </p:txBody>
      </p:sp>
      <p:sp>
        <p:nvSpPr>
          <p:cNvPr id="10" name="Rectangle 9"/>
          <p:cNvSpPr/>
          <p:nvPr/>
        </p:nvSpPr>
        <p:spPr>
          <a:xfrm>
            <a:off x="10227844" y="1806445"/>
            <a:ext cx="1433214" cy="867930"/>
          </a:xfrm>
          <a:prstGeom prst="rect">
            <a:avLst/>
          </a:prstGeom>
        </p:spPr>
        <p:txBody>
          <a:bodyPr wrap="square">
            <a:spAutoFit/>
          </a:bodyPr>
          <a:lstStyle/>
          <a:p>
            <a:pPr>
              <a:lnSpc>
                <a:spcPct val="90000"/>
              </a:lnSpc>
            </a:pPr>
            <a:r>
              <a:rPr lang="en-US" sz="1400" dirty="0" smtClean="0">
                <a:latin typeface="Calibri" panose="020F0502020204030204" pitchFamily="34" charset="0"/>
                <a:cs typeface="Calibri Light" panose="020F0302020204030204" pitchFamily="34" charset="0"/>
              </a:rPr>
              <a:t>Drag and drop</a:t>
            </a:r>
            <a:br>
              <a:rPr lang="en-US" sz="1400" dirty="0" smtClean="0">
                <a:latin typeface="Calibri" panose="020F0502020204030204" pitchFamily="34" charset="0"/>
                <a:cs typeface="Calibri Light" panose="020F0302020204030204" pitchFamily="34" charset="0"/>
              </a:rPr>
            </a:br>
            <a:r>
              <a:rPr lang="en-US" sz="1400" dirty="0" smtClean="0">
                <a:latin typeface="Calibri" panose="020F0502020204030204" pitchFamily="34" charset="0"/>
                <a:cs typeface="Calibri Light" panose="020F0302020204030204" pitchFamily="34" charset="0"/>
              </a:rPr>
              <a:t>to create and modify workflows</a:t>
            </a:r>
            <a:endParaRPr lang="en-US" sz="1400" dirty="0">
              <a:latin typeface="Calibri" panose="020F0502020204030204" pitchFamily="34" charset="0"/>
              <a:cs typeface="Calibri Light" panose="020F0302020204030204" pitchFamily="34" charset="0"/>
            </a:endParaRPr>
          </a:p>
        </p:txBody>
      </p:sp>
      <p:sp>
        <p:nvSpPr>
          <p:cNvPr id="15" name="Rectangle 14"/>
          <p:cNvSpPr/>
          <p:nvPr/>
        </p:nvSpPr>
        <p:spPr>
          <a:xfrm>
            <a:off x="597392" y="3882979"/>
            <a:ext cx="1255012" cy="867930"/>
          </a:xfrm>
          <a:prstGeom prst="rect">
            <a:avLst/>
          </a:prstGeom>
        </p:spPr>
        <p:txBody>
          <a:bodyPr wrap="square">
            <a:spAutoFit/>
          </a:bodyPr>
          <a:lstStyle/>
          <a:p>
            <a:pPr>
              <a:lnSpc>
                <a:spcPct val="90000"/>
              </a:lnSpc>
            </a:pPr>
            <a:r>
              <a:rPr lang="en-US" sz="1400" dirty="0" smtClean="0">
                <a:latin typeface="Calibri" panose="020F0502020204030204" pitchFamily="34" charset="0"/>
                <a:cs typeface="Calibri Light" panose="020F0302020204030204" pitchFamily="34" charset="0"/>
              </a:rPr>
              <a:t>Easily define details per workflow phase</a:t>
            </a:r>
            <a:endParaRPr lang="en-US" sz="1400" dirty="0">
              <a:latin typeface="Calibri" panose="020F0502020204030204" pitchFamily="34" charset="0"/>
              <a:cs typeface="Calibri Light" panose="020F0302020204030204" pitchFamily="34" charset="0"/>
            </a:endParaRPr>
          </a:p>
        </p:txBody>
      </p:sp>
      <p:sp>
        <p:nvSpPr>
          <p:cNvPr id="16" name="Rectangle 15"/>
          <p:cNvSpPr/>
          <p:nvPr/>
        </p:nvSpPr>
        <p:spPr>
          <a:xfrm>
            <a:off x="10227844" y="4750909"/>
            <a:ext cx="1255012" cy="480131"/>
          </a:xfrm>
          <a:prstGeom prst="rect">
            <a:avLst/>
          </a:prstGeom>
        </p:spPr>
        <p:txBody>
          <a:bodyPr wrap="square">
            <a:spAutoFit/>
          </a:bodyPr>
          <a:lstStyle/>
          <a:p>
            <a:pPr>
              <a:lnSpc>
                <a:spcPct val="90000"/>
              </a:lnSpc>
            </a:pPr>
            <a:r>
              <a:rPr lang="en-US" sz="1400" dirty="0" smtClean="0">
                <a:latin typeface="Calibri" panose="020F0502020204030204" pitchFamily="34" charset="0"/>
                <a:cs typeface="Calibri Light" panose="020F0302020204030204" pitchFamily="34" charset="0"/>
              </a:rPr>
              <a:t>Easy to define workflow logic</a:t>
            </a:r>
            <a:endParaRPr lang="en-US" sz="1400" dirty="0">
              <a:latin typeface="Calibri" panose="020F0502020204030204" pitchFamily="34" charset="0"/>
              <a:cs typeface="Calibri Light" panose="020F0302020204030204" pitchFamily="34" charset="0"/>
            </a:endParaRPr>
          </a:p>
        </p:txBody>
      </p:sp>
      <p:cxnSp>
        <p:nvCxnSpPr>
          <p:cNvPr id="18" name="Straight Arrow Connector 17"/>
          <p:cNvCxnSpPr/>
          <p:nvPr/>
        </p:nvCxnSpPr>
        <p:spPr>
          <a:xfrm>
            <a:off x="709144" y="3831593"/>
            <a:ext cx="1750953"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658024" y="2592728"/>
            <a:ext cx="2824832"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775146" y="4750909"/>
            <a:ext cx="470771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13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Collaboration</a:t>
            </a:r>
            <a:endParaRPr lang="en-GB" dirty="0"/>
          </a:p>
        </p:txBody>
      </p:sp>
      <p:sp>
        <p:nvSpPr>
          <p:cNvPr id="5" name="Slide Number Placeholder 4"/>
          <p:cNvSpPr>
            <a:spLocks noGrp="1"/>
          </p:cNvSpPr>
          <p:nvPr>
            <p:ph type="sldNum" sz="quarter" idx="4"/>
          </p:nvPr>
        </p:nvSpPr>
        <p:spPr/>
        <p:txBody>
          <a:bodyPr/>
          <a:lstStyle/>
          <a:p>
            <a:fld id="{B016F8AB-BCEA-4347-8BA6-BE776009BC89}" type="slidenum">
              <a:rPr lang="en-GB" smtClean="0"/>
              <a:pPr/>
              <a:t>36</a:t>
            </a:fld>
            <a:endParaRPr lang="en-GB" dirty="0"/>
          </a:p>
        </p:txBody>
      </p:sp>
      <p:sp>
        <p:nvSpPr>
          <p:cNvPr id="7" name="Text Placeholder 6"/>
          <p:cNvSpPr>
            <a:spLocks noGrp="1"/>
          </p:cNvSpPr>
          <p:nvPr>
            <p:ph type="body" sz="quarter" idx="13"/>
          </p:nvPr>
        </p:nvSpPr>
        <p:spPr/>
        <p:txBody>
          <a:bodyPr/>
          <a:lstStyle/>
          <a:p>
            <a:r>
              <a:rPr lang="en-US" smtClean="0"/>
              <a:t>ChatOps</a:t>
            </a:r>
            <a:endParaRPr lang="en-GB" dirty="0"/>
          </a:p>
        </p:txBody>
      </p:sp>
      <p:grpSp>
        <p:nvGrpSpPr>
          <p:cNvPr id="11" name="Group 10"/>
          <p:cNvGrpSpPr/>
          <p:nvPr/>
        </p:nvGrpSpPr>
        <p:grpSpPr>
          <a:xfrm>
            <a:off x="1634567" y="1194179"/>
            <a:ext cx="9287899" cy="5166610"/>
            <a:chOff x="1634567" y="1194179"/>
            <a:chExt cx="9287899" cy="5166610"/>
          </a:xfrm>
        </p:grpSpPr>
        <p:grpSp>
          <p:nvGrpSpPr>
            <p:cNvPr id="8" name="Group 7"/>
            <p:cNvGrpSpPr/>
            <p:nvPr/>
          </p:nvGrpSpPr>
          <p:grpSpPr>
            <a:xfrm>
              <a:off x="1634567" y="1194179"/>
              <a:ext cx="9287899" cy="5166610"/>
              <a:chOff x="1634567" y="1194179"/>
              <a:chExt cx="9287899" cy="5166610"/>
            </a:xfrm>
          </p:grpSpPr>
          <p:grpSp>
            <p:nvGrpSpPr>
              <p:cNvPr id="10" name="Group 9"/>
              <p:cNvGrpSpPr/>
              <p:nvPr/>
            </p:nvGrpSpPr>
            <p:grpSpPr>
              <a:xfrm>
                <a:off x="1634567" y="1194179"/>
                <a:ext cx="9287899" cy="5166610"/>
                <a:chOff x="1396198" y="1002766"/>
                <a:chExt cx="9631998" cy="5358023"/>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9769" y="1002766"/>
                  <a:ext cx="6313274" cy="5358023"/>
                </a:xfrm>
                <a:prstGeom prst="rect">
                  <a:avLst/>
                </a:prstGeom>
              </p:spPr>
            </p:pic>
            <p:sp>
              <p:nvSpPr>
                <p:cNvPr id="13" name="TextBox 12"/>
                <p:cNvSpPr txBox="1"/>
                <p:nvPr/>
              </p:nvSpPr>
              <p:spPr>
                <a:xfrm>
                  <a:off x="1406231" y="1880658"/>
                  <a:ext cx="1084840" cy="402165"/>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Virtual war</a:t>
                  </a:r>
                  <a:br>
                    <a:rPr lang="en-US" sz="1400" dirty="0" smtClean="0">
                      <a:latin typeface="Calibri" panose="020F0502020204030204" pitchFamily="34" charset="0"/>
                      <a:cs typeface="Calibri" panose="020F0502020204030204" pitchFamily="34" charset="0"/>
                    </a:rPr>
                  </a:br>
                  <a:r>
                    <a:rPr lang="en-US" sz="1400" dirty="0" smtClean="0">
                      <a:latin typeface="Calibri" panose="020F0502020204030204" pitchFamily="34" charset="0"/>
                      <a:cs typeface="Calibri" panose="020F0502020204030204" pitchFamily="34" charset="0"/>
                    </a:rPr>
                    <a:t>rooms</a:t>
                  </a:r>
                  <a:endParaRPr lang="en-US" sz="1400" dirty="0">
                    <a:latin typeface="Calibri" panose="020F0502020204030204" pitchFamily="34" charset="0"/>
                    <a:cs typeface="Calibri" panose="020F0502020204030204" pitchFamily="34" charset="0"/>
                  </a:endParaRPr>
                </a:p>
              </p:txBody>
            </p:sp>
            <p:sp>
              <p:nvSpPr>
                <p:cNvPr id="15" name="TextBox 14"/>
                <p:cNvSpPr txBox="1"/>
                <p:nvPr/>
              </p:nvSpPr>
              <p:spPr>
                <a:xfrm>
                  <a:off x="1396198" y="4195065"/>
                  <a:ext cx="889169" cy="201083"/>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Chat flow</a:t>
                  </a:r>
                  <a:endParaRPr lang="en-US" sz="1400" dirty="0">
                    <a:latin typeface="Calibri" panose="020F0502020204030204" pitchFamily="34" charset="0"/>
                    <a:cs typeface="Calibri" panose="020F0502020204030204" pitchFamily="34" charset="0"/>
                  </a:endParaRPr>
                </a:p>
              </p:txBody>
            </p:sp>
            <p:sp>
              <p:nvSpPr>
                <p:cNvPr id="19" name="TextBox 18"/>
                <p:cNvSpPr txBox="1"/>
                <p:nvPr/>
              </p:nvSpPr>
              <p:spPr>
                <a:xfrm>
                  <a:off x="9463374" y="2988513"/>
                  <a:ext cx="1564822" cy="402165"/>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Chat robots are part of the collaboration</a:t>
                  </a:r>
                  <a:endParaRPr lang="en-US" sz="1400" dirty="0">
                    <a:latin typeface="Calibri" panose="020F0502020204030204" pitchFamily="34" charset="0"/>
                    <a:cs typeface="Calibri" panose="020F0502020204030204" pitchFamily="34" charset="0"/>
                  </a:endParaRPr>
                </a:p>
              </p:txBody>
            </p:sp>
            <p:sp>
              <p:nvSpPr>
                <p:cNvPr id="31" name="TextBox 30"/>
                <p:cNvSpPr txBox="1"/>
                <p:nvPr/>
              </p:nvSpPr>
              <p:spPr>
                <a:xfrm>
                  <a:off x="9463373" y="4523868"/>
                  <a:ext cx="1564822" cy="603249"/>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Multiple people can collaborate to solve an issue</a:t>
                  </a:r>
                  <a:endParaRPr lang="en-US" sz="1400" dirty="0">
                    <a:latin typeface="Calibri" panose="020F0502020204030204" pitchFamily="34" charset="0"/>
                    <a:cs typeface="Calibri" panose="020F0502020204030204" pitchFamily="34" charset="0"/>
                  </a:endParaRPr>
                </a:p>
              </p:txBody>
            </p:sp>
          </p:grpSp>
          <p:sp>
            <p:nvSpPr>
              <p:cNvPr id="4" name="Rectangle 3"/>
              <p:cNvSpPr/>
              <p:nvPr/>
            </p:nvSpPr>
            <p:spPr>
              <a:xfrm>
                <a:off x="5093102" y="1934715"/>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5093102" y="3504657"/>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093101" y="3951188"/>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p:cNvSpPr/>
            <p:nvPr/>
          </p:nvSpPr>
          <p:spPr>
            <a:xfrm>
              <a:off x="3660176" y="1296562"/>
              <a:ext cx="236971" cy="140720"/>
            </a:xfrm>
            <a:prstGeom prst="rect">
              <a:avLst/>
            </a:prstGeom>
            <a:solidFill>
              <a:srgbClr val="4D3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Rectangle 26"/>
          <p:cNvSpPr/>
          <p:nvPr/>
        </p:nvSpPr>
        <p:spPr>
          <a:xfrm>
            <a:off x="5093101" y="6057237"/>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p:nvPr/>
        </p:nvCxnSpPr>
        <p:spPr>
          <a:xfrm>
            <a:off x="1644242" y="1917937"/>
            <a:ext cx="2015934"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848750" y="3504657"/>
            <a:ext cx="4073716"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644242" y="4184362"/>
            <a:ext cx="3615626"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455866" y="5179063"/>
            <a:ext cx="4466599"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01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Configuration Management System (CMS)</a:t>
            </a:r>
            <a:endParaRPr lang="en-US" dirty="0"/>
          </a:p>
        </p:txBody>
      </p:sp>
      <p:sp>
        <p:nvSpPr>
          <p:cNvPr id="4" name="Slide Number Placeholder 3"/>
          <p:cNvSpPr>
            <a:spLocks noGrp="1"/>
          </p:cNvSpPr>
          <p:nvPr>
            <p:ph type="sldNum" sz="quarter" idx="4"/>
          </p:nvPr>
        </p:nvSpPr>
        <p:spPr/>
        <p:txBody>
          <a:bodyPr/>
          <a:lstStyle/>
          <a:p>
            <a:fld id="{B016F8AB-BCEA-4347-8BA6-BE776009BC89}" type="slidenum">
              <a:rPr lang="en-US" smtClean="0">
                <a:solidFill>
                  <a:srgbClr val="617D78"/>
                </a:solidFill>
              </a:rPr>
              <a:pPr/>
              <a:t>37</a:t>
            </a:fld>
            <a:endParaRPr lang="en-US">
              <a:solidFill>
                <a:srgbClr val="617D78"/>
              </a:solidFill>
            </a:endParaRPr>
          </a:p>
        </p:txBody>
      </p:sp>
      <p:sp>
        <p:nvSpPr>
          <p:cNvPr id="6" name="Subtitle 5"/>
          <p:cNvSpPr>
            <a:spLocks noGrp="1"/>
          </p:cNvSpPr>
          <p:nvPr>
            <p:ph type="body" sz="quarter" idx="13"/>
          </p:nvPr>
        </p:nvSpPr>
        <p:spPr/>
        <p:txBody>
          <a:bodyPr/>
          <a:lstStyle/>
          <a:p>
            <a:r>
              <a:rPr lang="en-US" sz="2000" dirty="0" smtClean="0"/>
              <a:t>Industry’s best combination of bottom up and top down discovery and modeling</a:t>
            </a:r>
            <a:endParaRPr lang="en-US" sz="2000" dirty="0"/>
          </a:p>
        </p:txBody>
      </p:sp>
      <p:sp>
        <p:nvSpPr>
          <p:cNvPr id="16" name="Content Placeholder 3"/>
          <p:cNvSpPr txBox="1">
            <a:spLocks/>
          </p:cNvSpPr>
          <p:nvPr/>
        </p:nvSpPr>
        <p:spPr bwMode="black">
          <a:xfrm>
            <a:off x="1028152" y="1520278"/>
            <a:ext cx="4400550" cy="4503267"/>
          </a:xfrm>
          <a:prstGeom prst="rect">
            <a:avLst/>
          </a:prstGeom>
        </p:spPr>
        <p:txBody>
          <a:bodyPr vert="horz" wrap="square" lIns="0" tIns="0" rIns="0" bIns="0" rtlCol="0" anchor="ctr">
            <a:noAutofit/>
          </a:bodyPr>
          <a:lstStyle/>
          <a:p>
            <a:pPr>
              <a:spcBef>
                <a:spcPts val="1200"/>
              </a:spcBef>
            </a:pPr>
            <a:r>
              <a:rPr lang="en-US" b="1" dirty="0" smtClean="0">
                <a:solidFill>
                  <a:schemeClr val="bg2"/>
                </a:solidFill>
                <a:latin typeface="Calibri" panose="020F0502020204030204" pitchFamily="34" charset="0"/>
              </a:rPr>
              <a:t>Intuitive web </a:t>
            </a:r>
            <a:r>
              <a:rPr lang="en-US" b="1" dirty="0">
                <a:solidFill>
                  <a:schemeClr val="bg2"/>
                </a:solidFill>
                <a:latin typeface="Calibri" panose="020F0502020204030204" pitchFamily="34" charset="0"/>
              </a:rPr>
              <a:t>browser interface</a:t>
            </a:r>
            <a:r>
              <a:rPr lang="en-US" dirty="0" smtClean="0">
                <a:solidFill>
                  <a:schemeClr val="bg2"/>
                </a:solidFill>
                <a:latin typeface="Calibri" panose="020F0502020204030204" pitchFamily="34" charset="0"/>
              </a:rPr>
              <a:t/>
            </a:r>
            <a:br>
              <a:rPr lang="en-US" dirty="0" smtClean="0">
                <a:solidFill>
                  <a:schemeClr val="bg2"/>
                </a:solidFill>
                <a:latin typeface="Calibri" panose="020F0502020204030204" pitchFamily="34" charset="0"/>
              </a:rPr>
            </a:br>
            <a:r>
              <a:rPr lang="en-US" sz="1600" dirty="0" smtClean="0">
                <a:solidFill>
                  <a:schemeClr val="bg2"/>
                </a:solidFill>
                <a:latin typeface="Calibri" panose="020F0502020204030204" pitchFamily="34" charset="0"/>
              </a:rPr>
              <a:t>Easy access to all CMS data</a:t>
            </a:r>
          </a:p>
          <a:p>
            <a:pPr>
              <a:spcBef>
                <a:spcPts val="1200"/>
              </a:spcBef>
            </a:pPr>
            <a:r>
              <a:rPr lang="en-US" b="1" dirty="0" smtClean="0">
                <a:solidFill>
                  <a:schemeClr val="bg2"/>
                </a:solidFill>
                <a:latin typeface="Calibri" panose="020F0502020204030204" pitchFamily="34" charset="0"/>
              </a:rPr>
              <a:t>Single tool</a:t>
            </a:r>
            <a:br>
              <a:rPr lang="en-US" b="1" dirty="0" smtClean="0">
                <a:solidFill>
                  <a:schemeClr val="bg2"/>
                </a:solidFill>
                <a:latin typeface="Calibri" panose="020F0502020204030204" pitchFamily="34" charset="0"/>
              </a:rPr>
            </a:br>
            <a:r>
              <a:rPr lang="en-US" sz="1600" dirty="0" smtClean="0">
                <a:solidFill>
                  <a:schemeClr val="bg2"/>
                </a:solidFill>
                <a:latin typeface="Calibri" panose="020F0502020204030204" pitchFamily="34" charset="0"/>
              </a:rPr>
              <a:t>Federated CMDB, discovery, inventory and dependency mapping</a:t>
            </a:r>
          </a:p>
          <a:p>
            <a:pPr>
              <a:spcBef>
                <a:spcPts val="1200"/>
              </a:spcBef>
            </a:pPr>
            <a:r>
              <a:rPr lang="en-US" b="1" dirty="0" smtClean="0">
                <a:solidFill>
                  <a:schemeClr val="bg2"/>
                </a:solidFill>
                <a:latin typeface="Calibri" panose="020F0502020204030204" pitchFamily="34" charset="0"/>
              </a:rPr>
              <a:t>Automated Discovery</a:t>
            </a:r>
            <a:br>
              <a:rPr lang="en-US" b="1" dirty="0" smtClean="0">
                <a:solidFill>
                  <a:schemeClr val="bg2"/>
                </a:solidFill>
                <a:latin typeface="Calibri" panose="020F0502020204030204" pitchFamily="34" charset="0"/>
              </a:rPr>
            </a:br>
            <a:r>
              <a:rPr lang="en-US" sz="1600" dirty="0">
                <a:solidFill>
                  <a:schemeClr val="bg2"/>
                </a:solidFill>
                <a:latin typeface="Calibri" panose="020F0502020204030204" pitchFamily="34" charset="0"/>
              </a:rPr>
              <a:t>Cloud and on </a:t>
            </a:r>
            <a:r>
              <a:rPr lang="en-US" sz="1600" dirty="0" smtClean="0">
                <a:solidFill>
                  <a:schemeClr val="bg2"/>
                </a:solidFill>
                <a:latin typeface="Calibri" panose="020F0502020204030204" pitchFamily="34" charset="0"/>
              </a:rPr>
              <a:t>premise</a:t>
            </a:r>
            <a:br>
              <a:rPr lang="en-US" sz="1600" dirty="0" smtClean="0">
                <a:solidFill>
                  <a:schemeClr val="bg2"/>
                </a:solidFill>
                <a:latin typeface="Calibri" panose="020F0502020204030204" pitchFamily="34" charset="0"/>
              </a:rPr>
            </a:br>
            <a:r>
              <a:rPr lang="en-US" sz="1600" dirty="0" smtClean="0">
                <a:solidFill>
                  <a:schemeClr val="bg2"/>
                </a:solidFill>
                <a:latin typeface="Calibri" panose="020F0502020204030204" pitchFamily="34" charset="0"/>
              </a:rPr>
              <a:t>Top-down </a:t>
            </a:r>
            <a:r>
              <a:rPr lang="en-US" sz="1600" dirty="0">
                <a:solidFill>
                  <a:schemeClr val="bg2"/>
                </a:solidFill>
                <a:latin typeface="Calibri" panose="020F0502020204030204" pitchFamily="34" charset="0"/>
              </a:rPr>
              <a:t>and bottoms-up </a:t>
            </a:r>
            <a:r>
              <a:rPr lang="en-US" sz="1600" dirty="0" smtClean="0">
                <a:solidFill>
                  <a:schemeClr val="bg2"/>
                </a:solidFill>
                <a:latin typeface="Calibri" panose="020F0502020204030204" pitchFamily="34" charset="0"/>
              </a:rPr>
              <a:t/>
            </a:r>
            <a:br>
              <a:rPr lang="en-US" sz="1600" dirty="0" smtClean="0">
                <a:solidFill>
                  <a:schemeClr val="bg2"/>
                </a:solidFill>
                <a:latin typeface="Calibri" panose="020F0502020204030204" pitchFamily="34" charset="0"/>
              </a:rPr>
            </a:br>
            <a:r>
              <a:rPr lang="en-US" sz="1600" dirty="0" smtClean="0">
                <a:solidFill>
                  <a:schemeClr val="bg2"/>
                </a:solidFill>
                <a:latin typeface="Calibri" panose="020F0502020204030204" pitchFamily="34" charset="0"/>
              </a:rPr>
              <a:t>Agent-based</a:t>
            </a:r>
            <a:r>
              <a:rPr lang="en-US" sz="1600" dirty="0">
                <a:solidFill>
                  <a:schemeClr val="bg2"/>
                </a:solidFill>
                <a:latin typeface="Calibri" panose="020F0502020204030204" pitchFamily="34" charset="0"/>
              </a:rPr>
              <a:t>, agent-less, hybrid, and </a:t>
            </a:r>
            <a:r>
              <a:rPr lang="en-US" sz="1600" dirty="0" smtClean="0">
                <a:solidFill>
                  <a:schemeClr val="bg2"/>
                </a:solidFill>
                <a:latin typeface="Calibri" panose="020F0502020204030204" pitchFamily="34" charset="0"/>
              </a:rPr>
              <a:t>passive</a:t>
            </a:r>
          </a:p>
          <a:p>
            <a:pPr>
              <a:spcBef>
                <a:spcPts val="1200"/>
              </a:spcBef>
            </a:pPr>
            <a:r>
              <a:rPr lang="en-US" b="1" dirty="0" smtClean="0">
                <a:solidFill>
                  <a:schemeClr val="bg2"/>
                </a:solidFill>
                <a:latin typeface="Calibri" panose="020F0502020204030204" pitchFamily="34" charset="0"/>
              </a:rPr>
              <a:t>Automated </a:t>
            </a:r>
            <a:r>
              <a:rPr lang="en-US" b="1" dirty="0">
                <a:solidFill>
                  <a:schemeClr val="bg2"/>
                </a:solidFill>
                <a:latin typeface="Calibri" panose="020F0502020204030204" pitchFamily="34" charset="0"/>
              </a:rPr>
              <a:t>service </a:t>
            </a:r>
            <a:r>
              <a:rPr lang="en-US" b="1" dirty="0" smtClean="0">
                <a:solidFill>
                  <a:schemeClr val="bg2"/>
                </a:solidFill>
                <a:latin typeface="Calibri" panose="020F0502020204030204" pitchFamily="34" charset="0"/>
              </a:rPr>
              <a:t>modeling</a:t>
            </a:r>
            <a:br>
              <a:rPr lang="en-US" b="1" dirty="0" smtClean="0">
                <a:solidFill>
                  <a:schemeClr val="bg2"/>
                </a:solidFill>
                <a:latin typeface="Calibri" panose="020F0502020204030204" pitchFamily="34" charset="0"/>
              </a:rPr>
            </a:br>
            <a:r>
              <a:rPr lang="en-US" sz="1600" dirty="0" smtClean="0">
                <a:solidFill>
                  <a:schemeClr val="bg2"/>
                </a:solidFill>
                <a:latin typeface="Calibri" panose="020F0502020204030204" pitchFamily="34" charset="0"/>
              </a:rPr>
              <a:t>Easy</a:t>
            </a:r>
            <a:r>
              <a:rPr lang="en-US" sz="1600" dirty="0">
                <a:solidFill>
                  <a:schemeClr val="bg2"/>
                </a:solidFill>
                <a:latin typeface="Calibri" panose="020F0502020204030204" pitchFamily="34" charset="0"/>
              </a:rPr>
              <a:t>, fast dependency modeling to a top-down model of a business service</a:t>
            </a:r>
          </a:p>
          <a:p>
            <a:pPr>
              <a:spcBef>
                <a:spcPts val="1200"/>
              </a:spcBef>
            </a:pPr>
            <a:r>
              <a:rPr lang="en-US" b="1" dirty="0" smtClean="0">
                <a:solidFill>
                  <a:schemeClr val="bg2"/>
                </a:solidFill>
                <a:latin typeface="Calibri" panose="020F0502020204030204" pitchFamily="34" charset="0"/>
              </a:rPr>
              <a:t>Common </a:t>
            </a:r>
            <a:r>
              <a:rPr lang="en-US" b="1" dirty="0">
                <a:solidFill>
                  <a:schemeClr val="bg2"/>
                </a:solidFill>
                <a:latin typeface="Calibri" panose="020F0502020204030204" pitchFamily="34" charset="0"/>
              </a:rPr>
              <a:t>platform </a:t>
            </a:r>
            <a:r>
              <a:rPr lang="en-US" b="1" dirty="0" smtClean="0">
                <a:solidFill>
                  <a:schemeClr val="bg2"/>
                </a:solidFill>
                <a:latin typeface="Calibri" panose="020F0502020204030204" pitchFamily="34" charset="0"/>
              </a:rPr>
              <a:t>integration</a:t>
            </a:r>
            <a:br>
              <a:rPr lang="en-US" b="1" dirty="0" smtClean="0">
                <a:solidFill>
                  <a:schemeClr val="bg2"/>
                </a:solidFill>
                <a:latin typeface="Calibri" panose="020F0502020204030204" pitchFamily="34" charset="0"/>
              </a:rPr>
            </a:br>
            <a:r>
              <a:rPr lang="en-US" sz="1600" dirty="0" smtClean="0">
                <a:solidFill>
                  <a:schemeClr val="bg2"/>
                </a:solidFill>
                <a:latin typeface="Calibri" panose="020F0502020204030204" pitchFamily="34" charset="0"/>
              </a:rPr>
              <a:t>across ITOM tools</a:t>
            </a:r>
            <a:endParaRPr lang="en-US" sz="1600" dirty="0">
              <a:solidFill>
                <a:schemeClr val="bg2"/>
              </a:solidFill>
              <a:latin typeface="Calibri" panose="020F0502020204030204" pitchFamily="34" charset="0"/>
            </a:endParaRPr>
          </a:p>
        </p:txBody>
      </p:sp>
      <p:pic>
        <p:nvPicPr>
          <p:cNvPr id="45" name="Picture Placeholder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6103" y="3093384"/>
            <a:ext cx="3119047" cy="2911111"/>
          </a:xfrm>
          <a:prstGeom prst="rect">
            <a:avLst/>
          </a:prstGeom>
          <a:ln>
            <a:solidFill>
              <a:schemeClr val="tx1">
                <a:lumMod val="25000"/>
                <a:lumOff val="75000"/>
              </a:schemeClr>
            </a:solidFill>
          </a:ln>
        </p:spPr>
      </p:pic>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05302" y="1601880"/>
            <a:ext cx="5120640" cy="2346326"/>
          </a:xfrm>
          <a:prstGeom prst="rect">
            <a:avLst/>
          </a:prstGeom>
          <a:ln>
            <a:solidFill>
              <a:schemeClr val="tx1">
                <a:lumMod val="25000"/>
                <a:lumOff val="75000"/>
              </a:schemeClr>
            </a:solidFill>
          </a:ln>
        </p:spPr>
      </p:pic>
    </p:spTree>
    <p:extLst>
      <p:ext uri="{BB962C8B-B14F-4D97-AF65-F5344CB8AC3E}">
        <p14:creationId xmlns:p14="http://schemas.microsoft.com/office/powerpoint/2010/main" val="243765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 Asset Management</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solidFill>
                  <a:srgbClr val="617D78"/>
                </a:solidFill>
              </a:rPr>
              <a:pPr/>
              <a:t>38</a:t>
            </a:fld>
            <a:endParaRPr lang="en-US">
              <a:solidFill>
                <a:srgbClr val="617D78"/>
              </a:solidFill>
            </a:endParaRPr>
          </a:p>
        </p:txBody>
      </p:sp>
      <p:sp>
        <p:nvSpPr>
          <p:cNvPr id="6" name="Subtitle 5"/>
          <p:cNvSpPr>
            <a:spLocks noGrp="1"/>
          </p:cNvSpPr>
          <p:nvPr>
            <p:ph type="body" sz="quarter" idx="13"/>
          </p:nvPr>
        </p:nvSpPr>
        <p:spPr/>
        <p:txBody>
          <a:bodyPr/>
          <a:lstStyle/>
          <a:p>
            <a:r>
              <a:rPr lang="en-US" sz="2000" dirty="0" smtClean="0"/>
              <a:t>Maximize the value of your IT investments</a:t>
            </a:r>
            <a:endParaRPr lang="en-US" sz="2000" dirty="0"/>
          </a:p>
        </p:txBody>
      </p:sp>
      <p:sp>
        <p:nvSpPr>
          <p:cNvPr id="16" name="Content Placeholder 3"/>
          <p:cNvSpPr txBox="1">
            <a:spLocks/>
          </p:cNvSpPr>
          <p:nvPr/>
        </p:nvSpPr>
        <p:spPr bwMode="black">
          <a:xfrm>
            <a:off x="1000126" y="1538491"/>
            <a:ext cx="4343400" cy="4503266"/>
          </a:xfrm>
          <a:prstGeom prst="rect">
            <a:avLst/>
          </a:prstGeom>
        </p:spPr>
        <p:txBody>
          <a:bodyPr vert="horz" wrap="square" lIns="0" tIns="0" rIns="0" bIns="0" rtlCol="0" anchor="ctr">
            <a:noAutofit/>
          </a:bodyPr>
          <a:lstStyle/>
          <a:p>
            <a:pPr marL="0" lvl="3">
              <a:spcBef>
                <a:spcPts val="900"/>
              </a:spcBef>
              <a:buSzPct val="80000"/>
            </a:pPr>
            <a:r>
              <a:rPr lang="en-US" b="1" dirty="0">
                <a:solidFill>
                  <a:schemeClr val="bg2"/>
                </a:solidFill>
                <a:latin typeface="Calibri" panose="020F0502020204030204" pitchFamily="34" charset="0"/>
              </a:rPr>
              <a:t>Service Asset Configuration Management</a:t>
            </a:r>
            <a:r>
              <a:rPr lang="en-US" b="1" dirty="0">
                <a:solidFill>
                  <a:schemeClr val="bg2"/>
                </a:solidFill>
                <a:latin typeface="Calibri" panose="020F0502020204030204" pitchFamily="34" charset="0"/>
                <a:cs typeface="HP Simplified" pitchFamily="34" charset="0"/>
              </a:rPr>
              <a:t/>
            </a:r>
            <a:br>
              <a:rPr lang="en-US" b="1" dirty="0">
                <a:solidFill>
                  <a:schemeClr val="bg2"/>
                </a:solidFill>
                <a:latin typeface="Calibri" panose="020F0502020204030204" pitchFamily="34" charset="0"/>
                <a:cs typeface="HP Simplified" pitchFamily="34" charset="0"/>
              </a:rPr>
            </a:br>
            <a:r>
              <a:rPr lang="en-US" sz="1600" dirty="0">
                <a:solidFill>
                  <a:schemeClr val="bg2"/>
                </a:solidFill>
                <a:latin typeface="Calibri" panose="020F0502020204030204" pitchFamily="34" charset="0"/>
              </a:rPr>
              <a:t>Records, tracks and controls costs associated with delivering IT services</a:t>
            </a:r>
          </a:p>
          <a:p>
            <a:pPr marL="0" lvl="3">
              <a:spcBef>
                <a:spcPts val="900"/>
              </a:spcBef>
              <a:buSzPct val="80000"/>
            </a:pPr>
            <a:r>
              <a:rPr lang="en-US" b="1" dirty="0">
                <a:solidFill>
                  <a:schemeClr val="bg2"/>
                </a:solidFill>
                <a:latin typeface="Calibri" panose="020F0502020204030204" pitchFamily="34" charset="0"/>
              </a:rPr>
              <a:t>IT Asset Portfolio Management</a:t>
            </a:r>
            <a:r>
              <a:rPr lang="en-US" b="1" dirty="0" smtClean="0">
                <a:solidFill>
                  <a:schemeClr val="bg2"/>
                </a:solidFill>
                <a:latin typeface="Calibri" panose="020F0502020204030204" pitchFamily="34" charset="0"/>
                <a:cs typeface="Arial" pitchFamily="34" charset="0"/>
              </a:rPr>
              <a:t/>
            </a:r>
            <a:br>
              <a:rPr lang="en-US" b="1" dirty="0" smtClean="0">
                <a:solidFill>
                  <a:schemeClr val="bg2"/>
                </a:solidFill>
                <a:latin typeface="Calibri" panose="020F0502020204030204" pitchFamily="34" charset="0"/>
                <a:cs typeface="Arial" pitchFamily="34" charset="0"/>
              </a:rPr>
            </a:br>
            <a:r>
              <a:rPr lang="en-US" sz="1600" dirty="0">
                <a:solidFill>
                  <a:schemeClr val="bg2"/>
                </a:solidFill>
                <a:latin typeface="Calibri" panose="020F0502020204030204" pitchFamily="34" charset="0"/>
              </a:rPr>
              <a:t>For a consistent and accurate picture of relationships between assets, contracts, and costs</a:t>
            </a:r>
          </a:p>
          <a:p>
            <a:pPr marL="0" lvl="3">
              <a:spcBef>
                <a:spcPts val="900"/>
              </a:spcBef>
              <a:buSzPct val="80000"/>
            </a:pPr>
            <a:r>
              <a:rPr lang="en-US" b="1" dirty="0">
                <a:solidFill>
                  <a:schemeClr val="bg2"/>
                </a:solidFill>
                <a:latin typeface="Calibri" panose="020F0502020204030204" pitchFamily="34" charset="0"/>
              </a:rPr>
              <a:t>Consolidate and streamline procurement</a:t>
            </a:r>
            <a:r>
              <a:rPr lang="en-US" b="1" dirty="0">
                <a:solidFill>
                  <a:schemeClr val="bg2"/>
                </a:solidFill>
                <a:latin typeface="Calibri" panose="020F0502020204030204" pitchFamily="34" charset="0"/>
                <a:cs typeface="HP Simplified" pitchFamily="34" charset="0"/>
              </a:rPr>
              <a:t/>
            </a:r>
            <a:br>
              <a:rPr lang="en-US" b="1" dirty="0">
                <a:solidFill>
                  <a:schemeClr val="bg2"/>
                </a:solidFill>
                <a:latin typeface="Calibri" panose="020F0502020204030204" pitchFamily="34" charset="0"/>
                <a:cs typeface="HP Simplified" pitchFamily="34" charset="0"/>
              </a:rPr>
            </a:br>
            <a:r>
              <a:rPr lang="en-US" sz="1600" dirty="0">
                <a:solidFill>
                  <a:schemeClr val="bg2"/>
                </a:solidFill>
                <a:latin typeface="Calibri" panose="020F0502020204030204" pitchFamily="34" charset="0"/>
              </a:rPr>
              <a:t>Automates and streamlines the entire request lifecycle </a:t>
            </a:r>
          </a:p>
          <a:p>
            <a:pPr marL="0" lvl="3">
              <a:spcBef>
                <a:spcPts val="900"/>
              </a:spcBef>
              <a:buSzPct val="80000"/>
            </a:pPr>
            <a:r>
              <a:rPr lang="en-US" b="1" dirty="0">
                <a:solidFill>
                  <a:schemeClr val="bg2"/>
                </a:solidFill>
                <a:latin typeface="Calibri" panose="020F0502020204030204" pitchFamily="34" charset="0"/>
              </a:rPr>
              <a:t>Financial Management and Chargeback</a:t>
            </a:r>
            <a:r>
              <a:rPr lang="en-US" b="1" dirty="0" smtClean="0">
                <a:solidFill>
                  <a:schemeClr val="bg2"/>
                </a:solidFill>
                <a:latin typeface="Calibri" panose="020F0502020204030204" pitchFamily="34" charset="0"/>
                <a:cs typeface="HP Simplified" pitchFamily="34" charset="0"/>
              </a:rPr>
              <a:t/>
            </a:r>
            <a:br>
              <a:rPr lang="en-US" b="1" dirty="0" smtClean="0">
                <a:solidFill>
                  <a:schemeClr val="bg2"/>
                </a:solidFill>
                <a:latin typeface="Calibri" panose="020F0502020204030204" pitchFamily="34" charset="0"/>
                <a:cs typeface="HP Simplified" pitchFamily="34" charset="0"/>
              </a:rPr>
            </a:br>
            <a:r>
              <a:rPr lang="en-US" sz="1600" dirty="0">
                <a:solidFill>
                  <a:schemeClr val="bg2"/>
                </a:solidFill>
                <a:latin typeface="Calibri" panose="020F0502020204030204" pitchFamily="34" charset="0"/>
              </a:rPr>
              <a:t>For budget planning, cost recovery, visibility into business services</a:t>
            </a:r>
          </a:p>
          <a:p>
            <a:pPr marL="0" lvl="3">
              <a:spcBef>
                <a:spcPts val="900"/>
              </a:spcBef>
              <a:buSzPct val="80000"/>
            </a:pPr>
            <a:r>
              <a:rPr lang="en-US" b="1" dirty="0">
                <a:solidFill>
                  <a:schemeClr val="bg2"/>
                </a:solidFill>
                <a:latin typeface="Calibri" panose="020F0502020204030204" pitchFamily="34" charset="0"/>
              </a:rPr>
              <a:t>Software Asset Management (SAM)</a:t>
            </a:r>
            <a:r>
              <a:rPr lang="en-US" b="1" dirty="0" smtClean="0">
                <a:solidFill>
                  <a:schemeClr val="bg2"/>
                </a:solidFill>
                <a:latin typeface="Calibri" panose="020F0502020204030204" pitchFamily="34" charset="0"/>
                <a:cs typeface="HP Simplified" pitchFamily="34" charset="0"/>
              </a:rPr>
              <a:t/>
            </a:r>
            <a:br>
              <a:rPr lang="en-US" b="1" dirty="0" smtClean="0">
                <a:solidFill>
                  <a:schemeClr val="bg2"/>
                </a:solidFill>
                <a:latin typeface="Calibri" panose="020F0502020204030204" pitchFamily="34" charset="0"/>
                <a:cs typeface="HP Simplified" pitchFamily="34" charset="0"/>
              </a:rPr>
            </a:br>
            <a:r>
              <a:rPr lang="en-US" sz="1600" dirty="0">
                <a:solidFill>
                  <a:schemeClr val="bg2"/>
                </a:solidFill>
                <a:latin typeface="Calibri" panose="020F0502020204030204" pitchFamily="34" charset="0"/>
              </a:rPr>
              <a:t>Ensures software license </a:t>
            </a:r>
            <a:r>
              <a:rPr lang="en-US" sz="1600" dirty="0" smtClean="0">
                <a:solidFill>
                  <a:schemeClr val="bg2"/>
                </a:solidFill>
                <a:latin typeface="Calibri" panose="020F0502020204030204" pitchFamily="34" charset="0"/>
              </a:rPr>
              <a:t>compliance</a:t>
            </a:r>
            <a:endParaRPr lang="en-US" sz="1600" dirty="0">
              <a:solidFill>
                <a:schemeClr val="bg2"/>
              </a:solidFill>
              <a:latin typeface="Calibri" panose="020F0502020204030204"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603" y="2540247"/>
            <a:ext cx="4859383" cy="2121231"/>
          </a:xfrm>
          <a:prstGeom prst="rect">
            <a:avLst/>
          </a:prstGeom>
          <a:ln>
            <a:solidFill>
              <a:schemeClr val="tx1">
                <a:lumMod val="25000"/>
                <a:lumOff val="75000"/>
              </a:schemeClr>
            </a:solidFill>
          </a:ln>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l="-1"/>
          <a:stretch/>
        </p:blipFill>
        <p:spPr>
          <a:xfrm>
            <a:off x="5993046" y="1630013"/>
            <a:ext cx="4114800" cy="1970849"/>
          </a:xfrm>
          <a:prstGeom prst="rect">
            <a:avLst/>
          </a:prstGeom>
          <a:ln>
            <a:solidFill>
              <a:schemeClr val="tx1">
                <a:lumMod val="25000"/>
                <a:lumOff val="75000"/>
              </a:schemeClr>
            </a:solidFill>
          </a:ln>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0414" y="4381363"/>
            <a:ext cx="3454286" cy="1660394"/>
          </a:xfrm>
          <a:prstGeom prst="rect">
            <a:avLst/>
          </a:prstGeom>
          <a:ln>
            <a:solidFill>
              <a:schemeClr val="tx1">
                <a:lumMod val="25000"/>
                <a:lumOff val="75000"/>
              </a:schemeClr>
            </a:solidFill>
          </a:ln>
        </p:spPr>
      </p:pic>
    </p:spTree>
    <p:extLst>
      <p:ext uri="{BB962C8B-B14F-4D97-AF65-F5344CB8AC3E}">
        <p14:creationId xmlns:p14="http://schemas.microsoft.com/office/powerpoint/2010/main" val="404161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benefits0"/>
          <p:cNvSpPr/>
          <p:nvPr/>
        </p:nvSpPr>
        <p:spPr>
          <a:xfrm>
            <a:off x="1200149" y="1247774"/>
            <a:ext cx="10144125" cy="4610101"/>
          </a:xfrm>
          <a:custGeom>
            <a:avLst/>
            <a:gdLst>
              <a:gd name="connsiteX0" fmla="*/ 0 w 8467725"/>
              <a:gd name="connsiteY0" fmla="*/ 5048250 h 5048250"/>
              <a:gd name="connsiteX1" fmla="*/ 1600200 w 8467725"/>
              <a:gd name="connsiteY1" fmla="*/ 4953000 h 5048250"/>
              <a:gd name="connsiteX2" fmla="*/ 2952750 w 8467725"/>
              <a:gd name="connsiteY2" fmla="*/ 4638675 h 5048250"/>
              <a:gd name="connsiteX3" fmla="*/ 5057775 w 8467725"/>
              <a:gd name="connsiteY3" fmla="*/ 3695700 h 5048250"/>
              <a:gd name="connsiteX4" fmla="*/ 7115175 w 8467725"/>
              <a:gd name="connsiteY4" fmla="*/ 2057400 h 5048250"/>
              <a:gd name="connsiteX5" fmla="*/ 8467725 w 8467725"/>
              <a:gd name="connsiteY5" fmla="*/ 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67725" h="5048250">
                <a:moveTo>
                  <a:pt x="0" y="5048250"/>
                </a:moveTo>
                <a:cubicBezTo>
                  <a:pt x="554037" y="5034756"/>
                  <a:pt x="1108075" y="5021262"/>
                  <a:pt x="1600200" y="4953000"/>
                </a:cubicBezTo>
                <a:cubicBezTo>
                  <a:pt x="2092325" y="4884737"/>
                  <a:pt x="2376488" y="4848225"/>
                  <a:pt x="2952750" y="4638675"/>
                </a:cubicBezTo>
                <a:cubicBezTo>
                  <a:pt x="3529013" y="4429125"/>
                  <a:pt x="4364038" y="4125912"/>
                  <a:pt x="5057775" y="3695700"/>
                </a:cubicBezTo>
                <a:cubicBezTo>
                  <a:pt x="5751513" y="3265487"/>
                  <a:pt x="6546850" y="2673350"/>
                  <a:pt x="7115175" y="2057400"/>
                </a:cubicBezTo>
                <a:cubicBezTo>
                  <a:pt x="7683500" y="1441450"/>
                  <a:pt x="8245475" y="306387"/>
                  <a:pt x="8467725" y="0"/>
                </a:cubicBezTo>
              </a:path>
            </a:pathLst>
          </a:custGeom>
          <a:noFill/>
          <a:ln w="101600">
            <a:solidFill>
              <a:schemeClr val="tx1">
                <a:lumMod val="50000"/>
                <a:lumOff val="50000"/>
                <a:alpha val="48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600" dirty="0">
              <a:solidFill>
                <a:schemeClr val="bg2">
                  <a:lumMod val="90000"/>
                </a:schemeClr>
              </a:solidFill>
            </a:endParaRPr>
          </a:p>
        </p:txBody>
      </p:sp>
      <p:sp>
        <p:nvSpPr>
          <p:cNvPr id="8" name="Title 7"/>
          <p:cNvSpPr>
            <a:spLocks noGrp="1"/>
          </p:cNvSpPr>
          <p:nvPr>
            <p:ph type="title"/>
          </p:nvPr>
        </p:nvSpPr>
        <p:spPr/>
        <p:txBody>
          <a:bodyPr>
            <a:normAutofit/>
          </a:bodyPr>
          <a:lstStyle/>
          <a:p>
            <a:r>
              <a:rPr lang="en-US" dirty="0" smtClean="0"/>
              <a:t>Cloud Management Journey to Value</a:t>
            </a:r>
            <a:endParaRPr lang="en-US" dirty="0"/>
          </a:p>
        </p:txBody>
      </p:sp>
      <p:sp>
        <p:nvSpPr>
          <p:cNvPr id="14" name="Slide Number Placeholder 13"/>
          <p:cNvSpPr>
            <a:spLocks noGrp="1"/>
          </p:cNvSpPr>
          <p:nvPr>
            <p:ph type="sldNum" sz="quarter" idx="4"/>
          </p:nvPr>
        </p:nvSpPr>
        <p:spPr>
          <a:prstGeom prst="rect">
            <a:avLst/>
          </a:prstGeom>
        </p:spPr>
        <p:txBody>
          <a:bodyPr/>
          <a:lstStyle/>
          <a:p>
            <a:fld id="{B016F8AB-BCEA-4347-8BA6-BE776009BC89}" type="slidenum">
              <a:rPr lang="en-US" smtClean="0">
                <a:solidFill>
                  <a:srgbClr val="617D78"/>
                </a:solidFill>
              </a:rPr>
              <a:pPr/>
              <a:t>39</a:t>
            </a:fld>
            <a:endParaRPr lang="en-US" dirty="0">
              <a:solidFill>
                <a:srgbClr val="617D78"/>
              </a:solidFill>
            </a:endParaRPr>
          </a:p>
        </p:txBody>
      </p:sp>
      <p:sp>
        <p:nvSpPr>
          <p:cNvPr id="24" name="Rectangle 23"/>
          <p:cNvSpPr/>
          <p:nvPr/>
        </p:nvSpPr>
        <p:spPr>
          <a:xfrm>
            <a:off x="946786" y="3534404"/>
            <a:ext cx="1973167" cy="2231497"/>
          </a:xfrm>
          <a:prstGeom prst="rect">
            <a:avLst/>
          </a:prstGeom>
          <a:solidFill>
            <a:schemeClr val="bg1">
              <a:alpha val="6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65100" defTabSz="573517">
              <a:spcBef>
                <a:spcPts val="300"/>
              </a:spcBef>
              <a:buSzPct val="100000"/>
              <a:buFont typeface="Wingdings" panose="05000000000000000000" pitchFamily="2" charset="2"/>
              <a:buChar char="§"/>
            </a:pPr>
            <a:r>
              <a:rPr lang="en-US" sz="1200" dirty="0" smtClean="0">
                <a:solidFill>
                  <a:srgbClr val="000000"/>
                </a:solidFill>
                <a:latin typeface="Calibri" panose="020F0502020204030204" pitchFamily="34" charset="0"/>
                <a:cs typeface="HP Simplified" pitchFamily="34" charset="0"/>
              </a:rPr>
              <a:t>IT self service consumption</a:t>
            </a:r>
          </a:p>
          <a:p>
            <a:pPr marL="171450" indent="-165100" defTabSz="573517">
              <a:spcBef>
                <a:spcPts val="300"/>
              </a:spcBef>
              <a:buSzPct val="100000"/>
              <a:buFont typeface="Wingdings" panose="05000000000000000000" pitchFamily="2" charset="2"/>
              <a:buChar char="§"/>
            </a:pPr>
            <a:r>
              <a:rPr lang="en-US" sz="1200" dirty="0" smtClean="0">
                <a:solidFill>
                  <a:srgbClr val="000000"/>
                </a:solidFill>
                <a:latin typeface="Calibri" panose="020F0502020204030204" pitchFamily="34" charset="0"/>
                <a:cs typeface="HP Simplified" pitchFamily="34" charset="0"/>
              </a:rPr>
              <a:t>Analytics and reporting for </a:t>
            </a:r>
            <a:r>
              <a:rPr lang="en-US" sz="1200" dirty="0" err="1" smtClean="0">
                <a:solidFill>
                  <a:srgbClr val="000000"/>
                </a:solidFill>
                <a:latin typeface="Calibri" panose="020F0502020204030204" pitchFamily="34" charset="0"/>
                <a:cs typeface="HP Simplified" pitchFamily="34" charset="0"/>
              </a:rPr>
              <a:t>showback</a:t>
            </a:r>
            <a:r>
              <a:rPr lang="en-US" sz="1200" dirty="0" smtClean="0">
                <a:solidFill>
                  <a:srgbClr val="000000"/>
                </a:solidFill>
                <a:latin typeface="Calibri" panose="020F0502020204030204" pitchFamily="34" charset="0"/>
                <a:cs typeface="HP Simplified" pitchFamily="34" charset="0"/>
              </a:rPr>
              <a:t> and usage</a:t>
            </a:r>
            <a:endParaRPr lang="en-US" sz="1200" dirty="0">
              <a:solidFill>
                <a:srgbClr val="000000"/>
              </a:solidFill>
              <a:latin typeface="Calibri" panose="020F0502020204030204" pitchFamily="34" charset="0"/>
              <a:cs typeface="HP Simplified" pitchFamily="34" charset="0"/>
            </a:endParaRPr>
          </a:p>
          <a:p>
            <a:pPr marL="171450" indent="-165100" defTabSz="573517">
              <a:spcBef>
                <a:spcPts val="300"/>
              </a:spcBef>
              <a:buSzPct val="100000"/>
              <a:buFont typeface="Wingdings" panose="05000000000000000000" pitchFamily="2" charset="2"/>
              <a:buChar char="§"/>
            </a:pPr>
            <a:r>
              <a:rPr lang="en-US" sz="1200" dirty="0" err="1" smtClean="0">
                <a:solidFill>
                  <a:srgbClr val="000000"/>
                </a:solidFill>
                <a:latin typeface="Calibri" panose="020F0502020204030204" pitchFamily="34" charset="0"/>
                <a:cs typeface="HP Simplified" pitchFamily="34" charset="0"/>
              </a:rPr>
              <a:t>IaaS</a:t>
            </a:r>
            <a:r>
              <a:rPr lang="en-US" sz="1200" dirty="0" smtClean="0">
                <a:solidFill>
                  <a:srgbClr val="000000"/>
                </a:solidFill>
                <a:latin typeface="Calibri" panose="020F0502020204030204" pitchFamily="34" charset="0"/>
                <a:cs typeface="HP Simplified" pitchFamily="34" charset="0"/>
              </a:rPr>
              <a:t>: Design, provision and configure hybrid cloud infrastructure</a:t>
            </a:r>
          </a:p>
          <a:p>
            <a:pPr marL="171450" indent="-165100" defTabSz="573517">
              <a:spcBef>
                <a:spcPts val="300"/>
              </a:spcBef>
              <a:buSzPct val="100000"/>
              <a:buFont typeface="Wingdings" panose="05000000000000000000" pitchFamily="2" charset="2"/>
              <a:buChar char="§"/>
            </a:pPr>
            <a:r>
              <a:rPr lang="en-US" sz="1200" dirty="0" smtClean="0">
                <a:solidFill>
                  <a:srgbClr val="000000"/>
                </a:solidFill>
                <a:latin typeface="Calibri" panose="020F0502020204030204" pitchFamily="34" charset="0"/>
                <a:cs typeface="HP Simplified" pitchFamily="34" charset="0"/>
              </a:rPr>
              <a:t>Capacity optimization</a:t>
            </a:r>
          </a:p>
          <a:p>
            <a:pPr marL="171450" indent="-165100" defTabSz="573517">
              <a:spcBef>
                <a:spcPts val="300"/>
              </a:spcBef>
              <a:buSzPct val="100000"/>
              <a:buFont typeface="Wingdings" panose="05000000000000000000" pitchFamily="2" charset="2"/>
              <a:buChar char="§"/>
            </a:pPr>
            <a:r>
              <a:rPr lang="en-US" sz="1200" dirty="0" smtClean="0">
                <a:solidFill>
                  <a:srgbClr val="000000"/>
                </a:solidFill>
                <a:latin typeface="Calibri" panose="020F0502020204030204" pitchFamily="34" charset="0"/>
                <a:cs typeface="HP Simplified" pitchFamily="34" charset="0"/>
              </a:rPr>
              <a:t>Automate runbook</a:t>
            </a:r>
          </a:p>
        </p:txBody>
      </p:sp>
      <p:sp>
        <p:nvSpPr>
          <p:cNvPr id="12" name="TextBox 11"/>
          <p:cNvSpPr txBox="1"/>
          <p:nvPr/>
        </p:nvSpPr>
        <p:spPr>
          <a:xfrm>
            <a:off x="946786" y="3140673"/>
            <a:ext cx="1985488" cy="369332"/>
          </a:xfrm>
          <a:prstGeom prst="rect">
            <a:avLst/>
          </a:prstGeom>
          <a:solidFill>
            <a:schemeClr val="accent1"/>
          </a:solidFill>
          <a:ln>
            <a:noFill/>
          </a:ln>
        </p:spPr>
        <p:txBody>
          <a:bodyPr wrap="square" rtlCol="0" anchor="ctr">
            <a:spAutoFit/>
          </a:bodyPr>
          <a:lstStyle/>
          <a:p>
            <a:pPr defTabSz="573517">
              <a:spcAft>
                <a:spcPts val="533"/>
              </a:spcAft>
              <a:buSzPct val="100000"/>
            </a:pPr>
            <a:r>
              <a:rPr lang="en-US" b="1" dirty="0">
                <a:solidFill>
                  <a:schemeClr val="bg1"/>
                </a:solidFill>
                <a:latin typeface="Calibri" panose="020F0502020204030204" pitchFamily="34" charset="0"/>
                <a:cs typeface="HP Simplified" pitchFamily="34" charset="0"/>
              </a:rPr>
              <a:t>Stage 1</a:t>
            </a:r>
          </a:p>
        </p:txBody>
      </p:sp>
      <p:sp>
        <p:nvSpPr>
          <p:cNvPr id="13" name="TextBox 12"/>
          <p:cNvSpPr txBox="1"/>
          <p:nvPr/>
        </p:nvSpPr>
        <p:spPr>
          <a:xfrm>
            <a:off x="946786" y="2835199"/>
            <a:ext cx="1973168" cy="338554"/>
          </a:xfrm>
          <a:prstGeom prst="rect">
            <a:avLst/>
          </a:prstGeom>
          <a:noFill/>
          <a:ln>
            <a:noFill/>
          </a:ln>
        </p:spPr>
        <p:txBody>
          <a:bodyPr wrap="square" rtlCol="0">
            <a:spAutoFit/>
          </a:bodyPr>
          <a:lstStyle/>
          <a:p>
            <a:pPr defTabSz="573517">
              <a:spcAft>
                <a:spcPts val="533"/>
              </a:spcAft>
              <a:buSzPct val="100000"/>
            </a:pPr>
            <a:r>
              <a:rPr lang="en-US" sz="1600" b="1" dirty="0" smtClean="0">
                <a:solidFill>
                  <a:schemeClr val="accent1"/>
                </a:solidFill>
                <a:latin typeface="Calibri" panose="020F0502020204030204" pitchFamily="34" charset="0"/>
                <a:cs typeface="HP Simplified" pitchFamily="34" charset="0"/>
              </a:rPr>
              <a:t>Aware</a:t>
            </a:r>
            <a:endParaRPr lang="en-US" sz="1600" b="1" dirty="0">
              <a:solidFill>
                <a:schemeClr val="accent1"/>
              </a:solidFill>
              <a:latin typeface="Calibri" panose="020F0502020204030204" pitchFamily="34" charset="0"/>
              <a:cs typeface="HP Simplified" pitchFamily="34" charset="0"/>
            </a:endParaRPr>
          </a:p>
        </p:txBody>
      </p:sp>
      <p:sp>
        <p:nvSpPr>
          <p:cNvPr id="15" name="TextBox 14"/>
          <p:cNvSpPr txBox="1"/>
          <p:nvPr/>
        </p:nvSpPr>
        <p:spPr>
          <a:xfrm>
            <a:off x="2969878" y="2746819"/>
            <a:ext cx="1985488" cy="369332"/>
          </a:xfrm>
          <a:prstGeom prst="rect">
            <a:avLst/>
          </a:prstGeom>
          <a:solidFill>
            <a:schemeClr val="accent2"/>
          </a:solidFill>
          <a:ln>
            <a:noFill/>
          </a:ln>
        </p:spPr>
        <p:txBody>
          <a:bodyPr wrap="square" rtlCol="0" anchor="ctr">
            <a:spAutoFit/>
          </a:bodyPr>
          <a:lstStyle/>
          <a:p>
            <a:pPr defTabSz="573517">
              <a:spcAft>
                <a:spcPts val="533"/>
              </a:spcAft>
              <a:buSzPct val="100000"/>
            </a:pPr>
            <a:r>
              <a:rPr lang="en-US" b="1" dirty="0">
                <a:solidFill>
                  <a:schemeClr val="bg1"/>
                </a:solidFill>
                <a:latin typeface="Calibri" panose="020F0502020204030204" pitchFamily="34" charset="0"/>
                <a:cs typeface="HP Simplified" pitchFamily="34" charset="0"/>
              </a:rPr>
              <a:t>Stage 2</a:t>
            </a:r>
          </a:p>
        </p:txBody>
      </p:sp>
      <p:sp>
        <p:nvSpPr>
          <p:cNvPr id="16" name="TextBox 15"/>
          <p:cNvSpPr txBox="1"/>
          <p:nvPr/>
        </p:nvSpPr>
        <p:spPr>
          <a:xfrm>
            <a:off x="2976445" y="2428197"/>
            <a:ext cx="1960034" cy="338554"/>
          </a:xfrm>
          <a:prstGeom prst="rect">
            <a:avLst/>
          </a:prstGeom>
          <a:noFill/>
          <a:ln>
            <a:noFill/>
          </a:ln>
        </p:spPr>
        <p:txBody>
          <a:bodyPr wrap="square" rtlCol="0">
            <a:spAutoFit/>
          </a:bodyPr>
          <a:lstStyle/>
          <a:p>
            <a:pPr defTabSz="573517">
              <a:spcAft>
                <a:spcPts val="533"/>
              </a:spcAft>
              <a:buSzPct val="100000"/>
            </a:pPr>
            <a:r>
              <a:rPr lang="en-US" sz="1600" b="1" dirty="0">
                <a:solidFill>
                  <a:schemeClr val="accent2"/>
                </a:solidFill>
                <a:latin typeface="Calibri" panose="020F0502020204030204" pitchFamily="34" charset="0"/>
                <a:cs typeface="HP Simplified" pitchFamily="34" charset="0"/>
              </a:rPr>
              <a:t>Applied</a:t>
            </a:r>
          </a:p>
        </p:txBody>
      </p:sp>
      <p:sp>
        <p:nvSpPr>
          <p:cNvPr id="18" name="TextBox 17"/>
          <p:cNvSpPr txBox="1"/>
          <p:nvPr/>
        </p:nvSpPr>
        <p:spPr>
          <a:xfrm>
            <a:off x="4992971" y="2345042"/>
            <a:ext cx="1985488" cy="369332"/>
          </a:xfrm>
          <a:prstGeom prst="rect">
            <a:avLst/>
          </a:prstGeom>
          <a:solidFill>
            <a:schemeClr val="accent3"/>
          </a:solidFill>
          <a:ln>
            <a:noFill/>
          </a:ln>
        </p:spPr>
        <p:txBody>
          <a:bodyPr wrap="square" rtlCol="0" anchor="ctr">
            <a:spAutoFit/>
          </a:bodyPr>
          <a:lstStyle/>
          <a:p>
            <a:pPr defTabSz="573517">
              <a:spcAft>
                <a:spcPts val="533"/>
              </a:spcAft>
              <a:buSzPct val="100000"/>
            </a:pPr>
            <a:r>
              <a:rPr lang="en-US" b="1" dirty="0">
                <a:solidFill>
                  <a:schemeClr val="bg1"/>
                </a:solidFill>
                <a:latin typeface="Calibri" panose="020F0502020204030204" pitchFamily="34" charset="0"/>
                <a:cs typeface="HP Simplified" pitchFamily="34" charset="0"/>
              </a:rPr>
              <a:t>Stage 3</a:t>
            </a:r>
          </a:p>
        </p:txBody>
      </p:sp>
      <p:sp>
        <p:nvSpPr>
          <p:cNvPr id="19" name="TextBox 18"/>
          <p:cNvSpPr txBox="1"/>
          <p:nvPr/>
        </p:nvSpPr>
        <p:spPr>
          <a:xfrm>
            <a:off x="4992970" y="2025394"/>
            <a:ext cx="1975359" cy="338554"/>
          </a:xfrm>
          <a:prstGeom prst="rect">
            <a:avLst/>
          </a:prstGeom>
          <a:noFill/>
          <a:ln>
            <a:noFill/>
          </a:ln>
        </p:spPr>
        <p:txBody>
          <a:bodyPr wrap="square" rtlCol="0">
            <a:spAutoFit/>
          </a:bodyPr>
          <a:lstStyle/>
          <a:p>
            <a:pPr defTabSz="573517">
              <a:spcAft>
                <a:spcPts val="533"/>
              </a:spcAft>
              <a:buSzPct val="100000"/>
            </a:pPr>
            <a:r>
              <a:rPr lang="en-US" sz="1600" b="1" dirty="0">
                <a:solidFill>
                  <a:schemeClr val="accent3"/>
                </a:solidFill>
                <a:latin typeface="Calibri" panose="020F0502020204030204" pitchFamily="34" charset="0"/>
                <a:cs typeface="HP Simplified" pitchFamily="34" charset="0"/>
              </a:rPr>
              <a:t>Managed</a:t>
            </a:r>
          </a:p>
        </p:txBody>
      </p:sp>
      <p:sp>
        <p:nvSpPr>
          <p:cNvPr id="21" name="TextBox 20"/>
          <p:cNvSpPr txBox="1"/>
          <p:nvPr/>
        </p:nvSpPr>
        <p:spPr>
          <a:xfrm>
            <a:off x="7016063" y="1915579"/>
            <a:ext cx="1985488" cy="369332"/>
          </a:xfrm>
          <a:prstGeom prst="rect">
            <a:avLst/>
          </a:prstGeom>
          <a:solidFill>
            <a:schemeClr val="accent4"/>
          </a:solidFill>
          <a:ln>
            <a:noFill/>
          </a:ln>
        </p:spPr>
        <p:txBody>
          <a:bodyPr wrap="square" rtlCol="0" anchor="ctr">
            <a:spAutoFit/>
          </a:bodyPr>
          <a:lstStyle/>
          <a:p>
            <a:pPr defTabSz="573517">
              <a:spcAft>
                <a:spcPts val="533"/>
              </a:spcAft>
              <a:buSzPct val="100000"/>
            </a:pPr>
            <a:r>
              <a:rPr lang="en-US" b="1" dirty="0">
                <a:solidFill>
                  <a:schemeClr val="bg1"/>
                </a:solidFill>
                <a:latin typeface="Calibri" panose="020F0502020204030204" pitchFamily="34" charset="0"/>
                <a:cs typeface="HP Simplified" pitchFamily="34" charset="0"/>
              </a:rPr>
              <a:t>Stage 4</a:t>
            </a:r>
          </a:p>
        </p:txBody>
      </p:sp>
      <p:sp>
        <p:nvSpPr>
          <p:cNvPr id="22" name="TextBox 21"/>
          <p:cNvSpPr txBox="1"/>
          <p:nvPr/>
        </p:nvSpPr>
        <p:spPr>
          <a:xfrm>
            <a:off x="7024820" y="1600091"/>
            <a:ext cx="1976732" cy="338554"/>
          </a:xfrm>
          <a:prstGeom prst="rect">
            <a:avLst/>
          </a:prstGeom>
          <a:noFill/>
          <a:ln>
            <a:noFill/>
          </a:ln>
        </p:spPr>
        <p:txBody>
          <a:bodyPr wrap="square" rtlCol="0">
            <a:spAutoFit/>
          </a:bodyPr>
          <a:lstStyle/>
          <a:p>
            <a:pPr defTabSz="573517">
              <a:spcAft>
                <a:spcPts val="533"/>
              </a:spcAft>
              <a:buSzPct val="100000"/>
            </a:pPr>
            <a:r>
              <a:rPr lang="en-US" sz="1600" b="1" dirty="0">
                <a:solidFill>
                  <a:schemeClr val="accent4"/>
                </a:solidFill>
                <a:latin typeface="Calibri" panose="020F0502020204030204" pitchFamily="34" charset="0"/>
                <a:cs typeface="HP Simplified" pitchFamily="34" charset="0"/>
              </a:rPr>
              <a:t>Service </a:t>
            </a:r>
            <a:r>
              <a:rPr lang="en-US" sz="1600" b="1" dirty="0" smtClean="0">
                <a:solidFill>
                  <a:schemeClr val="accent4"/>
                </a:solidFill>
                <a:latin typeface="Calibri" panose="020F0502020204030204" pitchFamily="34" charset="0"/>
                <a:cs typeface="HP Simplified" pitchFamily="34" charset="0"/>
              </a:rPr>
              <a:t>Aligned</a:t>
            </a:r>
            <a:endParaRPr lang="en-US" sz="1600" b="1" dirty="0">
              <a:solidFill>
                <a:schemeClr val="accent4"/>
              </a:solidFill>
              <a:latin typeface="Calibri" panose="020F0502020204030204" pitchFamily="34" charset="0"/>
              <a:cs typeface="HP Simplified" pitchFamily="34" charset="0"/>
            </a:endParaRPr>
          </a:p>
        </p:txBody>
      </p:sp>
      <p:sp>
        <p:nvSpPr>
          <p:cNvPr id="35" name="TextBox 34"/>
          <p:cNvSpPr txBox="1"/>
          <p:nvPr/>
        </p:nvSpPr>
        <p:spPr>
          <a:xfrm>
            <a:off x="9039155" y="1502267"/>
            <a:ext cx="1985488" cy="369332"/>
          </a:xfrm>
          <a:prstGeom prst="rect">
            <a:avLst/>
          </a:prstGeom>
          <a:solidFill>
            <a:schemeClr val="accent5"/>
          </a:solidFill>
          <a:ln>
            <a:noFill/>
          </a:ln>
        </p:spPr>
        <p:txBody>
          <a:bodyPr wrap="square" rtlCol="0" anchor="ctr">
            <a:spAutoFit/>
          </a:bodyPr>
          <a:lstStyle/>
          <a:p>
            <a:pPr defTabSz="573517">
              <a:spcAft>
                <a:spcPts val="533"/>
              </a:spcAft>
              <a:buSzPct val="100000"/>
            </a:pPr>
            <a:r>
              <a:rPr lang="en-US" b="1" dirty="0">
                <a:solidFill>
                  <a:schemeClr val="bg1"/>
                </a:solidFill>
                <a:latin typeface="Calibri" panose="020F0502020204030204" pitchFamily="34" charset="0"/>
                <a:cs typeface="HP Simplified" pitchFamily="34" charset="0"/>
              </a:rPr>
              <a:t>Stage 5</a:t>
            </a:r>
          </a:p>
        </p:txBody>
      </p:sp>
      <p:sp>
        <p:nvSpPr>
          <p:cNvPr id="36" name="TextBox 35"/>
          <p:cNvSpPr txBox="1"/>
          <p:nvPr/>
        </p:nvSpPr>
        <p:spPr>
          <a:xfrm>
            <a:off x="9039156" y="1183012"/>
            <a:ext cx="1985488" cy="338554"/>
          </a:xfrm>
          <a:prstGeom prst="rect">
            <a:avLst/>
          </a:prstGeom>
          <a:noFill/>
          <a:ln>
            <a:noFill/>
          </a:ln>
        </p:spPr>
        <p:txBody>
          <a:bodyPr wrap="square" rtlCol="0">
            <a:spAutoFit/>
          </a:bodyPr>
          <a:lstStyle/>
          <a:p>
            <a:pPr defTabSz="573517">
              <a:spcAft>
                <a:spcPts val="533"/>
              </a:spcAft>
              <a:buSzPct val="100000"/>
            </a:pPr>
            <a:r>
              <a:rPr lang="en-US" sz="1600" b="1" dirty="0" smtClean="0">
                <a:solidFill>
                  <a:schemeClr val="accent5"/>
                </a:solidFill>
                <a:latin typeface="Calibri" panose="020F0502020204030204" pitchFamily="34" charset="0"/>
                <a:cs typeface="HP Simplified" pitchFamily="34" charset="0"/>
              </a:rPr>
              <a:t>Optimized</a:t>
            </a:r>
            <a:endParaRPr lang="en-US" sz="1600" b="1" dirty="0">
              <a:solidFill>
                <a:schemeClr val="accent5"/>
              </a:solidFill>
              <a:latin typeface="Calibri" panose="020F0502020204030204" pitchFamily="34" charset="0"/>
              <a:cs typeface="HP Simplified" pitchFamily="34" charset="0"/>
            </a:endParaRPr>
          </a:p>
        </p:txBody>
      </p:sp>
      <p:sp>
        <p:nvSpPr>
          <p:cNvPr id="47" name="Rectangle 46"/>
          <p:cNvSpPr/>
          <p:nvPr/>
        </p:nvSpPr>
        <p:spPr>
          <a:xfrm>
            <a:off x="2976445" y="3113648"/>
            <a:ext cx="1960034" cy="2652253"/>
          </a:xfrm>
          <a:prstGeom prst="rect">
            <a:avLst/>
          </a:prstGeom>
          <a:solidFill>
            <a:schemeClr val="bg1">
              <a:alpha val="6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IT self service consumption</a:t>
            </a:r>
          </a:p>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Analytics and reporting for </a:t>
            </a:r>
            <a:r>
              <a:rPr lang="en-US" sz="1200" dirty="0" err="1">
                <a:solidFill>
                  <a:srgbClr val="000000"/>
                </a:solidFill>
                <a:latin typeface="Calibri" panose="020F0502020204030204" pitchFamily="34" charset="0"/>
                <a:cs typeface="HP Simplified" pitchFamily="34" charset="0"/>
              </a:rPr>
              <a:t>showback</a:t>
            </a:r>
            <a:r>
              <a:rPr lang="en-US" sz="1200" dirty="0">
                <a:solidFill>
                  <a:srgbClr val="000000"/>
                </a:solidFill>
                <a:latin typeface="Calibri" panose="020F0502020204030204" pitchFamily="34" charset="0"/>
                <a:cs typeface="HP Simplified" pitchFamily="34" charset="0"/>
              </a:rPr>
              <a:t> and usage</a:t>
            </a:r>
          </a:p>
          <a:p>
            <a:pPr marL="171450" indent="-165100" defTabSz="573517">
              <a:spcBef>
                <a:spcPts val="300"/>
              </a:spcBef>
              <a:buSzPct val="100000"/>
              <a:buFont typeface="Wingdings" panose="05000000000000000000" pitchFamily="2" charset="2"/>
              <a:buChar char="§"/>
            </a:pPr>
            <a:r>
              <a:rPr lang="en-US" sz="1200" dirty="0" err="1">
                <a:solidFill>
                  <a:srgbClr val="000000"/>
                </a:solidFill>
                <a:latin typeface="Calibri" panose="020F0502020204030204" pitchFamily="34" charset="0"/>
                <a:cs typeface="HP Simplified" pitchFamily="34" charset="0"/>
              </a:rPr>
              <a:t>IaaS</a:t>
            </a:r>
            <a:r>
              <a:rPr lang="en-US" sz="1200" dirty="0">
                <a:solidFill>
                  <a:srgbClr val="000000"/>
                </a:solidFill>
                <a:latin typeface="Calibri" panose="020F0502020204030204" pitchFamily="34" charset="0"/>
                <a:cs typeface="HP Simplified" pitchFamily="34" charset="0"/>
              </a:rPr>
              <a:t>, </a:t>
            </a:r>
            <a:r>
              <a:rPr lang="en-US" sz="1200" dirty="0" err="1">
                <a:solidFill>
                  <a:srgbClr val="000000"/>
                </a:solidFill>
                <a:latin typeface="Calibri" panose="020F0502020204030204" pitchFamily="34" charset="0"/>
                <a:cs typeface="HP Simplified" pitchFamily="34" charset="0"/>
              </a:rPr>
              <a:t>DBaaS</a:t>
            </a:r>
            <a:r>
              <a:rPr lang="en-US" sz="1200" dirty="0">
                <a:solidFill>
                  <a:srgbClr val="000000"/>
                </a:solidFill>
                <a:latin typeface="Calibri" panose="020F0502020204030204" pitchFamily="34" charset="0"/>
                <a:cs typeface="HP Simplified" pitchFamily="34" charset="0"/>
              </a:rPr>
              <a:t> and </a:t>
            </a:r>
            <a:r>
              <a:rPr lang="en-US" sz="1200" dirty="0" err="1">
                <a:solidFill>
                  <a:srgbClr val="000000"/>
                </a:solidFill>
                <a:latin typeface="Calibri" panose="020F0502020204030204" pitchFamily="34" charset="0"/>
                <a:cs typeface="HP Simplified" pitchFamily="34" charset="0"/>
              </a:rPr>
              <a:t>PaaS</a:t>
            </a:r>
            <a:r>
              <a:rPr lang="en-US" sz="1200" dirty="0">
                <a:solidFill>
                  <a:srgbClr val="000000"/>
                </a:solidFill>
                <a:latin typeface="Calibri" panose="020F0502020204030204" pitchFamily="34" charset="0"/>
                <a:cs typeface="HP Simplified" pitchFamily="34" charset="0"/>
              </a:rPr>
              <a:t>: Design, provision and configure DB, MW and other hybrid cloud platforms with OOTB content</a:t>
            </a:r>
          </a:p>
        </p:txBody>
      </p:sp>
      <p:sp>
        <p:nvSpPr>
          <p:cNvPr id="60" name="Rectangle 59"/>
          <p:cNvSpPr/>
          <p:nvPr/>
        </p:nvSpPr>
        <p:spPr>
          <a:xfrm>
            <a:off x="4992971" y="2720343"/>
            <a:ext cx="1975359" cy="3045557"/>
          </a:xfrm>
          <a:prstGeom prst="rect">
            <a:avLst/>
          </a:prstGeom>
          <a:solidFill>
            <a:schemeClr val="bg1">
              <a:alpha val="6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Application release automation and continuous delivery</a:t>
            </a:r>
          </a:p>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IT self service consumption</a:t>
            </a:r>
          </a:p>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Analytics and reporting for </a:t>
            </a:r>
            <a:r>
              <a:rPr lang="en-US" sz="1200" dirty="0" err="1">
                <a:solidFill>
                  <a:srgbClr val="000000"/>
                </a:solidFill>
                <a:latin typeface="Calibri" panose="020F0502020204030204" pitchFamily="34" charset="0"/>
                <a:cs typeface="HP Simplified" pitchFamily="34" charset="0"/>
              </a:rPr>
              <a:t>showback</a:t>
            </a:r>
            <a:r>
              <a:rPr lang="en-US" sz="1200" dirty="0">
                <a:solidFill>
                  <a:srgbClr val="000000"/>
                </a:solidFill>
                <a:latin typeface="Calibri" panose="020F0502020204030204" pitchFamily="34" charset="0"/>
                <a:cs typeface="HP Simplified" pitchFamily="34" charset="0"/>
              </a:rPr>
              <a:t> and usage</a:t>
            </a:r>
          </a:p>
          <a:p>
            <a:pPr marL="171450" indent="-165100" defTabSz="573517">
              <a:spcBef>
                <a:spcPts val="300"/>
              </a:spcBef>
              <a:buSzPct val="100000"/>
              <a:buFont typeface="Wingdings" panose="05000000000000000000" pitchFamily="2" charset="2"/>
              <a:buChar char="§"/>
            </a:pPr>
            <a:r>
              <a:rPr lang="en-US" sz="1200" dirty="0" err="1">
                <a:solidFill>
                  <a:srgbClr val="000000"/>
                </a:solidFill>
                <a:latin typeface="Calibri" panose="020F0502020204030204" pitchFamily="34" charset="0"/>
                <a:cs typeface="HP Simplified" pitchFamily="34" charset="0"/>
              </a:rPr>
              <a:t>XaaS</a:t>
            </a:r>
            <a:r>
              <a:rPr lang="en-US" sz="1200" dirty="0">
                <a:solidFill>
                  <a:srgbClr val="000000"/>
                </a:solidFill>
                <a:latin typeface="Calibri" panose="020F0502020204030204" pitchFamily="34" charset="0"/>
                <a:cs typeface="HP Simplified" pitchFamily="34" charset="0"/>
              </a:rPr>
              <a:t>: Anything as a service – infrastructure, platform, DB and MW</a:t>
            </a:r>
          </a:p>
        </p:txBody>
      </p:sp>
      <p:sp>
        <p:nvSpPr>
          <p:cNvPr id="61" name="Rectangle 60"/>
          <p:cNvSpPr/>
          <p:nvPr/>
        </p:nvSpPr>
        <p:spPr>
          <a:xfrm>
            <a:off x="7024820" y="2296837"/>
            <a:ext cx="1976732" cy="3432008"/>
          </a:xfrm>
          <a:prstGeom prst="rect">
            <a:avLst/>
          </a:prstGeom>
          <a:solidFill>
            <a:schemeClr val="bg1">
              <a:alpha val="6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Service-level IT compliance audit and remediation</a:t>
            </a:r>
          </a:p>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Discover existing services</a:t>
            </a:r>
          </a:p>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Application release automation and continuous delivery</a:t>
            </a:r>
          </a:p>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IT self service consumption</a:t>
            </a:r>
          </a:p>
        </p:txBody>
      </p:sp>
      <p:sp>
        <p:nvSpPr>
          <p:cNvPr id="62" name="Rectangle 61"/>
          <p:cNvSpPr/>
          <p:nvPr/>
        </p:nvSpPr>
        <p:spPr>
          <a:xfrm>
            <a:off x="9039156" y="1863131"/>
            <a:ext cx="1985488" cy="3798668"/>
          </a:xfrm>
          <a:prstGeom prst="rect">
            <a:avLst/>
          </a:prstGeom>
          <a:solidFill>
            <a:schemeClr val="bg1">
              <a:alpha val="6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Broker fully compliant IT services</a:t>
            </a:r>
          </a:p>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Continuous delivery with  continuous compliance</a:t>
            </a:r>
          </a:p>
          <a:p>
            <a:pPr marL="171450" indent="-165100" defTabSz="573517">
              <a:spcBef>
                <a:spcPts val="300"/>
              </a:spcBef>
              <a:buSzPct val="100000"/>
              <a:buFont typeface="Wingdings" panose="05000000000000000000" pitchFamily="2" charset="2"/>
              <a:buChar char="§"/>
            </a:pPr>
            <a:r>
              <a:rPr lang="en-US" sz="1200" dirty="0">
                <a:solidFill>
                  <a:srgbClr val="000000"/>
                </a:solidFill>
                <a:latin typeface="Calibri" panose="020F0502020204030204" pitchFamily="34" charset="0"/>
                <a:cs typeface="HP Simplified" pitchFamily="34" charset="0"/>
              </a:rPr>
              <a:t>Aggregate catalogs to build and operate hybrid services for cloud brokering</a:t>
            </a:r>
          </a:p>
        </p:txBody>
      </p:sp>
      <p:sp>
        <p:nvSpPr>
          <p:cNvPr id="29" name="Chevron 28"/>
          <p:cNvSpPr/>
          <p:nvPr/>
        </p:nvSpPr>
        <p:spPr>
          <a:xfrm>
            <a:off x="946786" y="5572125"/>
            <a:ext cx="10077857" cy="402015"/>
          </a:xfrm>
          <a:prstGeom prst="chevr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cs typeface="HP Simplified" pitchFamily="34" charset="0"/>
              </a:rPr>
              <a:t>Value j</a:t>
            </a:r>
            <a:r>
              <a:rPr lang="en-US" sz="2000" b="1" dirty="0" smtClean="0">
                <a:solidFill>
                  <a:schemeClr val="bg1"/>
                </a:solidFill>
                <a:latin typeface="Calibri" panose="020F0502020204030204" pitchFamily="34" charset="0"/>
                <a:cs typeface="HP Simplified" pitchFamily="34" charset="0"/>
              </a:rPr>
              <a:t>ourney</a:t>
            </a:r>
            <a:endParaRPr lang="en-US" sz="2000" b="1" dirty="0">
              <a:solidFill>
                <a:schemeClr val="bg1"/>
              </a:solidFill>
              <a:latin typeface="Calibri" panose="020F0502020204030204" pitchFamily="34" charset="0"/>
              <a:cs typeface="HP Simplified" pitchFamily="34" charset="0"/>
            </a:endParaRPr>
          </a:p>
        </p:txBody>
      </p:sp>
    </p:spTree>
    <p:extLst>
      <p:ext uri="{BB962C8B-B14F-4D97-AF65-F5344CB8AC3E}">
        <p14:creationId xmlns:p14="http://schemas.microsoft.com/office/powerpoint/2010/main" val="34324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 Customer Facing Presentation (CFP)</a:t>
            </a:r>
            <a:endParaRPr lang="en-US" dirty="0"/>
          </a:p>
        </p:txBody>
      </p:sp>
      <p:sp>
        <p:nvSpPr>
          <p:cNvPr id="3" name="Text Placeholder 2"/>
          <p:cNvSpPr>
            <a:spLocks noGrp="1"/>
          </p:cNvSpPr>
          <p:nvPr>
            <p:ph type="body" sz="quarter" idx="1"/>
          </p:nvPr>
        </p:nvSpPr>
        <p:spPr/>
        <p:txBody>
          <a:bodyPr>
            <a:normAutofit/>
          </a:bodyPr>
          <a:lstStyle/>
          <a:p>
            <a:pPr marL="457200" indent="-457200">
              <a:buFont typeface="Wingdings" panose="05000000000000000000" pitchFamily="2" charset="2"/>
              <a:buChar char="§"/>
            </a:pPr>
            <a:r>
              <a:rPr lang="en-US" dirty="0" smtClean="0"/>
              <a:t>Value proposition</a:t>
            </a:r>
          </a:p>
          <a:p>
            <a:pPr marL="457200" indent="-457200">
              <a:buFont typeface="Wingdings" panose="05000000000000000000" pitchFamily="2" charset="2"/>
              <a:buChar char="§"/>
            </a:pPr>
            <a:r>
              <a:rPr lang="en-US" dirty="0" smtClean="0"/>
              <a:t>Key customer outcomes</a:t>
            </a:r>
          </a:p>
          <a:p>
            <a:pPr marL="457200" indent="-457200">
              <a:buFont typeface="Wingdings" panose="05000000000000000000" pitchFamily="2" charset="2"/>
              <a:buChar char="§"/>
            </a:pPr>
            <a:r>
              <a:rPr lang="en-US" dirty="0" smtClean="0"/>
              <a:t>Differentiating features</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solidFill>
                  <a:prstClr val="white"/>
                </a:solidFill>
              </a:rPr>
              <a:pPr/>
              <a:t>4</a:t>
            </a:fld>
            <a:endParaRPr lang="en-US" dirty="0">
              <a:solidFill>
                <a:prstClr val="white"/>
              </a:solidFill>
            </a:endParaRPr>
          </a:p>
        </p:txBody>
      </p:sp>
    </p:spTree>
    <p:extLst>
      <p:ext uri="{BB962C8B-B14F-4D97-AF65-F5344CB8AC3E}">
        <p14:creationId xmlns:p14="http://schemas.microsoft.com/office/powerpoint/2010/main" val="2738700642"/>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Customer story: Service Management Automation Enables Faster Time-to-market</a:t>
            </a:r>
            <a:endParaRPr lang="en-GB" dirty="0"/>
          </a:p>
        </p:txBody>
      </p:sp>
      <p:sp>
        <p:nvSpPr>
          <p:cNvPr id="8" name="Slide Number Placeholder 7"/>
          <p:cNvSpPr>
            <a:spLocks noGrp="1"/>
          </p:cNvSpPr>
          <p:nvPr>
            <p:ph type="sldNum" sz="quarter" idx="4"/>
          </p:nvPr>
        </p:nvSpPr>
        <p:spPr/>
        <p:txBody>
          <a:bodyPr/>
          <a:lstStyle/>
          <a:p>
            <a:fld id="{B016F8AB-BCEA-4347-8BA6-BE776009BC89}" type="slidenum">
              <a:rPr lang="en-GB" smtClean="0"/>
              <a:pPr/>
              <a:t>40</a:t>
            </a:fld>
            <a:endParaRPr lang="en-GB" dirty="0"/>
          </a:p>
        </p:txBody>
      </p:sp>
      <p:sp>
        <p:nvSpPr>
          <p:cNvPr id="13" name="Content Placeholder 1"/>
          <p:cNvSpPr txBox="1">
            <a:spLocks/>
          </p:cNvSpPr>
          <p:nvPr/>
        </p:nvSpPr>
        <p:spPr>
          <a:xfrm>
            <a:off x="954404" y="2251075"/>
            <a:ext cx="5148263" cy="249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2" indent="0" defTabSz="609585" eaLnBrk="0" fontAlgn="base" hangingPunct="0">
              <a:spcBef>
                <a:spcPts val="800"/>
              </a:spcBef>
              <a:spcAft>
                <a:spcPts val="0"/>
              </a:spcAft>
              <a:buFont typeface="Calibri" panose="020F0502020204030204" pitchFamily="34" charset="0"/>
              <a:buNone/>
              <a:defRPr/>
            </a:pPr>
            <a:r>
              <a:rPr lang="en-US" sz="2000" dirty="0" smtClean="0">
                <a:ea typeface="HP Simplified" pitchFamily="34" charset="0"/>
              </a:rPr>
              <a:t>A constant increase in the number of incidents (6 MIO/Y) and changes (600 K/Y) resulting in inability to meet the business demand</a:t>
            </a:r>
            <a:endParaRPr lang="en-US" sz="2000" dirty="0">
              <a:ea typeface="HP Simplified" pitchFamily="34" charset="0"/>
            </a:endParaRPr>
          </a:p>
        </p:txBody>
      </p:sp>
      <p:sp>
        <p:nvSpPr>
          <p:cNvPr id="14" name="Content Placeholder 2"/>
          <p:cNvSpPr txBox="1">
            <a:spLocks/>
          </p:cNvSpPr>
          <p:nvPr/>
        </p:nvSpPr>
        <p:spPr>
          <a:xfrm>
            <a:off x="6290287" y="2251075"/>
            <a:ext cx="4968263" cy="2618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r>
              <a:rPr lang="en-US" dirty="0" smtClean="0"/>
              <a:t>Upgrade </a:t>
            </a:r>
            <a:r>
              <a:rPr lang="en-US" b="1" dirty="0" smtClean="0"/>
              <a:t>downtime reduced from 16h to 2h</a:t>
            </a:r>
          </a:p>
          <a:p>
            <a:pPr marL="225425" indent="-225425"/>
            <a:r>
              <a:rPr lang="en-US" dirty="0" smtClean="0"/>
              <a:t>Significantly </a:t>
            </a:r>
            <a:r>
              <a:rPr lang="en-US" b="1" dirty="0" smtClean="0"/>
              <a:t>faster development of new functionality</a:t>
            </a:r>
            <a:r>
              <a:rPr lang="en-US" dirty="0" smtClean="0"/>
              <a:t> with process designer</a:t>
            </a:r>
            <a:endParaRPr lang="en-US" b="1" dirty="0" smtClean="0"/>
          </a:p>
          <a:p>
            <a:pPr marL="225425" indent="-225425"/>
            <a:r>
              <a:rPr lang="en-US" dirty="0" smtClean="0"/>
              <a:t>Smart Analytics can </a:t>
            </a:r>
            <a:r>
              <a:rPr lang="en-US" b="1" dirty="0" smtClean="0"/>
              <a:t>predict the incidents </a:t>
            </a:r>
            <a:r>
              <a:rPr lang="en-US" dirty="0" smtClean="0"/>
              <a:t>and enable IT to </a:t>
            </a:r>
            <a:r>
              <a:rPr lang="en-US" b="1" dirty="0" smtClean="0"/>
              <a:t>make right business decisions </a:t>
            </a:r>
          </a:p>
          <a:p>
            <a:pPr marL="225425" indent="-225425"/>
            <a:r>
              <a:rPr lang="en-US" dirty="0" smtClean="0"/>
              <a:t>Video: </a:t>
            </a:r>
            <a:r>
              <a:rPr lang="en-US" dirty="0">
                <a:hlinkClick r:id="rId3"/>
              </a:rPr>
              <a:t>T-Systems Transforms Transparency and Speed with Next Generation Service Management</a:t>
            </a:r>
            <a:endParaRPr lang="en-US" dirty="0"/>
          </a:p>
        </p:txBody>
      </p:sp>
      <p:sp>
        <p:nvSpPr>
          <p:cNvPr id="15" name="TextBox 14"/>
          <p:cNvSpPr txBox="1"/>
          <p:nvPr/>
        </p:nvSpPr>
        <p:spPr>
          <a:xfrm>
            <a:off x="949365" y="1539568"/>
            <a:ext cx="5153302" cy="648612"/>
          </a:xfrm>
          <a:prstGeom prst="rect">
            <a:avLst/>
          </a:prstGeom>
          <a:solidFill>
            <a:schemeClr val="bg1"/>
          </a:solidFill>
          <a:ln w="28575">
            <a:solidFill>
              <a:schemeClr val="accent5"/>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rPr>
              <a:t>Challenge</a:t>
            </a:r>
          </a:p>
        </p:txBody>
      </p:sp>
      <p:sp>
        <p:nvSpPr>
          <p:cNvPr id="16" name="TextBox 15"/>
          <p:cNvSpPr txBox="1"/>
          <p:nvPr/>
        </p:nvSpPr>
        <p:spPr>
          <a:xfrm>
            <a:off x="6197640" y="1539568"/>
            <a:ext cx="5153302" cy="648612"/>
          </a:xfrm>
          <a:prstGeom prst="rect">
            <a:avLst/>
          </a:prstGeom>
          <a:solidFill>
            <a:schemeClr val="bg1"/>
          </a:solidFill>
          <a:ln w="28575">
            <a:solidFill>
              <a:schemeClr val="accent2"/>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rPr>
              <a:t>Result</a:t>
            </a:r>
          </a:p>
        </p:txBody>
      </p:sp>
      <p:cxnSp>
        <p:nvCxnSpPr>
          <p:cNvPr id="9" name="Straight Connector 8"/>
          <p:cNvCxnSpPr/>
          <p:nvPr/>
        </p:nvCxnSpPr>
        <p:spPr>
          <a:xfrm>
            <a:off x="6142448" y="2350093"/>
            <a:ext cx="0" cy="3679233"/>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4"/>
          <a:srcRect l="2893" t="1816" r="3739" b="-1816"/>
          <a:stretch/>
        </p:blipFill>
        <p:spPr>
          <a:xfrm>
            <a:off x="946785" y="3429000"/>
            <a:ext cx="5030760" cy="2288816"/>
          </a:xfrm>
          <a:prstGeom prst="rect">
            <a:avLst/>
          </a:prstGeom>
        </p:spPr>
      </p:pic>
      <p:sp>
        <p:nvSpPr>
          <p:cNvPr id="12" name="Isosceles Triangle 11">
            <a:hlinkClick r:id="rId3"/>
          </p:cNvPr>
          <p:cNvSpPr/>
          <p:nvPr/>
        </p:nvSpPr>
        <p:spPr bwMode="ltGray">
          <a:xfrm rot="5400000">
            <a:off x="3009061" y="4198541"/>
            <a:ext cx="906207" cy="627391"/>
          </a:xfrm>
          <a:prstGeom prst="triangl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3490" y="4617858"/>
            <a:ext cx="959985" cy="959985"/>
          </a:xfrm>
          <a:prstGeom prst="rect">
            <a:avLst/>
          </a:prstGeom>
        </p:spPr>
      </p:pic>
    </p:spTree>
    <p:extLst>
      <p:ext uri="{BB962C8B-B14F-4D97-AF65-F5344CB8AC3E}">
        <p14:creationId xmlns:p14="http://schemas.microsoft.com/office/powerpoint/2010/main" val="398001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duotone>
              <a:schemeClr val="accent1">
                <a:shade val="45000"/>
                <a:satMod val="135000"/>
              </a:schemeClr>
              <a:prstClr val="white"/>
            </a:duotone>
            <a:lum bright="-9000"/>
            <a:extLst>
              <a:ext uri="{28A0092B-C50C-407E-A947-70E740481C1C}">
                <a14:useLocalDpi xmlns:a14="http://schemas.microsoft.com/office/drawing/2010/main" val="0"/>
              </a:ext>
            </a:extLst>
          </a:blip>
          <a:srcRect l="41500" r="2" b="11308"/>
          <a:stretch/>
        </p:blipFill>
        <p:spPr>
          <a:xfrm>
            <a:off x="3076212" y="1769915"/>
            <a:ext cx="4384505" cy="4423067"/>
          </a:xfrm>
          <a:prstGeom prst="rect">
            <a:avLst/>
          </a:prstGeom>
        </p:spPr>
      </p:pic>
      <p:sp>
        <p:nvSpPr>
          <p:cNvPr id="5" name="Rectangle 4"/>
          <p:cNvSpPr/>
          <p:nvPr/>
        </p:nvSpPr>
        <p:spPr>
          <a:xfrm>
            <a:off x="3079170" y="1625857"/>
            <a:ext cx="4375609" cy="457207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p:cNvSpPr>
            <a:spLocks noGrp="1"/>
          </p:cNvSpPr>
          <p:nvPr>
            <p:ph type="title"/>
          </p:nvPr>
        </p:nvSpPr>
        <p:spPr>
          <a:xfrm>
            <a:off x="913035" y="381765"/>
            <a:ext cx="9004736" cy="549141"/>
          </a:xfrm>
        </p:spPr>
        <p:txBody>
          <a:bodyPr/>
          <a:lstStyle/>
          <a:p>
            <a:r>
              <a:rPr lang="en-US" dirty="0" smtClean="0"/>
              <a:t>Service Management Automation Value</a:t>
            </a:r>
            <a:endParaRPr lang="en-US" dirty="0"/>
          </a:p>
        </p:txBody>
      </p:sp>
      <p:sp>
        <p:nvSpPr>
          <p:cNvPr id="7" name="Slide Number Placeholder 6"/>
          <p:cNvSpPr>
            <a:spLocks noGrp="1"/>
          </p:cNvSpPr>
          <p:nvPr>
            <p:ph type="sldNum" sz="quarter" idx="4"/>
          </p:nvPr>
        </p:nvSpPr>
        <p:spPr/>
        <p:txBody>
          <a:bodyPr/>
          <a:lstStyle/>
          <a:p>
            <a:fld id="{C24A7702-D93B-44B8-BF0D-0F7F023B5BA1}" type="slidenum">
              <a:rPr lang="en-US" smtClean="0"/>
              <a:pPr/>
              <a:t>5</a:t>
            </a:fld>
            <a:endParaRPr lang="en-US" dirty="0"/>
          </a:p>
        </p:txBody>
      </p:sp>
      <p:sp>
        <p:nvSpPr>
          <p:cNvPr id="98" name="TextBox 97"/>
          <p:cNvSpPr txBox="1"/>
          <p:nvPr/>
        </p:nvSpPr>
        <p:spPr>
          <a:xfrm>
            <a:off x="1017854" y="1266943"/>
            <a:ext cx="1596519" cy="363422"/>
          </a:xfrm>
          <a:prstGeom prst="rect">
            <a:avLst/>
          </a:prstGeom>
        </p:spPr>
        <p:txBody>
          <a:bodyPr vert="horz" wrap="none" lIns="0" tIns="0" rIns="0" bIns="0" rtlCol="0">
            <a:noAutofit/>
          </a:bodyPr>
          <a:lstStyle/>
          <a:p>
            <a:pPr marL="0" indent="0">
              <a:spcAft>
                <a:spcPts val="1800"/>
              </a:spcAft>
              <a:buNone/>
            </a:pPr>
            <a:r>
              <a:rPr lang="en-US" sz="2400" b="1" dirty="0" smtClean="0"/>
              <a:t>Challenges</a:t>
            </a:r>
            <a:endParaRPr lang="en-US" sz="2400" b="1" dirty="0"/>
          </a:p>
        </p:txBody>
      </p:sp>
      <p:sp>
        <p:nvSpPr>
          <p:cNvPr id="123" name="TextBox 122"/>
          <p:cNvSpPr txBox="1"/>
          <p:nvPr/>
        </p:nvSpPr>
        <p:spPr>
          <a:xfrm>
            <a:off x="3273357" y="1266943"/>
            <a:ext cx="2844628" cy="364199"/>
          </a:xfrm>
          <a:prstGeom prst="rect">
            <a:avLst/>
          </a:prstGeom>
        </p:spPr>
        <p:txBody>
          <a:bodyPr vert="horz" wrap="none" lIns="0" tIns="0" rIns="0" bIns="0" rtlCol="0">
            <a:noAutofit/>
          </a:bodyPr>
          <a:lstStyle/>
          <a:p>
            <a:pPr marL="0" indent="0">
              <a:spcAft>
                <a:spcPts val="1800"/>
              </a:spcAft>
              <a:buNone/>
            </a:pPr>
            <a:r>
              <a:rPr lang="en-US" sz="2400" b="1" dirty="0" smtClean="0"/>
              <a:t>Requirements</a:t>
            </a:r>
            <a:endParaRPr lang="en-US" sz="2400" b="1" dirty="0"/>
          </a:p>
        </p:txBody>
      </p:sp>
      <p:sp>
        <p:nvSpPr>
          <p:cNvPr id="130" name="TextBox 129"/>
          <p:cNvSpPr txBox="1"/>
          <p:nvPr/>
        </p:nvSpPr>
        <p:spPr>
          <a:xfrm>
            <a:off x="8043670" y="1261658"/>
            <a:ext cx="2348976" cy="364199"/>
          </a:xfrm>
          <a:prstGeom prst="rect">
            <a:avLst/>
          </a:prstGeom>
        </p:spPr>
        <p:txBody>
          <a:bodyPr vert="horz" wrap="none" lIns="0" tIns="0" rIns="0" bIns="0" rtlCol="0">
            <a:noAutofit/>
          </a:bodyPr>
          <a:lstStyle/>
          <a:p>
            <a:pPr marL="0" indent="0">
              <a:spcAft>
                <a:spcPts val="1800"/>
              </a:spcAft>
              <a:buNone/>
            </a:pPr>
            <a:r>
              <a:rPr lang="en-US" sz="2400" b="1" dirty="0" smtClean="0"/>
              <a:t>Outcomes</a:t>
            </a:r>
            <a:endParaRPr lang="en-US" sz="2400" b="1" dirty="0"/>
          </a:p>
        </p:txBody>
      </p:sp>
      <p:grpSp>
        <p:nvGrpSpPr>
          <p:cNvPr id="8" name="Group 7"/>
          <p:cNvGrpSpPr/>
          <p:nvPr/>
        </p:nvGrpSpPr>
        <p:grpSpPr>
          <a:xfrm>
            <a:off x="948935" y="2524919"/>
            <a:ext cx="10338100" cy="576000"/>
            <a:chOff x="939006" y="1736725"/>
            <a:chExt cx="10338100" cy="702000"/>
          </a:xfrm>
        </p:grpSpPr>
        <p:sp>
          <p:nvSpPr>
            <p:cNvPr id="109" name="Content Placeholder 6"/>
            <p:cNvSpPr txBox="1">
              <a:spLocks/>
            </p:cNvSpPr>
            <p:nvPr/>
          </p:nvSpPr>
          <p:spPr>
            <a:xfrm>
              <a:off x="1011289" y="1930851"/>
              <a:ext cx="2052000" cy="313748"/>
            </a:xfrm>
            <a:prstGeom prst="rect">
              <a:avLst/>
            </a:prstGeom>
          </p:spPr>
          <p:txBody>
            <a:bodyPr vert="horz" lIns="36000" tIns="36000" rIns="36000" bIns="36000" rtlCol="0" anchor="ctr">
              <a:sp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Aft>
                  <a:spcPts val="2400"/>
                </a:spcAft>
                <a:buNone/>
              </a:pPr>
              <a:r>
                <a:rPr lang="en-US" sz="1400" dirty="0" smtClean="0">
                  <a:solidFill>
                    <a:srgbClr val="000000"/>
                  </a:solidFill>
                  <a:cs typeface="Calibri" panose="020F0502020204030204" pitchFamily="34" charset="0"/>
                </a:rPr>
                <a:t>Dissatisfied users</a:t>
              </a:r>
              <a:endParaRPr lang="en-US" sz="1400" dirty="0">
                <a:solidFill>
                  <a:srgbClr val="000000"/>
                </a:solidFill>
                <a:cs typeface="Calibri" panose="020F0502020204030204" pitchFamily="34" charset="0"/>
              </a:endParaRPr>
            </a:p>
          </p:txBody>
        </p:sp>
        <p:sp>
          <p:nvSpPr>
            <p:cNvPr id="117" name="Rectangle 116"/>
            <p:cNvSpPr/>
            <p:nvPr/>
          </p:nvSpPr>
          <p:spPr>
            <a:xfrm>
              <a:off x="3266792" y="1736725"/>
              <a:ext cx="3996000" cy="702000"/>
            </a:xfrm>
            <a:prstGeom prst="rect">
              <a:avLst/>
            </a:prstGeom>
          </p:spPr>
          <p:txBody>
            <a:bodyPr wrap="square" lIns="0" anchor="ctr">
              <a:noAutofit/>
            </a:bodyPr>
            <a:lstStyle/>
            <a:p>
              <a:r>
                <a:rPr lang="en-US" sz="1600" dirty="0" smtClean="0">
                  <a:cs typeface="Calibri" panose="020F0502020204030204" pitchFamily="34" charset="0"/>
                </a:rPr>
                <a:t>Comprehensive easy to use self-service with a modern experience</a:t>
              </a:r>
              <a:endParaRPr lang="en-US" sz="1600" dirty="0">
                <a:cs typeface="Calibri" panose="020F0502020204030204" pitchFamily="34" charset="0"/>
              </a:endParaRPr>
            </a:p>
          </p:txBody>
        </p:sp>
        <p:sp>
          <p:nvSpPr>
            <p:cNvPr id="105" name="Rectangle 104"/>
            <p:cNvSpPr/>
            <p:nvPr/>
          </p:nvSpPr>
          <p:spPr>
            <a:xfrm>
              <a:off x="8037106" y="1736725"/>
              <a:ext cx="3240000" cy="702000"/>
            </a:xfrm>
            <a:prstGeom prst="rect">
              <a:avLst/>
            </a:prstGeom>
          </p:spPr>
          <p:txBody>
            <a:bodyPr wrap="square" lIns="36000" tIns="36000" rIns="36000" bIns="36000" anchor="ctr">
              <a:noAutofit/>
            </a:bodyPr>
            <a:lstStyle/>
            <a:p>
              <a:pPr>
                <a:lnSpc>
                  <a:spcPct val="90000"/>
                </a:lnSpc>
                <a:spcAft>
                  <a:spcPts val="2400"/>
                </a:spcAft>
              </a:pPr>
              <a:r>
                <a:rPr lang="en-US" sz="1400" dirty="0" smtClean="0">
                  <a:solidFill>
                    <a:prstClr val="black"/>
                  </a:solidFill>
                  <a:cs typeface="Calibri" panose="020F0502020204030204" pitchFamily="34" charset="0"/>
                </a:rPr>
                <a:t>Increased user autonomy and satisfaction</a:t>
              </a:r>
              <a:endParaRPr lang="en-US" sz="1400" dirty="0">
                <a:solidFill>
                  <a:prstClr val="black"/>
                </a:solidFill>
                <a:cs typeface="Calibri" panose="020F0502020204030204" pitchFamily="34" charset="0"/>
              </a:endParaRPr>
            </a:p>
          </p:txBody>
        </p:sp>
        <p:sp>
          <p:nvSpPr>
            <p:cNvPr id="2" name="Rectangle 1"/>
            <p:cNvSpPr/>
            <p:nvPr/>
          </p:nvSpPr>
          <p:spPr>
            <a:xfrm>
              <a:off x="939006" y="1736725"/>
              <a:ext cx="10313987" cy="702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Right Arrow 5"/>
            <p:cNvSpPr/>
            <p:nvPr/>
          </p:nvSpPr>
          <p:spPr>
            <a:xfrm>
              <a:off x="7504342" y="1772751"/>
              <a:ext cx="483200" cy="648000"/>
            </a:xfrm>
            <a:prstGeom prst="rightArrow">
              <a:avLst>
                <a:gd name="adj1" fmla="val 69114"/>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 name="Group 8"/>
          <p:cNvGrpSpPr/>
          <p:nvPr/>
        </p:nvGrpSpPr>
        <p:grpSpPr>
          <a:xfrm>
            <a:off x="944563" y="3280728"/>
            <a:ext cx="10332543" cy="576000"/>
            <a:chOff x="944563" y="2924651"/>
            <a:chExt cx="10332543" cy="702000"/>
          </a:xfrm>
        </p:grpSpPr>
        <p:sp>
          <p:nvSpPr>
            <p:cNvPr id="106" name="Content Placeholder 6"/>
            <p:cNvSpPr txBox="1">
              <a:spLocks/>
            </p:cNvSpPr>
            <p:nvPr/>
          </p:nvSpPr>
          <p:spPr>
            <a:xfrm>
              <a:off x="1011289" y="2924651"/>
              <a:ext cx="2052000" cy="702000"/>
            </a:xfrm>
            <a:prstGeom prst="rect">
              <a:avLst/>
            </a:prstGeom>
          </p:spPr>
          <p:txBody>
            <a:bodyPr vert="horz" lIns="36000" tIns="36000" rIns="36000" bIns="36000" rtlCol="0" anchor="ctr">
              <a:noAutofit/>
            </a:bodyPr>
            <a:lstStyle>
              <a:defPPr>
                <a:defRPr lang="en-US"/>
              </a:defPPr>
              <a:lvl1pPr indent="0" defTabSz="914400">
                <a:lnSpc>
                  <a:spcPct val="85000"/>
                </a:lnSpc>
                <a:spcBef>
                  <a:spcPts val="0"/>
                </a:spcBef>
                <a:spcAft>
                  <a:spcPts val="2400"/>
                </a:spcAft>
                <a:buFont typeface="Wingdings" panose="05000000000000000000" pitchFamily="2" charset="2"/>
                <a:buNone/>
                <a:defRPr>
                  <a:solidFill>
                    <a:srgbClr val="000000"/>
                  </a:solidFill>
                  <a:cs typeface="Calibri" panose="020F0502020204030204" pitchFamily="34" charset="0"/>
                </a:defRPr>
              </a:lvl1pPr>
              <a:lvl2pPr marL="400050" indent="-171450" defTabSz="914400">
                <a:lnSpc>
                  <a:spcPct val="90000"/>
                </a:lnSpc>
                <a:spcBef>
                  <a:spcPts val="0"/>
                </a:spcBef>
                <a:spcAft>
                  <a:spcPts val="1200"/>
                </a:spcAft>
                <a:buFont typeface="Calibri" panose="020F0502020204030204" pitchFamily="34" charset="0"/>
                <a:buChar char="-"/>
              </a:lvl2pPr>
              <a:lvl3pPr marL="571500" indent="-171450" defTabSz="914400">
                <a:lnSpc>
                  <a:spcPct val="90000"/>
                </a:lnSpc>
                <a:spcBef>
                  <a:spcPts val="0"/>
                </a:spcBef>
                <a:spcAft>
                  <a:spcPts val="1200"/>
                </a:spcAft>
                <a:buFont typeface="Calibri" panose="020F0502020204030204" pitchFamily="34" charset="0"/>
                <a:buChar char="-"/>
                <a:defRPr sz="1600"/>
              </a:lvl3pPr>
              <a:lvl4pPr marL="742950" indent="-171450" defTabSz="914400">
                <a:lnSpc>
                  <a:spcPct val="90000"/>
                </a:lnSpc>
                <a:spcBef>
                  <a:spcPts val="0"/>
                </a:spcBef>
                <a:spcAft>
                  <a:spcPts val="1200"/>
                </a:spcAft>
                <a:buFont typeface="Arial" panose="020B0604020202020204" pitchFamily="34" charset="0"/>
                <a:buChar char="•"/>
                <a:defRPr sz="1400"/>
              </a:lvl4pPr>
              <a:lvl5pPr marL="914400" indent="-171450" defTabSz="914400">
                <a:lnSpc>
                  <a:spcPct val="90000"/>
                </a:lnSpc>
                <a:spcBef>
                  <a:spcPts val="0"/>
                </a:spcBef>
                <a:spcAft>
                  <a:spcPts val="1200"/>
                </a:spcAft>
                <a:buFont typeface="Arial" panose="020B0604020202020204" pitchFamily="34" charset="0"/>
                <a:buChar char="•"/>
                <a:defRPr sz="14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sz="1400" dirty="0" smtClean="0"/>
                <a:t>Manual, inefficient, </a:t>
              </a:r>
              <a:r>
                <a:rPr lang="en-US" sz="1400" dirty="0"/>
                <a:t>error-prone </a:t>
              </a:r>
              <a:r>
                <a:rPr lang="en-US" sz="1400" dirty="0" smtClean="0"/>
                <a:t>tasks</a:t>
              </a:r>
              <a:endParaRPr lang="en-US" sz="1400" dirty="0"/>
            </a:p>
          </p:txBody>
        </p:sp>
        <p:sp>
          <p:nvSpPr>
            <p:cNvPr id="118" name="Rectangle 117"/>
            <p:cNvSpPr/>
            <p:nvPr/>
          </p:nvSpPr>
          <p:spPr>
            <a:xfrm>
              <a:off x="3266792" y="2924651"/>
              <a:ext cx="3996000" cy="702000"/>
            </a:xfrm>
            <a:prstGeom prst="rect">
              <a:avLst/>
            </a:prstGeom>
          </p:spPr>
          <p:txBody>
            <a:bodyPr wrap="square" lIns="0" anchor="ctr">
              <a:noAutofit/>
            </a:bodyPr>
            <a:lstStyle/>
            <a:p>
              <a:r>
                <a:rPr lang="en-US" sz="1600" dirty="0" smtClean="0">
                  <a:cs typeface="Calibri" panose="020F0502020204030204" pitchFamily="34" charset="0"/>
                </a:rPr>
                <a:t>Automation and best </a:t>
              </a:r>
              <a:r>
                <a:rPr lang="en-US" sz="1600" dirty="0">
                  <a:cs typeface="Calibri" panose="020F0502020204030204" pitchFamily="34" charset="0"/>
                </a:rPr>
                <a:t>practices</a:t>
              </a:r>
            </a:p>
          </p:txBody>
        </p:sp>
        <p:sp>
          <p:nvSpPr>
            <p:cNvPr id="125" name="Rectangle 124"/>
            <p:cNvSpPr/>
            <p:nvPr/>
          </p:nvSpPr>
          <p:spPr>
            <a:xfrm>
              <a:off x="8037106" y="2924651"/>
              <a:ext cx="3240000" cy="702000"/>
            </a:xfrm>
            <a:prstGeom prst="rect">
              <a:avLst/>
            </a:prstGeom>
          </p:spPr>
          <p:txBody>
            <a:bodyPr wrap="square" lIns="36000" tIns="36000" rIns="36000" bIns="36000" anchor="ctr">
              <a:noAutofit/>
            </a:bodyPr>
            <a:lstStyle/>
            <a:p>
              <a:pPr>
                <a:lnSpc>
                  <a:spcPct val="90000"/>
                </a:lnSpc>
                <a:spcAft>
                  <a:spcPts val="2400"/>
                </a:spcAft>
              </a:pPr>
              <a:r>
                <a:rPr lang="en-US" sz="1400" dirty="0" smtClean="0">
                  <a:solidFill>
                    <a:prstClr val="black"/>
                  </a:solidFill>
                  <a:cs typeface="Calibri" panose="020F0502020204030204" pitchFamily="34" charset="0"/>
                </a:rPr>
                <a:t>Better staff utilization, service quality, </a:t>
              </a:r>
              <a:r>
                <a:rPr lang="en-US" sz="1400" dirty="0">
                  <a:solidFill>
                    <a:prstClr val="black"/>
                  </a:solidFill>
                  <a:cs typeface="Calibri" panose="020F0502020204030204" pitchFamily="34" charset="0"/>
                </a:rPr>
                <a:t>and service levels</a:t>
              </a:r>
            </a:p>
          </p:txBody>
        </p:sp>
        <p:sp>
          <p:nvSpPr>
            <p:cNvPr id="25" name="Rectangle 24"/>
            <p:cNvSpPr/>
            <p:nvPr/>
          </p:nvSpPr>
          <p:spPr>
            <a:xfrm>
              <a:off x="944563" y="2924651"/>
              <a:ext cx="10313987" cy="702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ight Arrow 26"/>
            <p:cNvSpPr/>
            <p:nvPr/>
          </p:nvSpPr>
          <p:spPr>
            <a:xfrm>
              <a:off x="7504342" y="2951651"/>
              <a:ext cx="483200" cy="648000"/>
            </a:xfrm>
            <a:prstGeom prst="rightArrow">
              <a:avLst>
                <a:gd name="adj1" fmla="val 69114"/>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1" name="Group 10"/>
          <p:cNvGrpSpPr/>
          <p:nvPr/>
        </p:nvGrpSpPr>
        <p:grpSpPr>
          <a:xfrm>
            <a:off x="944563" y="5607149"/>
            <a:ext cx="10332543" cy="576000"/>
            <a:chOff x="944563" y="5478138"/>
            <a:chExt cx="10332543" cy="702000"/>
          </a:xfrm>
        </p:grpSpPr>
        <p:sp>
          <p:nvSpPr>
            <p:cNvPr id="108" name="Content Placeholder 6"/>
            <p:cNvSpPr txBox="1">
              <a:spLocks/>
            </p:cNvSpPr>
            <p:nvPr/>
          </p:nvSpPr>
          <p:spPr>
            <a:xfrm>
              <a:off x="1011289" y="5478138"/>
              <a:ext cx="2052000" cy="702000"/>
            </a:xfrm>
            <a:prstGeom prst="rect">
              <a:avLst/>
            </a:prstGeom>
          </p:spPr>
          <p:txBody>
            <a:bodyPr vert="horz" lIns="36000" tIns="36000" rIns="36000" bIns="36000" rtlCol="0"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Aft>
                  <a:spcPts val="2400"/>
                </a:spcAft>
                <a:buNone/>
              </a:pPr>
              <a:r>
                <a:rPr lang="en-US" sz="1400" dirty="0" smtClean="0"/>
                <a:t>High deployment and integration costs</a:t>
              </a:r>
              <a:endParaRPr lang="en-US" sz="1400" dirty="0"/>
            </a:p>
          </p:txBody>
        </p:sp>
        <p:sp>
          <p:nvSpPr>
            <p:cNvPr id="116" name="Rectangle 115"/>
            <p:cNvSpPr/>
            <p:nvPr/>
          </p:nvSpPr>
          <p:spPr>
            <a:xfrm>
              <a:off x="3266792" y="5478138"/>
              <a:ext cx="3996000" cy="702000"/>
            </a:xfrm>
            <a:prstGeom prst="rect">
              <a:avLst/>
            </a:prstGeom>
          </p:spPr>
          <p:txBody>
            <a:bodyPr wrap="square" lIns="0" anchor="ctr">
              <a:noAutofit/>
            </a:bodyPr>
            <a:lstStyle/>
            <a:p>
              <a:r>
                <a:rPr lang="en-US" sz="1600" dirty="0" smtClean="0">
                  <a:cs typeface="Calibri" panose="020F0502020204030204" pitchFamily="34" charset="0"/>
                </a:rPr>
                <a:t>Single platform across ITOM</a:t>
              </a:r>
              <a:endParaRPr lang="en-US" sz="1600" dirty="0">
                <a:cs typeface="Calibri" panose="020F0502020204030204" pitchFamily="34" charset="0"/>
              </a:endParaRPr>
            </a:p>
          </p:txBody>
        </p:sp>
        <p:sp>
          <p:nvSpPr>
            <p:cNvPr id="104" name="Rectangle 103"/>
            <p:cNvSpPr/>
            <p:nvPr/>
          </p:nvSpPr>
          <p:spPr>
            <a:xfrm>
              <a:off x="8037106" y="5478138"/>
              <a:ext cx="3240000" cy="702000"/>
            </a:xfrm>
            <a:prstGeom prst="rect">
              <a:avLst/>
            </a:prstGeom>
          </p:spPr>
          <p:txBody>
            <a:bodyPr wrap="square" lIns="36000" tIns="36000" rIns="36000" bIns="36000" anchor="ctr">
              <a:noAutofit/>
            </a:bodyPr>
            <a:lstStyle/>
            <a:p>
              <a:pPr lvl="0"/>
              <a:r>
                <a:rPr lang="en-US" sz="1400" dirty="0" smtClean="0"/>
                <a:t>Flexible deployment options and quick time to value</a:t>
              </a:r>
              <a:endParaRPr lang="en-US" sz="1400" dirty="0"/>
            </a:p>
          </p:txBody>
        </p:sp>
        <p:sp>
          <p:nvSpPr>
            <p:cNvPr id="30" name="Rectangle 29"/>
            <p:cNvSpPr/>
            <p:nvPr/>
          </p:nvSpPr>
          <p:spPr>
            <a:xfrm>
              <a:off x="944563" y="5478138"/>
              <a:ext cx="10313987" cy="702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ight Arrow 30"/>
            <p:cNvSpPr/>
            <p:nvPr/>
          </p:nvSpPr>
          <p:spPr>
            <a:xfrm>
              <a:off x="7504342" y="5505138"/>
              <a:ext cx="483200" cy="648000"/>
            </a:xfrm>
            <a:prstGeom prst="rightArrow">
              <a:avLst>
                <a:gd name="adj1" fmla="val 69114"/>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0" name="Group 9"/>
          <p:cNvGrpSpPr/>
          <p:nvPr/>
        </p:nvGrpSpPr>
        <p:grpSpPr>
          <a:xfrm>
            <a:off x="954492" y="4056201"/>
            <a:ext cx="10332543" cy="576000"/>
            <a:chOff x="944563" y="4033113"/>
            <a:chExt cx="10332543" cy="702000"/>
          </a:xfrm>
        </p:grpSpPr>
        <p:sp>
          <p:nvSpPr>
            <p:cNvPr id="107" name="Content Placeholder 6"/>
            <p:cNvSpPr txBox="1">
              <a:spLocks/>
            </p:cNvSpPr>
            <p:nvPr/>
          </p:nvSpPr>
          <p:spPr>
            <a:xfrm>
              <a:off x="1011289" y="4033113"/>
              <a:ext cx="2052000" cy="702000"/>
            </a:xfrm>
            <a:prstGeom prst="rect">
              <a:avLst/>
            </a:prstGeom>
          </p:spPr>
          <p:txBody>
            <a:bodyPr vert="horz" lIns="36000" tIns="36000" rIns="36000" bIns="36000" rtlCol="0"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Aft>
                  <a:spcPts val="2400"/>
                </a:spcAft>
                <a:buNone/>
              </a:pPr>
              <a:r>
                <a:rPr lang="en-US" sz="1400" dirty="0" smtClean="0">
                  <a:solidFill>
                    <a:srgbClr val="000000"/>
                  </a:solidFill>
                  <a:cs typeface="Calibri" panose="020F0502020204030204" pitchFamily="34" charset="0"/>
                </a:rPr>
                <a:t>Expensive setup and maintenance</a:t>
              </a:r>
              <a:endParaRPr lang="en-US" sz="1400" dirty="0">
                <a:solidFill>
                  <a:srgbClr val="000000"/>
                </a:solidFill>
                <a:cs typeface="Calibri" panose="020F0502020204030204" pitchFamily="34" charset="0"/>
              </a:endParaRPr>
            </a:p>
          </p:txBody>
        </p:sp>
        <p:sp>
          <p:nvSpPr>
            <p:cNvPr id="103" name="Rectangle 102"/>
            <p:cNvSpPr/>
            <p:nvPr/>
          </p:nvSpPr>
          <p:spPr>
            <a:xfrm>
              <a:off x="8037106" y="4033113"/>
              <a:ext cx="3240000" cy="702000"/>
            </a:xfrm>
            <a:prstGeom prst="rect">
              <a:avLst/>
            </a:prstGeom>
          </p:spPr>
          <p:txBody>
            <a:bodyPr wrap="square" lIns="36000" tIns="36000" rIns="36000" bIns="36000" anchor="ctr">
              <a:noAutofit/>
            </a:bodyPr>
            <a:lstStyle/>
            <a:p>
              <a:pPr>
                <a:lnSpc>
                  <a:spcPct val="90000"/>
                </a:lnSpc>
                <a:spcAft>
                  <a:spcPts val="2400"/>
                </a:spcAft>
              </a:pPr>
              <a:r>
                <a:rPr lang="en-US" sz="1400" dirty="0" smtClean="0">
                  <a:solidFill>
                    <a:prstClr val="black"/>
                  </a:solidFill>
                  <a:cs typeface="Calibri" panose="020F0502020204030204" pitchFamily="34" charset="0"/>
                </a:rPr>
                <a:t>Fast and easy upgrades at low TCO </a:t>
              </a:r>
              <a:endParaRPr lang="en-US" sz="1400" dirty="0">
                <a:solidFill>
                  <a:prstClr val="black"/>
                </a:solidFill>
                <a:cs typeface="Calibri" panose="020F0502020204030204" pitchFamily="34" charset="0"/>
              </a:endParaRPr>
            </a:p>
          </p:txBody>
        </p:sp>
        <p:sp>
          <p:nvSpPr>
            <p:cNvPr id="28" name="Rectangle 27"/>
            <p:cNvSpPr/>
            <p:nvPr/>
          </p:nvSpPr>
          <p:spPr>
            <a:xfrm>
              <a:off x="944563" y="4033113"/>
              <a:ext cx="10313987" cy="702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Right Arrow 28"/>
            <p:cNvSpPr/>
            <p:nvPr/>
          </p:nvSpPr>
          <p:spPr>
            <a:xfrm>
              <a:off x="7504342" y="4049185"/>
              <a:ext cx="483200" cy="648000"/>
            </a:xfrm>
            <a:prstGeom prst="rightArrow">
              <a:avLst>
                <a:gd name="adj1" fmla="val 69114"/>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Rectangle 36"/>
            <p:cNvSpPr/>
            <p:nvPr/>
          </p:nvSpPr>
          <p:spPr>
            <a:xfrm>
              <a:off x="3266792" y="4033113"/>
              <a:ext cx="3996000" cy="702000"/>
            </a:xfrm>
            <a:prstGeom prst="rect">
              <a:avLst/>
            </a:prstGeom>
          </p:spPr>
          <p:txBody>
            <a:bodyPr wrap="square" lIns="0" anchor="ctr">
              <a:noAutofit/>
            </a:bodyPr>
            <a:lstStyle/>
            <a:p>
              <a:r>
                <a:rPr lang="en-US" sz="1600" dirty="0">
                  <a:cs typeface="Calibri" panose="020F0502020204030204" pitchFamily="34" charset="0"/>
                </a:rPr>
                <a:t>Codeless </a:t>
              </a:r>
              <a:r>
                <a:rPr lang="en-US" sz="1600" dirty="0" smtClean="0">
                  <a:cs typeface="Calibri" panose="020F0502020204030204" pitchFamily="34" charset="0"/>
                </a:rPr>
                <a:t>configuration for out-of-the-box and user-defined processes</a:t>
              </a:r>
              <a:endParaRPr lang="en-US" sz="1600" dirty="0">
                <a:cs typeface="Calibri" panose="020F0502020204030204" pitchFamily="34" charset="0"/>
              </a:endParaRPr>
            </a:p>
          </p:txBody>
        </p:sp>
      </p:grpSp>
      <p:grpSp>
        <p:nvGrpSpPr>
          <p:cNvPr id="34" name="Group 33"/>
          <p:cNvGrpSpPr/>
          <p:nvPr/>
        </p:nvGrpSpPr>
        <p:grpSpPr>
          <a:xfrm>
            <a:off x="948935" y="1759278"/>
            <a:ext cx="10338100" cy="576000"/>
            <a:chOff x="939006" y="1736725"/>
            <a:chExt cx="10338100" cy="702000"/>
          </a:xfrm>
        </p:grpSpPr>
        <p:sp>
          <p:nvSpPr>
            <p:cNvPr id="36" name="Content Placeholder 6"/>
            <p:cNvSpPr txBox="1">
              <a:spLocks/>
            </p:cNvSpPr>
            <p:nvPr/>
          </p:nvSpPr>
          <p:spPr>
            <a:xfrm>
              <a:off x="1011289" y="1820235"/>
              <a:ext cx="2052000" cy="534979"/>
            </a:xfrm>
            <a:prstGeom prst="rect">
              <a:avLst/>
            </a:prstGeom>
          </p:spPr>
          <p:txBody>
            <a:bodyPr vert="horz" lIns="36000" tIns="36000" rIns="36000" bIns="36000" rtlCol="0" anchor="ctr">
              <a:sp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Aft>
                  <a:spcPts val="2400"/>
                </a:spcAft>
                <a:buNone/>
              </a:pPr>
              <a:r>
                <a:rPr lang="en-US" sz="1400" dirty="0" smtClean="0">
                  <a:solidFill>
                    <a:srgbClr val="000000"/>
                  </a:solidFill>
                  <a:cs typeface="Calibri" panose="020F0502020204030204" pitchFamily="34" charset="0"/>
                </a:rPr>
                <a:t>Slow </a:t>
              </a:r>
              <a:r>
                <a:rPr lang="en-US" sz="1400" dirty="0">
                  <a:solidFill>
                    <a:srgbClr val="000000"/>
                  </a:solidFill>
                  <a:cs typeface="Calibri" panose="020F0502020204030204" pitchFamily="34" charset="0"/>
                </a:rPr>
                <a:t>and </a:t>
              </a:r>
              <a:r>
                <a:rPr lang="en-US" sz="1400" dirty="0" smtClean="0">
                  <a:solidFill>
                    <a:srgbClr val="000000"/>
                  </a:solidFill>
                  <a:cs typeface="Calibri" panose="020F0502020204030204" pitchFamily="34" charset="0"/>
                </a:rPr>
                <a:t>unresponsive service desk</a:t>
              </a:r>
              <a:endParaRPr lang="en-US" sz="1400" dirty="0">
                <a:solidFill>
                  <a:srgbClr val="000000"/>
                </a:solidFill>
                <a:cs typeface="Calibri" panose="020F0502020204030204" pitchFamily="34" charset="0"/>
              </a:endParaRPr>
            </a:p>
          </p:txBody>
        </p:sp>
        <p:sp>
          <p:nvSpPr>
            <p:cNvPr id="38" name="Rectangle 37"/>
            <p:cNvSpPr/>
            <p:nvPr/>
          </p:nvSpPr>
          <p:spPr>
            <a:xfrm>
              <a:off x="3266792" y="1736725"/>
              <a:ext cx="3996000" cy="702000"/>
            </a:xfrm>
            <a:prstGeom prst="rect">
              <a:avLst/>
            </a:prstGeom>
          </p:spPr>
          <p:txBody>
            <a:bodyPr wrap="square" lIns="0" anchor="ctr">
              <a:noAutofit/>
            </a:bodyPr>
            <a:lstStyle/>
            <a:p>
              <a:r>
                <a:rPr lang="en-US" sz="1600" dirty="0" smtClean="0">
                  <a:cs typeface="Calibri" panose="020F0502020204030204" pitchFamily="34" charset="0"/>
                </a:rPr>
                <a:t>Service </a:t>
              </a:r>
              <a:r>
                <a:rPr lang="en-US" sz="1600" dirty="0">
                  <a:cs typeface="Calibri" panose="020F0502020204030204" pitchFamily="34" charset="0"/>
                </a:rPr>
                <a:t>desk based on </a:t>
              </a:r>
              <a:r>
                <a:rPr lang="en-US" sz="1600" dirty="0" smtClean="0">
                  <a:cs typeface="Calibri" panose="020F0502020204030204" pitchFamily="34" charset="0"/>
                </a:rPr>
                <a:t>analytics and machine learning</a:t>
              </a:r>
              <a:endParaRPr lang="en-US" sz="1600" dirty="0">
                <a:cs typeface="Calibri" panose="020F0502020204030204" pitchFamily="34" charset="0"/>
              </a:endParaRPr>
            </a:p>
          </p:txBody>
        </p:sp>
        <p:sp>
          <p:nvSpPr>
            <p:cNvPr id="39" name="Rectangle 38"/>
            <p:cNvSpPr/>
            <p:nvPr/>
          </p:nvSpPr>
          <p:spPr>
            <a:xfrm>
              <a:off x="8037106" y="1736725"/>
              <a:ext cx="3240000" cy="702000"/>
            </a:xfrm>
            <a:prstGeom prst="rect">
              <a:avLst/>
            </a:prstGeom>
          </p:spPr>
          <p:txBody>
            <a:bodyPr wrap="square" lIns="36000" tIns="36000" rIns="36000" bIns="36000" anchor="ctr">
              <a:noAutofit/>
            </a:bodyPr>
            <a:lstStyle/>
            <a:p>
              <a:pPr>
                <a:lnSpc>
                  <a:spcPct val="90000"/>
                </a:lnSpc>
                <a:spcAft>
                  <a:spcPts val="2400"/>
                </a:spcAft>
              </a:pPr>
              <a:r>
                <a:rPr lang="en-US" sz="1400" dirty="0" smtClean="0">
                  <a:solidFill>
                    <a:prstClr val="black"/>
                  </a:solidFill>
                  <a:cs typeface="Calibri" panose="020F0502020204030204" pitchFamily="34" charset="0"/>
                </a:rPr>
                <a:t>Lower </a:t>
              </a:r>
              <a:r>
                <a:rPr lang="en-US" sz="1400" dirty="0">
                  <a:solidFill>
                    <a:prstClr val="black"/>
                  </a:solidFill>
                  <a:cs typeface="Calibri" panose="020F0502020204030204" pitchFamily="34" charset="0"/>
                </a:rPr>
                <a:t>ticket </a:t>
              </a:r>
              <a:r>
                <a:rPr lang="en-US" sz="1400" dirty="0" smtClean="0">
                  <a:solidFill>
                    <a:prstClr val="black"/>
                  </a:solidFill>
                  <a:cs typeface="Calibri" panose="020F0502020204030204" pitchFamily="34" charset="0"/>
                </a:rPr>
                <a:t>volumes, higher </a:t>
              </a:r>
              <a:r>
                <a:rPr lang="en-US" sz="1400" dirty="0">
                  <a:solidFill>
                    <a:prstClr val="black"/>
                  </a:solidFill>
                  <a:cs typeface="Calibri" panose="020F0502020204030204" pitchFamily="34" charset="0"/>
                </a:rPr>
                <a:t>productivity</a:t>
              </a:r>
            </a:p>
          </p:txBody>
        </p:sp>
        <p:sp>
          <p:nvSpPr>
            <p:cNvPr id="40" name="Rectangle 39"/>
            <p:cNvSpPr/>
            <p:nvPr/>
          </p:nvSpPr>
          <p:spPr>
            <a:xfrm>
              <a:off x="939006" y="1736725"/>
              <a:ext cx="10313987" cy="702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ight Arrow 40"/>
            <p:cNvSpPr/>
            <p:nvPr/>
          </p:nvSpPr>
          <p:spPr>
            <a:xfrm>
              <a:off x="7504342" y="1772751"/>
              <a:ext cx="483200" cy="648000"/>
            </a:xfrm>
            <a:prstGeom prst="rightArrow">
              <a:avLst>
                <a:gd name="adj1" fmla="val 69114"/>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2" name="Group 41"/>
          <p:cNvGrpSpPr/>
          <p:nvPr/>
        </p:nvGrpSpPr>
        <p:grpSpPr>
          <a:xfrm>
            <a:off x="944563" y="4831674"/>
            <a:ext cx="10338100" cy="576000"/>
            <a:chOff x="939006" y="1736725"/>
            <a:chExt cx="10338100" cy="702000"/>
          </a:xfrm>
        </p:grpSpPr>
        <p:sp>
          <p:nvSpPr>
            <p:cNvPr id="43" name="Content Placeholder 6"/>
            <p:cNvSpPr txBox="1">
              <a:spLocks/>
            </p:cNvSpPr>
            <p:nvPr/>
          </p:nvSpPr>
          <p:spPr>
            <a:xfrm>
              <a:off x="1011289" y="1819257"/>
              <a:ext cx="2052000" cy="536934"/>
            </a:xfrm>
            <a:prstGeom prst="rect">
              <a:avLst/>
            </a:prstGeom>
          </p:spPr>
          <p:txBody>
            <a:bodyPr vert="horz" lIns="36000" tIns="36000" rIns="36000" bIns="36000" rtlCol="0" anchor="ctr">
              <a:sp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Aft>
                  <a:spcPts val="2400"/>
                </a:spcAft>
                <a:buNone/>
              </a:pPr>
              <a:r>
                <a:rPr lang="en-US" sz="1400" dirty="0"/>
                <a:t>SaaS or </a:t>
              </a:r>
              <a:r>
                <a:rPr lang="en-US" sz="1400" dirty="0" err="1" smtClean="0"/>
                <a:t>on-premise</a:t>
              </a:r>
              <a:r>
                <a:rPr lang="en-US" sz="1400" dirty="0" smtClean="0"/>
                <a:t> </a:t>
              </a:r>
              <a:r>
                <a:rPr lang="en-US" sz="1400" dirty="0"/>
                <a:t>vendor </a:t>
              </a:r>
              <a:r>
                <a:rPr lang="en-US" sz="1400" dirty="0" smtClean="0"/>
                <a:t>lock-in</a:t>
              </a:r>
              <a:endParaRPr lang="en-US" sz="1400" dirty="0"/>
            </a:p>
          </p:txBody>
        </p:sp>
        <p:sp>
          <p:nvSpPr>
            <p:cNvPr id="44" name="Rectangle 43"/>
            <p:cNvSpPr/>
            <p:nvPr/>
          </p:nvSpPr>
          <p:spPr>
            <a:xfrm>
              <a:off x="3266792" y="1736725"/>
              <a:ext cx="3996000" cy="702000"/>
            </a:xfrm>
            <a:prstGeom prst="rect">
              <a:avLst/>
            </a:prstGeom>
          </p:spPr>
          <p:txBody>
            <a:bodyPr wrap="square" lIns="0" anchor="ctr">
              <a:noAutofit/>
            </a:bodyPr>
            <a:lstStyle/>
            <a:p>
              <a:r>
                <a:rPr lang="en-US" sz="1600" dirty="0">
                  <a:cs typeface="Calibri" panose="020F0502020204030204" pitchFamily="34" charset="0"/>
                </a:rPr>
                <a:t>Multi-tenancy s</a:t>
              </a:r>
              <a:r>
                <a:rPr lang="en-US" sz="1600" dirty="0" smtClean="0">
                  <a:cs typeface="Calibri" panose="020F0502020204030204" pitchFamily="34" charset="0"/>
                </a:rPr>
                <a:t>upport </a:t>
              </a:r>
              <a:r>
                <a:rPr lang="en-US" sz="1600" dirty="0">
                  <a:cs typeface="Calibri" panose="020F0502020204030204" pitchFamily="34" charset="0"/>
                </a:rPr>
                <a:t>for </a:t>
              </a:r>
              <a:r>
                <a:rPr lang="en-US" sz="1600" dirty="0" smtClean="0">
                  <a:cs typeface="Calibri" panose="020F0502020204030204" pitchFamily="34" charset="0"/>
                </a:rPr>
                <a:t>service providers</a:t>
              </a:r>
              <a:endParaRPr lang="en-US" sz="1600" dirty="0">
                <a:cs typeface="Calibri" panose="020F0502020204030204" pitchFamily="34" charset="0"/>
              </a:endParaRPr>
            </a:p>
          </p:txBody>
        </p:sp>
        <p:sp>
          <p:nvSpPr>
            <p:cNvPr id="45" name="Rectangle 44"/>
            <p:cNvSpPr/>
            <p:nvPr/>
          </p:nvSpPr>
          <p:spPr>
            <a:xfrm>
              <a:off x="8037106" y="1736725"/>
              <a:ext cx="3240000" cy="702000"/>
            </a:xfrm>
            <a:prstGeom prst="rect">
              <a:avLst/>
            </a:prstGeom>
          </p:spPr>
          <p:txBody>
            <a:bodyPr wrap="square" lIns="36000" tIns="36000" rIns="36000" bIns="36000" anchor="ctr">
              <a:noAutofit/>
            </a:bodyPr>
            <a:lstStyle/>
            <a:p>
              <a:pPr>
                <a:lnSpc>
                  <a:spcPct val="90000"/>
                </a:lnSpc>
                <a:spcAft>
                  <a:spcPts val="2400"/>
                </a:spcAft>
              </a:pPr>
              <a:r>
                <a:rPr lang="en-US" sz="1400" dirty="0" smtClean="0">
                  <a:solidFill>
                    <a:prstClr val="black"/>
                  </a:solidFill>
                  <a:cs typeface="Calibri" panose="020F0502020204030204" pitchFamily="34" charset="0"/>
                </a:rPr>
                <a:t>Data sovereignty across physical, virtual and cloud environments</a:t>
              </a:r>
              <a:endParaRPr lang="en-US" sz="1400" dirty="0">
                <a:solidFill>
                  <a:prstClr val="black"/>
                </a:solidFill>
                <a:cs typeface="Calibri" panose="020F0502020204030204" pitchFamily="34" charset="0"/>
              </a:endParaRPr>
            </a:p>
          </p:txBody>
        </p:sp>
        <p:sp>
          <p:nvSpPr>
            <p:cNvPr id="46" name="Rectangle 45"/>
            <p:cNvSpPr/>
            <p:nvPr/>
          </p:nvSpPr>
          <p:spPr>
            <a:xfrm>
              <a:off x="939006" y="1736725"/>
              <a:ext cx="10313987" cy="702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Right Arrow 46"/>
            <p:cNvSpPr/>
            <p:nvPr/>
          </p:nvSpPr>
          <p:spPr>
            <a:xfrm>
              <a:off x="7504342" y="1772751"/>
              <a:ext cx="483200" cy="648000"/>
            </a:xfrm>
            <a:prstGeom prst="rightArrow">
              <a:avLst>
                <a:gd name="adj1" fmla="val 69114"/>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420618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Customer story: Service Management Automation Enables Faster Time-to-market</a:t>
            </a:r>
            <a:endParaRPr lang="en-GB" dirty="0"/>
          </a:p>
        </p:txBody>
      </p:sp>
      <p:sp>
        <p:nvSpPr>
          <p:cNvPr id="8" name="Slide Number Placeholder 7"/>
          <p:cNvSpPr>
            <a:spLocks noGrp="1"/>
          </p:cNvSpPr>
          <p:nvPr>
            <p:ph type="sldNum" sz="quarter" idx="4"/>
          </p:nvPr>
        </p:nvSpPr>
        <p:spPr/>
        <p:txBody>
          <a:bodyPr/>
          <a:lstStyle/>
          <a:p>
            <a:fld id="{B016F8AB-BCEA-4347-8BA6-BE776009BC89}" type="slidenum">
              <a:rPr lang="en-GB" smtClean="0"/>
              <a:pPr/>
              <a:t>6</a:t>
            </a:fld>
            <a:endParaRPr lang="en-GB" dirty="0"/>
          </a:p>
        </p:txBody>
      </p:sp>
      <p:sp>
        <p:nvSpPr>
          <p:cNvPr id="13" name="Content Placeholder 1"/>
          <p:cNvSpPr txBox="1">
            <a:spLocks/>
          </p:cNvSpPr>
          <p:nvPr/>
        </p:nvSpPr>
        <p:spPr>
          <a:xfrm>
            <a:off x="954404" y="2251075"/>
            <a:ext cx="5148263" cy="249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lvl="2" indent="0" defTabSz="609585" eaLnBrk="0" fontAlgn="base" hangingPunct="0">
              <a:spcBef>
                <a:spcPts val="800"/>
              </a:spcBef>
              <a:spcAft>
                <a:spcPts val="0"/>
              </a:spcAft>
              <a:buFont typeface="Calibri" panose="020F0502020204030204" pitchFamily="34" charset="0"/>
              <a:buNone/>
              <a:defRPr/>
            </a:pPr>
            <a:r>
              <a:rPr lang="en-US" sz="2000" dirty="0" smtClean="0">
                <a:ea typeface="HP Simplified" pitchFamily="34" charset="0"/>
              </a:rPr>
              <a:t>Multiple points of entry to different support areas, solution that consolidate all disparate support channels across the group, something with high visibility and easy to use</a:t>
            </a:r>
            <a:endParaRPr lang="en-US" sz="2000" dirty="0">
              <a:ea typeface="HP Simplified" pitchFamily="34" charset="0"/>
            </a:endParaRPr>
          </a:p>
        </p:txBody>
      </p:sp>
      <p:sp>
        <p:nvSpPr>
          <p:cNvPr id="14" name="Content Placeholder 2"/>
          <p:cNvSpPr txBox="1">
            <a:spLocks/>
          </p:cNvSpPr>
          <p:nvPr/>
        </p:nvSpPr>
        <p:spPr>
          <a:xfrm>
            <a:off x="6290287" y="2251075"/>
            <a:ext cx="4968263" cy="39290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r>
              <a:rPr lang="en-US" dirty="0" smtClean="0"/>
              <a:t>Flexible and scalable service management</a:t>
            </a:r>
          </a:p>
          <a:p>
            <a:pPr marL="225425" indent="-225425"/>
            <a:r>
              <a:rPr lang="en-US" dirty="0" smtClean="0"/>
              <a:t>Understand trends and impact of failures</a:t>
            </a:r>
          </a:p>
          <a:p>
            <a:pPr marL="225425" indent="-225425"/>
            <a:r>
              <a:rPr lang="en-US" dirty="0" smtClean="0"/>
              <a:t>Mind shift from IT management to risk management </a:t>
            </a:r>
          </a:p>
          <a:p>
            <a:pPr marL="225425" indent="-225425"/>
            <a:r>
              <a:rPr lang="en-US" dirty="0" smtClean="0"/>
              <a:t>Video</a:t>
            </a:r>
            <a:r>
              <a:rPr lang="en-US" dirty="0"/>
              <a:t>: </a:t>
            </a:r>
            <a:r>
              <a:rPr lang="en-US" dirty="0">
                <a:hlinkClick r:id="rId3"/>
              </a:rPr>
              <a:t>AfroCentric Makes the Move to Enterprise-wide Service Management</a:t>
            </a:r>
          </a:p>
          <a:p>
            <a:pPr marL="0" indent="0">
              <a:spcBef>
                <a:spcPts val="600"/>
              </a:spcBef>
              <a:spcAft>
                <a:spcPts val="0"/>
              </a:spcAft>
              <a:buNone/>
            </a:pPr>
            <a:r>
              <a:rPr lang="en-US" i="1" dirty="0" smtClean="0"/>
              <a:t>Service management becomes relevant across the enterprise, not just within IT. For me that has probably been the best outcome we could have hoped for.</a:t>
            </a:r>
          </a:p>
          <a:p>
            <a:pPr marL="0" indent="0" algn="r">
              <a:buNone/>
            </a:pPr>
            <a:r>
              <a:rPr lang="en-US" sz="1600" dirty="0" smtClean="0"/>
              <a:t>Zaid Ismail, AfroCentric Group</a:t>
            </a:r>
          </a:p>
        </p:txBody>
      </p:sp>
      <p:sp>
        <p:nvSpPr>
          <p:cNvPr id="15" name="TextBox 14"/>
          <p:cNvSpPr txBox="1"/>
          <p:nvPr/>
        </p:nvSpPr>
        <p:spPr>
          <a:xfrm>
            <a:off x="949365" y="1539568"/>
            <a:ext cx="5153302" cy="648612"/>
          </a:xfrm>
          <a:prstGeom prst="rect">
            <a:avLst/>
          </a:prstGeom>
          <a:solidFill>
            <a:schemeClr val="bg1"/>
          </a:solidFill>
          <a:ln w="28575">
            <a:solidFill>
              <a:schemeClr val="accent5"/>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rPr>
              <a:t>Challenge</a:t>
            </a:r>
          </a:p>
        </p:txBody>
      </p:sp>
      <p:sp>
        <p:nvSpPr>
          <p:cNvPr id="16" name="TextBox 15"/>
          <p:cNvSpPr txBox="1"/>
          <p:nvPr/>
        </p:nvSpPr>
        <p:spPr>
          <a:xfrm>
            <a:off x="6197640" y="1539568"/>
            <a:ext cx="5153302" cy="648612"/>
          </a:xfrm>
          <a:prstGeom prst="rect">
            <a:avLst/>
          </a:prstGeom>
          <a:solidFill>
            <a:schemeClr val="bg1"/>
          </a:solidFill>
          <a:ln w="28575">
            <a:solidFill>
              <a:schemeClr val="accent2"/>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rPr>
              <a:t>Result</a:t>
            </a:r>
          </a:p>
        </p:txBody>
      </p:sp>
      <p:cxnSp>
        <p:nvCxnSpPr>
          <p:cNvPr id="9" name="Straight Connector 8"/>
          <p:cNvCxnSpPr/>
          <p:nvPr/>
        </p:nvCxnSpPr>
        <p:spPr>
          <a:xfrm>
            <a:off x="6142448" y="2350093"/>
            <a:ext cx="0" cy="3679233"/>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1887793" y="4185236"/>
            <a:ext cx="4160845" cy="1844089"/>
          </a:xfrm>
          <a:prstGeom prst="rect">
            <a:avLst/>
          </a:prstGeom>
        </p:spPr>
      </p:pic>
      <p:sp>
        <p:nvSpPr>
          <p:cNvPr id="18" name="Isosceles Triangle 17">
            <a:hlinkClick r:id="rId3"/>
          </p:cNvPr>
          <p:cNvSpPr>
            <a:spLocks noChangeAspect="1"/>
          </p:cNvSpPr>
          <p:nvPr/>
        </p:nvSpPr>
        <p:spPr bwMode="ltGray">
          <a:xfrm rot="5400000">
            <a:off x="3667383" y="4899006"/>
            <a:ext cx="601664" cy="416548"/>
          </a:xfrm>
          <a:prstGeom prst="triangle">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solidFill>
                <a:prstClr val="white"/>
              </a:solidFill>
              <a:sym typeface="Calibri"/>
            </a:endParaRP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768" y="3440437"/>
            <a:ext cx="1290488" cy="856260"/>
          </a:xfrm>
          <a:prstGeom prst="rect">
            <a:avLst/>
          </a:prstGeom>
        </p:spPr>
      </p:pic>
    </p:spTree>
    <p:extLst>
      <p:ext uri="{BB962C8B-B14F-4D97-AF65-F5344CB8AC3E}">
        <p14:creationId xmlns:p14="http://schemas.microsoft.com/office/powerpoint/2010/main" val="321804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Automation</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pPr/>
              <a:t>7</a:t>
            </a:fld>
            <a:endParaRPr lang="en-US"/>
          </a:p>
        </p:txBody>
      </p:sp>
      <p:sp>
        <p:nvSpPr>
          <p:cNvPr id="4" name="Text Placeholder 3"/>
          <p:cNvSpPr>
            <a:spLocks noGrp="1"/>
          </p:cNvSpPr>
          <p:nvPr>
            <p:ph type="body" sz="quarter" idx="13"/>
          </p:nvPr>
        </p:nvSpPr>
        <p:spPr/>
        <p:txBody>
          <a:bodyPr/>
          <a:lstStyle/>
          <a:p>
            <a:r>
              <a:rPr lang="en-US" dirty="0" smtClean="0"/>
              <a:t>Innovative architecture, built for agility and scale</a:t>
            </a:r>
            <a:endParaRPr lang="en-GB" dirty="0"/>
          </a:p>
        </p:txBody>
      </p:sp>
      <p:sp>
        <p:nvSpPr>
          <p:cNvPr id="48" name="Text Placeholder 3"/>
          <p:cNvSpPr txBox="1">
            <a:spLocks/>
          </p:cNvSpPr>
          <p:nvPr/>
        </p:nvSpPr>
        <p:spPr>
          <a:xfrm>
            <a:off x="530195" y="898570"/>
            <a:ext cx="10969943" cy="381000"/>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ct val="85000"/>
              </a:lnSpc>
              <a:buFont typeface="Arial" panose="020B0604020202020204" pitchFamily="34" charset="0"/>
              <a:buNone/>
            </a:pPr>
            <a:endParaRPr lang="en-US" sz="2400" dirty="0">
              <a:solidFill>
                <a:srgbClr val="212E35"/>
              </a:solidFill>
              <a:cs typeface="Calibri" panose="020F0502020204030204" pitchFamily="34" charset="0"/>
            </a:endParaRPr>
          </a:p>
        </p:txBody>
      </p:sp>
      <p:sp>
        <p:nvSpPr>
          <p:cNvPr id="181" name="Content Placeholder 8"/>
          <p:cNvSpPr txBox="1">
            <a:spLocks/>
          </p:cNvSpPr>
          <p:nvPr/>
        </p:nvSpPr>
        <p:spPr>
          <a:xfrm>
            <a:off x="6503309" y="1776118"/>
            <a:ext cx="4876711" cy="3821288"/>
          </a:xfrm>
          <a:prstGeom prst="rect">
            <a:avLst/>
          </a:prstGeom>
        </p:spPr>
        <p:txBody>
          <a:bodyPr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300"/>
              </a:spcAft>
            </a:pPr>
            <a:r>
              <a:rPr lang="en-US" dirty="0" smtClean="0"/>
              <a:t>Machine learning and analytics </a:t>
            </a:r>
            <a:r>
              <a:rPr lang="en-US" dirty="0"/>
              <a:t>based service </a:t>
            </a:r>
            <a:r>
              <a:rPr lang="en-US" dirty="0" smtClean="0"/>
              <a:t>desk</a:t>
            </a:r>
          </a:p>
          <a:p>
            <a:pPr>
              <a:spcBef>
                <a:spcPts val="1200"/>
              </a:spcBef>
              <a:spcAft>
                <a:spcPts val="300"/>
              </a:spcAft>
            </a:pPr>
            <a:r>
              <a:rPr lang="en-US" dirty="0" smtClean="0"/>
              <a:t>Smart self-service with social collaboration</a:t>
            </a:r>
          </a:p>
          <a:p>
            <a:pPr>
              <a:spcBef>
                <a:spcPts val="1200"/>
              </a:spcBef>
              <a:spcAft>
                <a:spcPts val="300"/>
              </a:spcAft>
            </a:pPr>
            <a:r>
              <a:rPr lang="en-US" dirty="0" smtClean="0"/>
              <a:t>Modern user experience for enterprise applications</a:t>
            </a:r>
          </a:p>
          <a:p>
            <a:pPr>
              <a:spcBef>
                <a:spcPts val="1200"/>
              </a:spcBef>
              <a:spcAft>
                <a:spcPts val="300"/>
              </a:spcAft>
            </a:pPr>
            <a:r>
              <a:rPr lang="en-US" dirty="0" smtClean="0"/>
              <a:t>Codeless configuration and easy upgrades</a:t>
            </a:r>
          </a:p>
          <a:p>
            <a:pPr>
              <a:spcBef>
                <a:spcPts val="1200"/>
              </a:spcBef>
              <a:spcAft>
                <a:spcPts val="300"/>
              </a:spcAft>
            </a:pPr>
            <a:r>
              <a:rPr lang="en-US" dirty="0" smtClean="0"/>
              <a:t>Multi-tenancy for service provider support</a:t>
            </a:r>
            <a:endParaRPr lang="en-US" dirty="0"/>
          </a:p>
          <a:p>
            <a:pPr>
              <a:spcBef>
                <a:spcPts val="1200"/>
              </a:spcBef>
              <a:spcAft>
                <a:spcPts val="300"/>
              </a:spcAft>
            </a:pPr>
            <a:r>
              <a:rPr lang="en-US" dirty="0" smtClean="0"/>
              <a:t>ITOM platform with flexible deployment options</a:t>
            </a:r>
          </a:p>
        </p:txBody>
      </p:sp>
      <p:grpSp>
        <p:nvGrpSpPr>
          <p:cNvPr id="6" name="Group 5"/>
          <p:cNvGrpSpPr/>
          <p:nvPr/>
        </p:nvGrpSpPr>
        <p:grpSpPr>
          <a:xfrm>
            <a:off x="944563" y="1725730"/>
            <a:ext cx="5158105" cy="4353174"/>
            <a:chOff x="944563" y="1725730"/>
            <a:chExt cx="5158105" cy="4353174"/>
          </a:xfrm>
        </p:grpSpPr>
        <p:sp>
          <p:nvSpPr>
            <p:cNvPr id="110" name="Rectangle 109"/>
            <p:cNvSpPr/>
            <p:nvPr/>
          </p:nvSpPr>
          <p:spPr bwMode="ltGray">
            <a:xfrm>
              <a:off x="2332414" y="4240169"/>
              <a:ext cx="1080000" cy="1055317"/>
            </a:xfrm>
            <a:prstGeom prst="rect">
              <a:avLst/>
            </a:prstGeom>
            <a:noFill/>
            <a:ln w="28575" cap="flat" cmpd="sng" algn="ctr">
              <a:solidFill>
                <a:schemeClr val="accent5"/>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Machine Learning &amp; Analytics</a:t>
              </a:r>
            </a:p>
          </p:txBody>
        </p:sp>
        <p:sp>
          <p:nvSpPr>
            <p:cNvPr id="26" name="Rectangle 25"/>
            <p:cNvSpPr/>
            <p:nvPr/>
          </p:nvSpPr>
          <p:spPr bwMode="ltGray">
            <a:xfrm>
              <a:off x="953454" y="4124519"/>
              <a:ext cx="5149214" cy="1265429"/>
            </a:xfrm>
            <a:prstGeom prst="rect">
              <a:avLst/>
            </a:prstGeom>
            <a:noFill/>
            <a:ln w="28575" cap="flat" cmpd="sng" algn="ctr">
              <a:solidFill>
                <a:sysClr val="window" lastClr="FFFFFF">
                  <a:lumMod val="50000"/>
                </a:sysClr>
              </a:solidFill>
              <a:prstDash val="solid"/>
              <a:miter lim="800000"/>
            </a:ln>
            <a:effectLst/>
          </p:spPr>
          <p:txBody>
            <a:bodyPr lIns="45711" tIns="22855" rIns="45711" bIns="22855" rtlCol="0" anchor="ctr"/>
            <a:lstStyle/>
            <a:p>
              <a:pPr marL="0" marR="0" lvl="0" indent="0" algn="ctr" defTabSz="914149"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prstClr val="black"/>
                </a:solidFill>
                <a:effectLst/>
                <a:uLnTx/>
                <a:uFillTx/>
                <a:latin typeface="Calibri" panose="020F0502020204030204"/>
                <a:ea typeface="+mn-ea"/>
                <a:cs typeface="Arial"/>
              </a:endParaRPr>
            </a:p>
          </p:txBody>
        </p:sp>
        <p:grpSp>
          <p:nvGrpSpPr>
            <p:cNvPr id="29" name="Group 28"/>
            <p:cNvGrpSpPr/>
            <p:nvPr/>
          </p:nvGrpSpPr>
          <p:grpSpPr>
            <a:xfrm>
              <a:off x="2520116" y="2710217"/>
              <a:ext cx="369958" cy="308721"/>
              <a:chOff x="2648492" y="1964784"/>
              <a:chExt cx="438310" cy="365760"/>
            </a:xfrm>
            <a:solidFill>
              <a:schemeClr val="accent1"/>
            </a:solidFill>
          </p:grpSpPr>
          <p:sp>
            <p:nvSpPr>
              <p:cNvPr id="30" name="Freeform 254"/>
              <p:cNvSpPr>
                <a:spLocks noChangeArrowheads="1"/>
              </p:cNvSpPr>
              <p:nvPr/>
            </p:nvSpPr>
            <p:spPr bwMode="auto">
              <a:xfrm>
                <a:off x="2648492" y="1964784"/>
                <a:ext cx="438310" cy="365760"/>
              </a:xfrm>
              <a:custGeom>
                <a:avLst/>
                <a:gdLst>
                  <a:gd name="T0" fmla="*/ 639 w 640"/>
                  <a:gd name="T1" fmla="*/ 480 h 534"/>
                  <a:gd name="T2" fmla="*/ 639 w 640"/>
                  <a:gd name="T3" fmla="*/ 480 h 534"/>
                  <a:gd name="T4" fmla="*/ 639 w 640"/>
                  <a:gd name="T5" fmla="*/ 479 h 534"/>
                  <a:gd name="T6" fmla="*/ 639 w 640"/>
                  <a:gd name="T7" fmla="*/ 476 h 534"/>
                  <a:gd name="T8" fmla="*/ 597 w 640"/>
                  <a:gd name="T9" fmla="*/ 371 h 534"/>
                  <a:gd name="T10" fmla="*/ 597 w 640"/>
                  <a:gd name="T11" fmla="*/ 62 h 534"/>
                  <a:gd name="T12" fmla="*/ 549 w 640"/>
                  <a:gd name="T13" fmla="*/ 0 h 534"/>
                  <a:gd name="T14" fmla="*/ 101 w 640"/>
                  <a:gd name="T15" fmla="*/ 0 h 534"/>
                  <a:gd name="T16" fmla="*/ 42 w 640"/>
                  <a:gd name="T17" fmla="*/ 62 h 534"/>
                  <a:gd name="T18" fmla="*/ 42 w 640"/>
                  <a:gd name="T19" fmla="*/ 371 h 534"/>
                  <a:gd name="T20" fmla="*/ 0 w 640"/>
                  <a:gd name="T21" fmla="*/ 476 h 534"/>
                  <a:gd name="T22" fmla="*/ 0 w 640"/>
                  <a:gd name="T23" fmla="*/ 479 h 534"/>
                  <a:gd name="T24" fmla="*/ 0 w 640"/>
                  <a:gd name="T25" fmla="*/ 480 h 534"/>
                  <a:gd name="T26" fmla="*/ 0 w 640"/>
                  <a:gd name="T27" fmla="*/ 487 h 534"/>
                  <a:gd name="T28" fmla="*/ 48 w 640"/>
                  <a:gd name="T29" fmla="*/ 533 h 534"/>
                  <a:gd name="T30" fmla="*/ 581 w 640"/>
                  <a:gd name="T31" fmla="*/ 533 h 534"/>
                  <a:gd name="T32" fmla="*/ 639 w 640"/>
                  <a:gd name="T33" fmla="*/ 487 h 534"/>
                  <a:gd name="T34" fmla="*/ 639 w 640"/>
                  <a:gd name="T35" fmla="*/ 480 h 534"/>
                  <a:gd name="T36" fmla="*/ 64 w 640"/>
                  <a:gd name="T37" fmla="*/ 62 h 534"/>
                  <a:gd name="T38" fmla="*/ 64 w 640"/>
                  <a:gd name="T39" fmla="*/ 62 h 534"/>
                  <a:gd name="T40" fmla="*/ 101 w 640"/>
                  <a:gd name="T41" fmla="*/ 21 h 534"/>
                  <a:gd name="T42" fmla="*/ 549 w 640"/>
                  <a:gd name="T43" fmla="*/ 21 h 534"/>
                  <a:gd name="T44" fmla="*/ 575 w 640"/>
                  <a:gd name="T45" fmla="*/ 62 h 534"/>
                  <a:gd name="T46" fmla="*/ 575 w 640"/>
                  <a:gd name="T47" fmla="*/ 363 h 534"/>
                  <a:gd name="T48" fmla="*/ 64 w 640"/>
                  <a:gd name="T49" fmla="*/ 363 h 534"/>
                  <a:gd name="T50" fmla="*/ 64 w 640"/>
                  <a:gd name="T51" fmla="*/ 62 h 534"/>
                  <a:gd name="T52" fmla="*/ 60 w 640"/>
                  <a:gd name="T53" fmla="*/ 384 h 534"/>
                  <a:gd name="T54" fmla="*/ 60 w 640"/>
                  <a:gd name="T55" fmla="*/ 384 h 534"/>
                  <a:gd name="T56" fmla="*/ 580 w 640"/>
                  <a:gd name="T57" fmla="*/ 384 h 534"/>
                  <a:gd name="T58" fmla="*/ 613 w 640"/>
                  <a:gd name="T59" fmla="*/ 469 h 534"/>
                  <a:gd name="T60" fmla="*/ 26 w 640"/>
                  <a:gd name="T61" fmla="*/ 469 h 534"/>
                  <a:gd name="T62" fmla="*/ 60 w 640"/>
                  <a:gd name="T63" fmla="*/ 384 h 534"/>
                  <a:gd name="T64" fmla="*/ 581 w 640"/>
                  <a:gd name="T65" fmla="*/ 512 h 534"/>
                  <a:gd name="T66" fmla="*/ 581 w 640"/>
                  <a:gd name="T67" fmla="*/ 512 h 534"/>
                  <a:gd name="T68" fmla="*/ 48 w 640"/>
                  <a:gd name="T69" fmla="*/ 512 h 534"/>
                  <a:gd name="T70" fmla="*/ 21 w 640"/>
                  <a:gd name="T71" fmla="*/ 490 h 534"/>
                  <a:gd name="T72" fmla="*/ 618 w 640"/>
                  <a:gd name="T73" fmla="*/ 490 h 534"/>
                  <a:gd name="T74" fmla="*/ 581 w 640"/>
                  <a:gd name="T75" fmla="*/ 5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534">
                    <a:moveTo>
                      <a:pt x="639" y="480"/>
                    </a:moveTo>
                    <a:lnTo>
                      <a:pt x="639" y="480"/>
                    </a:lnTo>
                    <a:lnTo>
                      <a:pt x="639" y="479"/>
                    </a:lnTo>
                    <a:cubicBezTo>
                      <a:pt x="639" y="478"/>
                      <a:pt x="639" y="477"/>
                      <a:pt x="639" y="476"/>
                    </a:cubicBezTo>
                    <a:cubicBezTo>
                      <a:pt x="597" y="371"/>
                      <a:pt x="597" y="371"/>
                      <a:pt x="597" y="371"/>
                    </a:cubicBezTo>
                    <a:cubicBezTo>
                      <a:pt x="597" y="62"/>
                      <a:pt x="597" y="62"/>
                      <a:pt x="597" y="62"/>
                    </a:cubicBezTo>
                    <a:cubicBezTo>
                      <a:pt x="597" y="36"/>
                      <a:pt x="578" y="0"/>
                      <a:pt x="549" y="0"/>
                    </a:cubicBezTo>
                    <a:cubicBezTo>
                      <a:pt x="101" y="0"/>
                      <a:pt x="101" y="0"/>
                      <a:pt x="101" y="0"/>
                    </a:cubicBezTo>
                    <a:cubicBezTo>
                      <a:pt x="74" y="0"/>
                      <a:pt x="42" y="32"/>
                      <a:pt x="42" y="62"/>
                    </a:cubicBezTo>
                    <a:cubicBezTo>
                      <a:pt x="42" y="371"/>
                      <a:pt x="42" y="371"/>
                      <a:pt x="42" y="371"/>
                    </a:cubicBezTo>
                    <a:cubicBezTo>
                      <a:pt x="0" y="476"/>
                      <a:pt x="0" y="476"/>
                      <a:pt x="0" y="476"/>
                    </a:cubicBezTo>
                    <a:cubicBezTo>
                      <a:pt x="0" y="477"/>
                      <a:pt x="0" y="478"/>
                      <a:pt x="0" y="479"/>
                    </a:cubicBezTo>
                    <a:lnTo>
                      <a:pt x="0" y="480"/>
                    </a:lnTo>
                    <a:cubicBezTo>
                      <a:pt x="0" y="487"/>
                      <a:pt x="0" y="487"/>
                      <a:pt x="0" y="487"/>
                    </a:cubicBezTo>
                    <a:cubicBezTo>
                      <a:pt x="0" y="514"/>
                      <a:pt x="19" y="533"/>
                      <a:pt x="48" y="533"/>
                    </a:cubicBezTo>
                    <a:cubicBezTo>
                      <a:pt x="581" y="533"/>
                      <a:pt x="581" y="533"/>
                      <a:pt x="581" y="533"/>
                    </a:cubicBezTo>
                    <a:cubicBezTo>
                      <a:pt x="609" y="533"/>
                      <a:pt x="639" y="515"/>
                      <a:pt x="639" y="487"/>
                    </a:cubicBezTo>
                    <a:lnTo>
                      <a:pt x="639" y="480"/>
                    </a:lnTo>
                    <a:close/>
                    <a:moveTo>
                      <a:pt x="64" y="62"/>
                    </a:moveTo>
                    <a:lnTo>
                      <a:pt x="64" y="62"/>
                    </a:lnTo>
                    <a:cubicBezTo>
                      <a:pt x="64" y="44"/>
                      <a:pt x="86" y="21"/>
                      <a:pt x="101" y="21"/>
                    </a:cubicBezTo>
                    <a:cubicBezTo>
                      <a:pt x="549" y="21"/>
                      <a:pt x="549" y="21"/>
                      <a:pt x="549" y="21"/>
                    </a:cubicBezTo>
                    <a:cubicBezTo>
                      <a:pt x="563" y="21"/>
                      <a:pt x="575" y="43"/>
                      <a:pt x="575" y="62"/>
                    </a:cubicBezTo>
                    <a:cubicBezTo>
                      <a:pt x="575" y="363"/>
                      <a:pt x="575" y="363"/>
                      <a:pt x="575" y="363"/>
                    </a:cubicBezTo>
                    <a:cubicBezTo>
                      <a:pt x="64" y="363"/>
                      <a:pt x="64" y="363"/>
                      <a:pt x="64" y="363"/>
                    </a:cubicBezTo>
                    <a:lnTo>
                      <a:pt x="64" y="62"/>
                    </a:lnTo>
                    <a:close/>
                    <a:moveTo>
                      <a:pt x="60" y="384"/>
                    </a:moveTo>
                    <a:lnTo>
                      <a:pt x="60" y="384"/>
                    </a:lnTo>
                    <a:cubicBezTo>
                      <a:pt x="580" y="384"/>
                      <a:pt x="580" y="384"/>
                      <a:pt x="580" y="384"/>
                    </a:cubicBezTo>
                    <a:cubicBezTo>
                      <a:pt x="613" y="469"/>
                      <a:pt x="613" y="469"/>
                      <a:pt x="613" y="469"/>
                    </a:cubicBezTo>
                    <a:cubicBezTo>
                      <a:pt x="26" y="469"/>
                      <a:pt x="26" y="469"/>
                      <a:pt x="26" y="469"/>
                    </a:cubicBezTo>
                    <a:lnTo>
                      <a:pt x="60" y="384"/>
                    </a:lnTo>
                    <a:close/>
                    <a:moveTo>
                      <a:pt x="581" y="512"/>
                    </a:moveTo>
                    <a:lnTo>
                      <a:pt x="581" y="512"/>
                    </a:lnTo>
                    <a:cubicBezTo>
                      <a:pt x="48" y="512"/>
                      <a:pt x="48" y="512"/>
                      <a:pt x="48" y="512"/>
                    </a:cubicBezTo>
                    <a:cubicBezTo>
                      <a:pt x="40" y="512"/>
                      <a:pt x="23" y="509"/>
                      <a:pt x="21" y="490"/>
                    </a:cubicBezTo>
                    <a:cubicBezTo>
                      <a:pt x="618" y="490"/>
                      <a:pt x="618" y="490"/>
                      <a:pt x="618" y="490"/>
                    </a:cubicBezTo>
                    <a:cubicBezTo>
                      <a:pt x="615" y="503"/>
                      <a:pt x="597" y="512"/>
                      <a:pt x="581" y="512"/>
                    </a:cubicBez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64" b="0" i="0" u="none" strike="noStrike" kern="0" cap="none" spc="0" normalizeH="0" baseline="0" noProof="0" smtClean="0">
                  <a:ln>
                    <a:noFill/>
                  </a:ln>
                  <a:solidFill>
                    <a:srgbClr val="212E35"/>
                  </a:solidFill>
                  <a:effectLst/>
                  <a:uLnTx/>
                  <a:uFillTx/>
                </a:endParaRPr>
              </a:p>
            </p:txBody>
          </p:sp>
          <p:sp>
            <p:nvSpPr>
              <p:cNvPr id="31" name="Freeform 255"/>
              <p:cNvSpPr>
                <a:spLocks noChangeArrowheads="1"/>
              </p:cNvSpPr>
              <p:nvPr/>
            </p:nvSpPr>
            <p:spPr bwMode="auto">
              <a:xfrm>
                <a:off x="2721040" y="2010125"/>
                <a:ext cx="293214" cy="175323"/>
              </a:xfrm>
              <a:custGeom>
                <a:avLst/>
                <a:gdLst>
                  <a:gd name="T0" fmla="*/ 415 w 427"/>
                  <a:gd name="T1" fmla="*/ 0 h 257"/>
                  <a:gd name="T2" fmla="*/ 415 w 427"/>
                  <a:gd name="T3" fmla="*/ 0 h 257"/>
                  <a:gd name="T4" fmla="*/ 11 w 427"/>
                  <a:gd name="T5" fmla="*/ 0 h 257"/>
                  <a:gd name="T6" fmla="*/ 0 w 427"/>
                  <a:gd name="T7" fmla="*/ 10 h 257"/>
                  <a:gd name="T8" fmla="*/ 0 w 427"/>
                  <a:gd name="T9" fmla="*/ 245 h 257"/>
                  <a:gd name="T10" fmla="*/ 11 w 427"/>
                  <a:gd name="T11" fmla="*/ 256 h 257"/>
                  <a:gd name="T12" fmla="*/ 415 w 427"/>
                  <a:gd name="T13" fmla="*/ 256 h 257"/>
                  <a:gd name="T14" fmla="*/ 426 w 427"/>
                  <a:gd name="T15" fmla="*/ 245 h 257"/>
                  <a:gd name="T16" fmla="*/ 426 w 427"/>
                  <a:gd name="T17" fmla="*/ 10 h 257"/>
                  <a:gd name="T18" fmla="*/ 415 w 427"/>
                  <a:gd name="T19" fmla="*/ 0 h 257"/>
                  <a:gd name="T20" fmla="*/ 405 w 427"/>
                  <a:gd name="T21" fmla="*/ 234 h 257"/>
                  <a:gd name="T22" fmla="*/ 405 w 427"/>
                  <a:gd name="T23" fmla="*/ 234 h 257"/>
                  <a:gd name="T24" fmla="*/ 21 w 427"/>
                  <a:gd name="T25" fmla="*/ 234 h 257"/>
                  <a:gd name="T26" fmla="*/ 21 w 427"/>
                  <a:gd name="T27" fmla="*/ 21 h 257"/>
                  <a:gd name="T28" fmla="*/ 405 w 427"/>
                  <a:gd name="T29" fmla="*/ 21 h 257"/>
                  <a:gd name="T30" fmla="*/ 405 w 427"/>
                  <a:gd name="T31"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7" h="257">
                    <a:moveTo>
                      <a:pt x="415" y="0"/>
                    </a:moveTo>
                    <a:lnTo>
                      <a:pt x="415" y="0"/>
                    </a:lnTo>
                    <a:cubicBezTo>
                      <a:pt x="11" y="0"/>
                      <a:pt x="11" y="0"/>
                      <a:pt x="11" y="0"/>
                    </a:cubicBezTo>
                    <a:cubicBezTo>
                      <a:pt x="4" y="0"/>
                      <a:pt x="0" y="5"/>
                      <a:pt x="0" y="10"/>
                    </a:cubicBezTo>
                    <a:cubicBezTo>
                      <a:pt x="0" y="245"/>
                      <a:pt x="0" y="245"/>
                      <a:pt x="0" y="245"/>
                    </a:cubicBezTo>
                    <a:cubicBezTo>
                      <a:pt x="0" y="251"/>
                      <a:pt x="4" y="256"/>
                      <a:pt x="11" y="256"/>
                    </a:cubicBezTo>
                    <a:cubicBezTo>
                      <a:pt x="415" y="256"/>
                      <a:pt x="415" y="256"/>
                      <a:pt x="415" y="256"/>
                    </a:cubicBezTo>
                    <a:cubicBezTo>
                      <a:pt x="421" y="256"/>
                      <a:pt x="426" y="251"/>
                      <a:pt x="426" y="245"/>
                    </a:cubicBezTo>
                    <a:cubicBezTo>
                      <a:pt x="426" y="10"/>
                      <a:pt x="426" y="10"/>
                      <a:pt x="426" y="10"/>
                    </a:cubicBezTo>
                    <a:cubicBezTo>
                      <a:pt x="426" y="5"/>
                      <a:pt x="421" y="0"/>
                      <a:pt x="415" y="0"/>
                    </a:cubicBezTo>
                    <a:close/>
                    <a:moveTo>
                      <a:pt x="405" y="234"/>
                    </a:moveTo>
                    <a:lnTo>
                      <a:pt x="405" y="234"/>
                    </a:lnTo>
                    <a:cubicBezTo>
                      <a:pt x="21" y="234"/>
                      <a:pt x="21" y="234"/>
                      <a:pt x="21" y="234"/>
                    </a:cubicBezTo>
                    <a:cubicBezTo>
                      <a:pt x="21" y="21"/>
                      <a:pt x="21" y="21"/>
                      <a:pt x="21" y="21"/>
                    </a:cubicBezTo>
                    <a:cubicBezTo>
                      <a:pt x="405" y="21"/>
                      <a:pt x="405" y="21"/>
                      <a:pt x="405" y="21"/>
                    </a:cubicBezTo>
                    <a:lnTo>
                      <a:pt x="405" y="234"/>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64" b="0" i="0" u="none" strike="noStrike" kern="0" cap="none" spc="0" normalizeH="0" baseline="0" noProof="0" smtClean="0">
                  <a:ln>
                    <a:noFill/>
                  </a:ln>
                  <a:solidFill>
                    <a:srgbClr val="212E35"/>
                  </a:solidFill>
                  <a:effectLst/>
                  <a:uLnTx/>
                  <a:uFillTx/>
                </a:endParaRPr>
              </a:p>
            </p:txBody>
          </p:sp>
        </p:grpSp>
        <p:grpSp>
          <p:nvGrpSpPr>
            <p:cNvPr id="32" name="Group 31"/>
            <p:cNvGrpSpPr/>
            <p:nvPr/>
          </p:nvGrpSpPr>
          <p:grpSpPr>
            <a:xfrm>
              <a:off x="1063356" y="3425665"/>
              <a:ext cx="351766" cy="432000"/>
              <a:chOff x="4834909" y="3800116"/>
              <a:chExt cx="326898" cy="425911"/>
            </a:xfrm>
            <a:solidFill>
              <a:schemeClr val="accent1"/>
            </a:solidFill>
          </p:grpSpPr>
          <p:sp>
            <p:nvSpPr>
              <p:cNvPr id="33" name="Freeform 86"/>
              <p:cNvSpPr>
                <a:spLocks noChangeArrowheads="1"/>
              </p:cNvSpPr>
              <p:nvPr/>
            </p:nvSpPr>
            <p:spPr bwMode="auto">
              <a:xfrm>
                <a:off x="4834909" y="3800116"/>
                <a:ext cx="326898" cy="425911"/>
              </a:xfrm>
              <a:custGeom>
                <a:avLst/>
                <a:gdLst>
                  <a:gd name="T0" fmla="*/ 12 w 529"/>
                  <a:gd name="T1" fmla="*/ 632 h 633"/>
                  <a:gd name="T2" fmla="*/ 12 w 529"/>
                  <a:gd name="T3" fmla="*/ 632 h 633"/>
                  <a:gd name="T4" fmla="*/ 516 w 529"/>
                  <a:gd name="T5" fmla="*/ 632 h 633"/>
                  <a:gd name="T6" fmla="*/ 528 w 529"/>
                  <a:gd name="T7" fmla="*/ 620 h 633"/>
                  <a:gd name="T8" fmla="*/ 528 w 529"/>
                  <a:gd name="T9" fmla="*/ 11 h 633"/>
                  <a:gd name="T10" fmla="*/ 516 w 529"/>
                  <a:gd name="T11" fmla="*/ 0 h 633"/>
                  <a:gd name="T12" fmla="*/ 12 w 529"/>
                  <a:gd name="T13" fmla="*/ 0 h 633"/>
                  <a:gd name="T14" fmla="*/ 0 w 529"/>
                  <a:gd name="T15" fmla="*/ 11 h 633"/>
                  <a:gd name="T16" fmla="*/ 0 w 529"/>
                  <a:gd name="T17" fmla="*/ 620 h 633"/>
                  <a:gd name="T18" fmla="*/ 12 w 529"/>
                  <a:gd name="T19" fmla="*/ 632 h 633"/>
                  <a:gd name="T20" fmla="*/ 24 w 529"/>
                  <a:gd name="T21" fmla="*/ 23 h 633"/>
                  <a:gd name="T22" fmla="*/ 24 w 529"/>
                  <a:gd name="T23" fmla="*/ 23 h 633"/>
                  <a:gd name="T24" fmla="*/ 505 w 529"/>
                  <a:gd name="T25" fmla="*/ 23 h 633"/>
                  <a:gd name="T26" fmla="*/ 505 w 529"/>
                  <a:gd name="T27" fmla="*/ 609 h 633"/>
                  <a:gd name="T28" fmla="*/ 24 w 529"/>
                  <a:gd name="T29" fmla="*/ 609 h 633"/>
                  <a:gd name="T30" fmla="*/ 24 w 529"/>
                  <a:gd name="T31" fmla="*/ 2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9" h="633">
                    <a:moveTo>
                      <a:pt x="12" y="632"/>
                    </a:moveTo>
                    <a:lnTo>
                      <a:pt x="12" y="632"/>
                    </a:lnTo>
                    <a:cubicBezTo>
                      <a:pt x="516" y="632"/>
                      <a:pt x="516" y="632"/>
                      <a:pt x="516" y="632"/>
                    </a:cubicBezTo>
                    <a:cubicBezTo>
                      <a:pt x="522" y="632"/>
                      <a:pt x="528" y="626"/>
                      <a:pt x="528" y="620"/>
                    </a:cubicBezTo>
                    <a:cubicBezTo>
                      <a:pt x="528" y="11"/>
                      <a:pt x="528" y="11"/>
                      <a:pt x="528" y="11"/>
                    </a:cubicBezTo>
                    <a:cubicBezTo>
                      <a:pt x="528" y="5"/>
                      <a:pt x="522" y="0"/>
                      <a:pt x="516" y="0"/>
                    </a:cubicBezTo>
                    <a:cubicBezTo>
                      <a:pt x="12" y="0"/>
                      <a:pt x="12" y="0"/>
                      <a:pt x="12" y="0"/>
                    </a:cubicBezTo>
                    <a:cubicBezTo>
                      <a:pt x="5" y="0"/>
                      <a:pt x="0" y="5"/>
                      <a:pt x="0" y="11"/>
                    </a:cubicBezTo>
                    <a:cubicBezTo>
                      <a:pt x="0" y="620"/>
                      <a:pt x="0" y="620"/>
                      <a:pt x="0" y="620"/>
                    </a:cubicBezTo>
                    <a:cubicBezTo>
                      <a:pt x="0" y="626"/>
                      <a:pt x="5" y="632"/>
                      <a:pt x="12" y="632"/>
                    </a:cubicBezTo>
                    <a:close/>
                    <a:moveTo>
                      <a:pt x="24" y="23"/>
                    </a:moveTo>
                    <a:lnTo>
                      <a:pt x="24" y="23"/>
                    </a:lnTo>
                    <a:cubicBezTo>
                      <a:pt x="505" y="23"/>
                      <a:pt x="505" y="23"/>
                      <a:pt x="505" y="23"/>
                    </a:cubicBezTo>
                    <a:cubicBezTo>
                      <a:pt x="505" y="609"/>
                      <a:pt x="505" y="609"/>
                      <a:pt x="505" y="609"/>
                    </a:cubicBezTo>
                    <a:cubicBezTo>
                      <a:pt x="24" y="609"/>
                      <a:pt x="24" y="609"/>
                      <a:pt x="24" y="609"/>
                    </a:cubicBezTo>
                    <a:lnTo>
                      <a:pt x="24"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34" name="Freeform 87"/>
              <p:cNvSpPr>
                <a:spLocks noChangeArrowheads="1"/>
              </p:cNvSpPr>
              <p:nvPr/>
            </p:nvSpPr>
            <p:spPr bwMode="auto">
              <a:xfrm>
                <a:off x="4893478" y="4013071"/>
                <a:ext cx="209761" cy="192251"/>
              </a:xfrm>
              <a:custGeom>
                <a:avLst/>
                <a:gdLst>
                  <a:gd name="T0" fmla="*/ 259 w 341"/>
                  <a:gd name="T1" fmla="*/ 111 h 287"/>
                  <a:gd name="T2" fmla="*/ 259 w 341"/>
                  <a:gd name="T3" fmla="*/ 111 h 287"/>
                  <a:gd name="T4" fmla="*/ 258 w 341"/>
                  <a:gd name="T5" fmla="*/ 110 h 287"/>
                  <a:gd name="T6" fmla="*/ 261 w 341"/>
                  <a:gd name="T7" fmla="*/ 90 h 287"/>
                  <a:gd name="T8" fmla="*/ 170 w 341"/>
                  <a:gd name="T9" fmla="*/ 0 h 287"/>
                  <a:gd name="T10" fmla="*/ 80 w 341"/>
                  <a:gd name="T11" fmla="*/ 90 h 287"/>
                  <a:gd name="T12" fmla="*/ 82 w 341"/>
                  <a:gd name="T13" fmla="*/ 110 h 287"/>
                  <a:gd name="T14" fmla="*/ 81 w 341"/>
                  <a:gd name="T15" fmla="*/ 111 h 287"/>
                  <a:gd name="T16" fmla="*/ 3 w 341"/>
                  <a:gd name="T17" fmla="*/ 242 h 287"/>
                  <a:gd name="T18" fmla="*/ 4 w 341"/>
                  <a:gd name="T19" fmla="*/ 256 h 287"/>
                  <a:gd name="T20" fmla="*/ 16 w 341"/>
                  <a:gd name="T21" fmla="*/ 259 h 287"/>
                  <a:gd name="T22" fmla="*/ 88 w 341"/>
                  <a:gd name="T23" fmla="*/ 235 h 287"/>
                  <a:gd name="T24" fmla="*/ 136 w 341"/>
                  <a:gd name="T25" fmla="*/ 283 h 287"/>
                  <a:gd name="T26" fmla="*/ 144 w 341"/>
                  <a:gd name="T27" fmla="*/ 286 h 287"/>
                  <a:gd name="T28" fmla="*/ 148 w 341"/>
                  <a:gd name="T29" fmla="*/ 286 h 287"/>
                  <a:gd name="T30" fmla="*/ 155 w 341"/>
                  <a:gd name="T31" fmla="*/ 278 h 287"/>
                  <a:gd name="T32" fmla="*/ 170 w 341"/>
                  <a:gd name="T33" fmla="*/ 217 h 287"/>
                  <a:gd name="T34" fmla="*/ 185 w 341"/>
                  <a:gd name="T35" fmla="*/ 278 h 287"/>
                  <a:gd name="T36" fmla="*/ 193 w 341"/>
                  <a:gd name="T37" fmla="*/ 286 h 287"/>
                  <a:gd name="T38" fmla="*/ 196 w 341"/>
                  <a:gd name="T39" fmla="*/ 286 h 287"/>
                  <a:gd name="T40" fmla="*/ 205 w 341"/>
                  <a:gd name="T41" fmla="*/ 283 h 287"/>
                  <a:gd name="T42" fmla="*/ 253 w 341"/>
                  <a:gd name="T43" fmla="*/ 235 h 287"/>
                  <a:gd name="T44" fmla="*/ 325 w 341"/>
                  <a:gd name="T45" fmla="*/ 259 h 287"/>
                  <a:gd name="T46" fmla="*/ 337 w 341"/>
                  <a:gd name="T47" fmla="*/ 256 h 287"/>
                  <a:gd name="T48" fmla="*/ 338 w 341"/>
                  <a:gd name="T49" fmla="*/ 242 h 287"/>
                  <a:gd name="T50" fmla="*/ 259 w 341"/>
                  <a:gd name="T51" fmla="*/ 111 h 287"/>
                  <a:gd name="T52" fmla="*/ 137 w 341"/>
                  <a:gd name="T53" fmla="*/ 252 h 287"/>
                  <a:gd name="T54" fmla="*/ 137 w 341"/>
                  <a:gd name="T55" fmla="*/ 252 h 287"/>
                  <a:gd name="T56" fmla="*/ 100 w 341"/>
                  <a:gd name="T57" fmla="*/ 214 h 287"/>
                  <a:gd name="T58" fmla="*/ 88 w 341"/>
                  <a:gd name="T59" fmla="*/ 211 h 287"/>
                  <a:gd name="T60" fmla="*/ 39 w 341"/>
                  <a:gd name="T61" fmla="*/ 228 h 287"/>
                  <a:gd name="T62" fmla="*/ 93 w 341"/>
                  <a:gd name="T63" fmla="*/ 137 h 287"/>
                  <a:gd name="T64" fmla="*/ 156 w 341"/>
                  <a:gd name="T65" fmla="*/ 180 h 287"/>
                  <a:gd name="T66" fmla="*/ 137 w 341"/>
                  <a:gd name="T67" fmla="*/ 252 h 287"/>
                  <a:gd name="T68" fmla="*/ 103 w 341"/>
                  <a:gd name="T69" fmla="*/ 90 h 287"/>
                  <a:gd name="T70" fmla="*/ 103 w 341"/>
                  <a:gd name="T71" fmla="*/ 90 h 287"/>
                  <a:gd name="T72" fmla="*/ 170 w 341"/>
                  <a:gd name="T73" fmla="*/ 24 h 287"/>
                  <a:gd name="T74" fmla="*/ 237 w 341"/>
                  <a:gd name="T75" fmla="*/ 90 h 287"/>
                  <a:gd name="T76" fmla="*/ 170 w 341"/>
                  <a:gd name="T77" fmla="*/ 158 h 287"/>
                  <a:gd name="T78" fmla="*/ 103 w 341"/>
                  <a:gd name="T79" fmla="*/ 90 h 287"/>
                  <a:gd name="T80" fmla="*/ 253 w 341"/>
                  <a:gd name="T81" fmla="*/ 211 h 287"/>
                  <a:gd name="T82" fmla="*/ 253 w 341"/>
                  <a:gd name="T83" fmla="*/ 211 h 287"/>
                  <a:gd name="T84" fmla="*/ 241 w 341"/>
                  <a:gd name="T85" fmla="*/ 214 h 287"/>
                  <a:gd name="T86" fmla="*/ 203 w 341"/>
                  <a:gd name="T87" fmla="*/ 252 h 287"/>
                  <a:gd name="T88" fmla="*/ 185 w 341"/>
                  <a:gd name="T89" fmla="*/ 180 h 287"/>
                  <a:gd name="T90" fmla="*/ 247 w 341"/>
                  <a:gd name="T91" fmla="*/ 137 h 287"/>
                  <a:gd name="T92" fmla="*/ 302 w 341"/>
                  <a:gd name="T93" fmla="*/ 228 h 287"/>
                  <a:gd name="T94" fmla="*/ 253 w 341"/>
                  <a:gd name="T95" fmla="*/ 21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1" h="287">
                    <a:moveTo>
                      <a:pt x="259" y="111"/>
                    </a:moveTo>
                    <a:lnTo>
                      <a:pt x="259" y="111"/>
                    </a:lnTo>
                    <a:cubicBezTo>
                      <a:pt x="259" y="111"/>
                      <a:pt x="259" y="111"/>
                      <a:pt x="258" y="110"/>
                    </a:cubicBezTo>
                    <a:cubicBezTo>
                      <a:pt x="260" y="104"/>
                      <a:pt x="261" y="98"/>
                      <a:pt x="261" y="90"/>
                    </a:cubicBezTo>
                    <a:cubicBezTo>
                      <a:pt x="261" y="40"/>
                      <a:pt x="220" y="0"/>
                      <a:pt x="170" y="0"/>
                    </a:cubicBezTo>
                    <a:cubicBezTo>
                      <a:pt x="120" y="0"/>
                      <a:pt x="80" y="40"/>
                      <a:pt x="80" y="90"/>
                    </a:cubicBezTo>
                    <a:cubicBezTo>
                      <a:pt x="80" y="98"/>
                      <a:pt x="81" y="104"/>
                      <a:pt x="82" y="110"/>
                    </a:cubicBezTo>
                    <a:cubicBezTo>
                      <a:pt x="82" y="111"/>
                      <a:pt x="82" y="111"/>
                      <a:pt x="81" y="111"/>
                    </a:cubicBezTo>
                    <a:cubicBezTo>
                      <a:pt x="3" y="242"/>
                      <a:pt x="3" y="242"/>
                      <a:pt x="3" y="242"/>
                    </a:cubicBezTo>
                    <a:cubicBezTo>
                      <a:pt x="0" y="246"/>
                      <a:pt x="1" y="252"/>
                      <a:pt x="4" y="256"/>
                    </a:cubicBezTo>
                    <a:cubicBezTo>
                      <a:pt x="7" y="260"/>
                      <a:pt x="11" y="261"/>
                      <a:pt x="16" y="259"/>
                    </a:cubicBezTo>
                    <a:cubicBezTo>
                      <a:pt x="88" y="235"/>
                      <a:pt x="88" y="235"/>
                      <a:pt x="88" y="235"/>
                    </a:cubicBezTo>
                    <a:cubicBezTo>
                      <a:pt x="136" y="283"/>
                      <a:pt x="136" y="283"/>
                      <a:pt x="136" y="283"/>
                    </a:cubicBezTo>
                    <a:cubicBezTo>
                      <a:pt x="138" y="285"/>
                      <a:pt x="141" y="286"/>
                      <a:pt x="144" y="286"/>
                    </a:cubicBezTo>
                    <a:cubicBezTo>
                      <a:pt x="145" y="286"/>
                      <a:pt x="147" y="286"/>
                      <a:pt x="148" y="286"/>
                    </a:cubicBezTo>
                    <a:cubicBezTo>
                      <a:pt x="151" y="285"/>
                      <a:pt x="154" y="282"/>
                      <a:pt x="155" y="278"/>
                    </a:cubicBezTo>
                    <a:cubicBezTo>
                      <a:pt x="170" y="217"/>
                      <a:pt x="170" y="217"/>
                      <a:pt x="170" y="217"/>
                    </a:cubicBezTo>
                    <a:cubicBezTo>
                      <a:pt x="185" y="278"/>
                      <a:pt x="185" y="278"/>
                      <a:pt x="185" y="278"/>
                    </a:cubicBezTo>
                    <a:cubicBezTo>
                      <a:pt x="186" y="282"/>
                      <a:pt x="189" y="285"/>
                      <a:pt x="193" y="286"/>
                    </a:cubicBezTo>
                    <a:cubicBezTo>
                      <a:pt x="194" y="286"/>
                      <a:pt x="195" y="286"/>
                      <a:pt x="196" y="286"/>
                    </a:cubicBezTo>
                    <a:cubicBezTo>
                      <a:pt x="200" y="286"/>
                      <a:pt x="203" y="285"/>
                      <a:pt x="205" y="283"/>
                    </a:cubicBezTo>
                    <a:cubicBezTo>
                      <a:pt x="253" y="235"/>
                      <a:pt x="253" y="235"/>
                      <a:pt x="253" y="235"/>
                    </a:cubicBezTo>
                    <a:cubicBezTo>
                      <a:pt x="325" y="259"/>
                      <a:pt x="325" y="259"/>
                      <a:pt x="325" y="259"/>
                    </a:cubicBezTo>
                    <a:cubicBezTo>
                      <a:pt x="329" y="261"/>
                      <a:pt x="334" y="260"/>
                      <a:pt x="337" y="256"/>
                    </a:cubicBezTo>
                    <a:cubicBezTo>
                      <a:pt x="340" y="252"/>
                      <a:pt x="340" y="246"/>
                      <a:pt x="338" y="242"/>
                    </a:cubicBezTo>
                    <a:lnTo>
                      <a:pt x="259" y="111"/>
                    </a:lnTo>
                    <a:close/>
                    <a:moveTo>
                      <a:pt x="137" y="252"/>
                    </a:moveTo>
                    <a:lnTo>
                      <a:pt x="137" y="252"/>
                    </a:lnTo>
                    <a:cubicBezTo>
                      <a:pt x="100" y="214"/>
                      <a:pt x="100" y="214"/>
                      <a:pt x="100" y="214"/>
                    </a:cubicBezTo>
                    <a:cubicBezTo>
                      <a:pt x="97" y="211"/>
                      <a:pt x="92" y="210"/>
                      <a:pt x="88" y="211"/>
                    </a:cubicBezTo>
                    <a:cubicBezTo>
                      <a:pt x="39" y="228"/>
                      <a:pt x="39" y="228"/>
                      <a:pt x="39" y="228"/>
                    </a:cubicBezTo>
                    <a:cubicBezTo>
                      <a:pt x="93" y="137"/>
                      <a:pt x="93" y="137"/>
                      <a:pt x="93" y="137"/>
                    </a:cubicBezTo>
                    <a:cubicBezTo>
                      <a:pt x="106" y="159"/>
                      <a:pt x="129" y="176"/>
                      <a:pt x="156" y="180"/>
                    </a:cubicBezTo>
                    <a:lnTo>
                      <a:pt x="137" y="252"/>
                    </a:lnTo>
                    <a:close/>
                    <a:moveTo>
                      <a:pt x="103" y="90"/>
                    </a:moveTo>
                    <a:lnTo>
                      <a:pt x="103" y="90"/>
                    </a:lnTo>
                    <a:cubicBezTo>
                      <a:pt x="103" y="54"/>
                      <a:pt x="133" y="24"/>
                      <a:pt x="170" y="24"/>
                    </a:cubicBezTo>
                    <a:cubicBezTo>
                      <a:pt x="207" y="24"/>
                      <a:pt x="237" y="54"/>
                      <a:pt x="237" y="90"/>
                    </a:cubicBezTo>
                    <a:cubicBezTo>
                      <a:pt x="237" y="128"/>
                      <a:pt x="207" y="158"/>
                      <a:pt x="170" y="158"/>
                    </a:cubicBezTo>
                    <a:cubicBezTo>
                      <a:pt x="133" y="158"/>
                      <a:pt x="103" y="128"/>
                      <a:pt x="103" y="90"/>
                    </a:cubicBezTo>
                    <a:close/>
                    <a:moveTo>
                      <a:pt x="253" y="211"/>
                    </a:moveTo>
                    <a:lnTo>
                      <a:pt x="253" y="211"/>
                    </a:lnTo>
                    <a:cubicBezTo>
                      <a:pt x="249" y="209"/>
                      <a:pt x="244" y="211"/>
                      <a:pt x="241" y="214"/>
                    </a:cubicBezTo>
                    <a:cubicBezTo>
                      <a:pt x="203" y="252"/>
                      <a:pt x="203" y="252"/>
                      <a:pt x="203" y="252"/>
                    </a:cubicBezTo>
                    <a:cubicBezTo>
                      <a:pt x="185" y="180"/>
                      <a:pt x="185" y="180"/>
                      <a:pt x="185" y="180"/>
                    </a:cubicBezTo>
                    <a:cubicBezTo>
                      <a:pt x="211" y="176"/>
                      <a:pt x="234" y="159"/>
                      <a:pt x="247" y="137"/>
                    </a:cubicBezTo>
                    <a:cubicBezTo>
                      <a:pt x="302" y="228"/>
                      <a:pt x="302" y="228"/>
                      <a:pt x="302" y="228"/>
                    </a:cubicBezTo>
                    <a:lnTo>
                      <a:pt x="253" y="21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35" name="Freeform 88"/>
              <p:cNvSpPr>
                <a:spLocks noChangeArrowheads="1"/>
              </p:cNvSpPr>
              <p:nvPr/>
            </p:nvSpPr>
            <p:spPr bwMode="auto">
              <a:xfrm>
                <a:off x="4931618" y="3879974"/>
                <a:ext cx="144381" cy="17746"/>
              </a:xfrm>
              <a:custGeom>
                <a:avLst/>
                <a:gdLst>
                  <a:gd name="T0" fmla="*/ 12 w 234"/>
                  <a:gd name="T1" fmla="*/ 24 h 25"/>
                  <a:gd name="T2" fmla="*/ 12 w 234"/>
                  <a:gd name="T3" fmla="*/ 24 h 25"/>
                  <a:gd name="T4" fmla="*/ 222 w 234"/>
                  <a:gd name="T5" fmla="*/ 24 h 25"/>
                  <a:gd name="T6" fmla="*/ 233 w 234"/>
                  <a:gd name="T7" fmla="*/ 11 h 25"/>
                  <a:gd name="T8" fmla="*/ 222 w 234"/>
                  <a:gd name="T9" fmla="*/ 0 h 25"/>
                  <a:gd name="T10" fmla="*/ 12 w 234"/>
                  <a:gd name="T11" fmla="*/ 0 h 25"/>
                  <a:gd name="T12" fmla="*/ 0 w 234"/>
                  <a:gd name="T13" fmla="*/ 11 h 25"/>
                  <a:gd name="T14" fmla="*/ 12 w 234"/>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
                    <a:moveTo>
                      <a:pt x="12" y="24"/>
                    </a:moveTo>
                    <a:lnTo>
                      <a:pt x="12" y="24"/>
                    </a:lnTo>
                    <a:cubicBezTo>
                      <a:pt x="222" y="24"/>
                      <a:pt x="222" y="24"/>
                      <a:pt x="222" y="24"/>
                    </a:cubicBezTo>
                    <a:cubicBezTo>
                      <a:pt x="228" y="24"/>
                      <a:pt x="233" y="19"/>
                      <a:pt x="233" y="11"/>
                    </a:cubicBezTo>
                    <a:cubicBezTo>
                      <a:pt x="233" y="5"/>
                      <a:pt x="228" y="0"/>
                      <a:pt x="222" y="0"/>
                    </a:cubicBezTo>
                    <a:cubicBezTo>
                      <a:pt x="12" y="0"/>
                      <a:pt x="12" y="0"/>
                      <a:pt x="12" y="0"/>
                    </a:cubicBezTo>
                    <a:cubicBezTo>
                      <a:pt x="5" y="0"/>
                      <a:pt x="0" y="5"/>
                      <a:pt x="0" y="11"/>
                    </a:cubicBezTo>
                    <a:cubicBezTo>
                      <a:pt x="0" y="19"/>
                      <a:pt x="5" y="24"/>
                      <a:pt x="12" y="2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36" name="Freeform 89"/>
              <p:cNvSpPr>
                <a:spLocks noChangeArrowheads="1"/>
              </p:cNvSpPr>
              <p:nvPr/>
            </p:nvSpPr>
            <p:spPr bwMode="auto">
              <a:xfrm>
                <a:off x="4931618" y="3962790"/>
                <a:ext cx="144381" cy="17746"/>
              </a:xfrm>
              <a:custGeom>
                <a:avLst/>
                <a:gdLst>
                  <a:gd name="T0" fmla="*/ 222 w 234"/>
                  <a:gd name="T1" fmla="*/ 24 h 25"/>
                  <a:gd name="T2" fmla="*/ 222 w 234"/>
                  <a:gd name="T3" fmla="*/ 24 h 25"/>
                  <a:gd name="T4" fmla="*/ 233 w 234"/>
                  <a:gd name="T5" fmla="*/ 12 h 25"/>
                  <a:gd name="T6" fmla="*/ 222 w 234"/>
                  <a:gd name="T7" fmla="*/ 0 h 25"/>
                  <a:gd name="T8" fmla="*/ 12 w 234"/>
                  <a:gd name="T9" fmla="*/ 0 h 25"/>
                  <a:gd name="T10" fmla="*/ 0 w 234"/>
                  <a:gd name="T11" fmla="*/ 12 h 25"/>
                  <a:gd name="T12" fmla="*/ 12 w 234"/>
                  <a:gd name="T13" fmla="*/ 24 h 25"/>
                  <a:gd name="T14" fmla="*/ 222 w 234"/>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
                    <a:moveTo>
                      <a:pt x="222" y="24"/>
                    </a:moveTo>
                    <a:lnTo>
                      <a:pt x="222" y="24"/>
                    </a:lnTo>
                    <a:cubicBezTo>
                      <a:pt x="228" y="24"/>
                      <a:pt x="233" y="19"/>
                      <a:pt x="233" y="12"/>
                    </a:cubicBezTo>
                    <a:cubicBezTo>
                      <a:pt x="233" y="5"/>
                      <a:pt x="228" y="0"/>
                      <a:pt x="222" y="0"/>
                    </a:cubicBezTo>
                    <a:cubicBezTo>
                      <a:pt x="12" y="0"/>
                      <a:pt x="12" y="0"/>
                      <a:pt x="12" y="0"/>
                    </a:cubicBezTo>
                    <a:cubicBezTo>
                      <a:pt x="5" y="0"/>
                      <a:pt x="0" y="5"/>
                      <a:pt x="0" y="12"/>
                    </a:cubicBezTo>
                    <a:cubicBezTo>
                      <a:pt x="0" y="19"/>
                      <a:pt x="5" y="24"/>
                      <a:pt x="12" y="24"/>
                    </a:cubicBezTo>
                    <a:lnTo>
                      <a:pt x="222" y="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37" name="Freeform 90"/>
              <p:cNvSpPr>
                <a:spLocks noChangeArrowheads="1"/>
              </p:cNvSpPr>
              <p:nvPr/>
            </p:nvSpPr>
            <p:spPr bwMode="auto">
              <a:xfrm>
                <a:off x="4879859" y="3921382"/>
                <a:ext cx="237000" cy="14790"/>
              </a:xfrm>
              <a:custGeom>
                <a:avLst/>
                <a:gdLst>
                  <a:gd name="T0" fmla="*/ 369 w 382"/>
                  <a:gd name="T1" fmla="*/ 0 h 24"/>
                  <a:gd name="T2" fmla="*/ 369 w 382"/>
                  <a:gd name="T3" fmla="*/ 0 h 24"/>
                  <a:gd name="T4" fmla="*/ 11 w 382"/>
                  <a:gd name="T5" fmla="*/ 0 h 24"/>
                  <a:gd name="T6" fmla="*/ 0 w 382"/>
                  <a:gd name="T7" fmla="*/ 12 h 24"/>
                  <a:gd name="T8" fmla="*/ 11 w 382"/>
                  <a:gd name="T9" fmla="*/ 23 h 24"/>
                  <a:gd name="T10" fmla="*/ 369 w 382"/>
                  <a:gd name="T11" fmla="*/ 23 h 24"/>
                  <a:gd name="T12" fmla="*/ 381 w 382"/>
                  <a:gd name="T13" fmla="*/ 12 h 24"/>
                  <a:gd name="T14" fmla="*/ 369 w 382"/>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2" h="24">
                    <a:moveTo>
                      <a:pt x="369" y="0"/>
                    </a:moveTo>
                    <a:lnTo>
                      <a:pt x="369" y="0"/>
                    </a:lnTo>
                    <a:cubicBezTo>
                      <a:pt x="11" y="0"/>
                      <a:pt x="11" y="0"/>
                      <a:pt x="11" y="0"/>
                    </a:cubicBezTo>
                    <a:cubicBezTo>
                      <a:pt x="5" y="0"/>
                      <a:pt x="0" y="6"/>
                      <a:pt x="0" y="12"/>
                    </a:cubicBezTo>
                    <a:cubicBezTo>
                      <a:pt x="0" y="18"/>
                      <a:pt x="5" y="23"/>
                      <a:pt x="11" y="23"/>
                    </a:cubicBezTo>
                    <a:cubicBezTo>
                      <a:pt x="369" y="23"/>
                      <a:pt x="369" y="23"/>
                      <a:pt x="369" y="23"/>
                    </a:cubicBezTo>
                    <a:cubicBezTo>
                      <a:pt x="376" y="23"/>
                      <a:pt x="381" y="18"/>
                      <a:pt x="381" y="12"/>
                    </a:cubicBezTo>
                    <a:cubicBezTo>
                      <a:pt x="381" y="6"/>
                      <a:pt x="376" y="0"/>
                      <a:pt x="36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grpSp>
          <p:nvGrpSpPr>
            <p:cNvPr id="38" name="Group 37"/>
            <p:cNvGrpSpPr/>
            <p:nvPr/>
          </p:nvGrpSpPr>
          <p:grpSpPr>
            <a:xfrm>
              <a:off x="2821089" y="3355032"/>
              <a:ext cx="363096" cy="504000"/>
              <a:chOff x="6537491" y="3780258"/>
              <a:chExt cx="282197" cy="406846"/>
            </a:xfrm>
            <a:solidFill>
              <a:schemeClr val="accent1"/>
            </a:solidFill>
          </p:grpSpPr>
          <p:sp>
            <p:nvSpPr>
              <p:cNvPr id="39" name="Freeform 499"/>
              <p:cNvSpPr>
                <a:spLocks noChangeArrowheads="1"/>
              </p:cNvSpPr>
              <p:nvPr/>
            </p:nvSpPr>
            <p:spPr bwMode="auto">
              <a:xfrm>
                <a:off x="6665451" y="3780258"/>
                <a:ext cx="26278" cy="23072"/>
              </a:xfrm>
              <a:custGeom>
                <a:avLst/>
                <a:gdLst>
                  <a:gd name="T0" fmla="*/ 23 w 45"/>
                  <a:gd name="T1" fmla="*/ 44 h 45"/>
                  <a:gd name="T2" fmla="*/ 23 w 45"/>
                  <a:gd name="T3" fmla="*/ 44 h 45"/>
                  <a:gd name="T4" fmla="*/ 44 w 45"/>
                  <a:gd name="T5" fmla="*/ 21 h 45"/>
                  <a:gd name="T6" fmla="*/ 23 w 45"/>
                  <a:gd name="T7" fmla="*/ 0 h 45"/>
                  <a:gd name="T8" fmla="*/ 0 w 45"/>
                  <a:gd name="T9" fmla="*/ 21 h 45"/>
                  <a:gd name="T10" fmla="*/ 23 w 45"/>
                  <a:gd name="T11" fmla="*/ 44 h 45"/>
                </a:gdLst>
                <a:ahLst/>
                <a:cxnLst>
                  <a:cxn ang="0">
                    <a:pos x="T0" y="T1"/>
                  </a:cxn>
                  <a:cxn ang="0">
                    <a:pos x="T2" y="T3"/>
                  </a:cxn>
                  <a:cxn ang="0">
                    <a:pos x="T4" y="T5"/>
                  </a:cxn>
                  <a:cxn ang="0">
                    <a:pos x="T6" y="T7"/>
                  </a:cxn>
                  <a:cxn ang="0">
                    <a:pos x="T8" y="T9"/>
                  </a:cxn>
                  <a:cxn ang="0">
                    <a:pos x="T10" y="T11"/>
                  </a:cxn>
                </a:cxnLst>
                <a:rect l="0" t="0" r="r" b="b"/>
                <a:pathLst>
                  <a:path w="45" h="45">
                    <a:moveTo>
                      <a:pt x="23" y="44"/>
                    </a:moveTo>
                    <a:lnTo>
                      <a:pt x="23" y="44"/>
                    </a:lnTo>
                    <a:cubicBezTo>
                      <a:pt x="34" y="44"/>
                      <a:pt x="44" y="34"/>
                      <a:pt x="44" y="21"/>
                    </a:cubicBezTo>
                    <a:cubicBezTo>
                      <a:pt x="44" y="10"/>
                      <a:pt x="34" y="0"/>
                      <a:pt x="23" y="0"/>
                    </a:cubicBezTo>
                    <a:cubicBezTo>
                      <a:pt x="10" y="0"/>
                      <a:pt x="0" y="10"/>
                      <a:pt x="0" y="21"/>
                    </a:cubicBezTo>
                    <a:cubicBezTo>
                      <a:pt x="0" y="34"/>
                      <a:pt x="10" y="44"/>
                      <a:pt x="23" y="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40" name="Freeform 500"/>
              <p:cNvSpPr>
                <a:spLocks noChangeArrowheads="1"/>
              </p:cNvSpPr>
              <p:nvPr/>
            </p:nvSpPr>
            <p:spPr bwMode="auto">
              <a:xfrm>
                <a:off x="6537491" y="3822604"/>
                <a:ext cx="282197" cy="364500"/>
              </a:xfrm>
              <a:custGeom>
                <a:avLst/>
                <a:gdLst>
                  <a:gd name="T0" fmla="*/ 425 w 457"/>
                  <a:gd name="T1" fmla="*/ 672 h 673"/>
                  <a:gd name="T2" fmla="*/ 425 w 457"/>
                  <a:gd name="T3" fmla="*/ 672 h 673"/>
                  <a:gd name="T4" fmla="*/ 456 w 457"/>
                  <a:gd name="T5" fmla="*/ 640 h 673"/>
                  <a:gd name="T6" fmla="*/ 456 w 457"/>
                  <a:gd name="T7" fmla="*/ 123 h 673"/>
                  <a:gd name="T8" fmla="*/ 425 w 457"/>
                  <a:gd name="T9" fmla="*/ 92 h 673"/>
                  <a:gd name="T10" fmla="*/ 296 w 457"/>
                  <a:gd name="T11" fmla="*/ 92 h 673"/>
                  <a:gd name="T12" fmla="*/ 296 w 457"/>
                  <a:gd name="T13" fmla="*/ 66 h 673"/>
                  <a:gd name="T14" fmla="*/ 229 w 457"/>
                  <a:gd name="T15" fmla="*/ 0 h 673"/>
                  <a:gd name="T16" fmla="*/ 161 w 457"/>
                  <a:gd name="T17" fmla="*/ 66 h 673"/>
                  <a:gd name="T18" fmla="*/ 159 w 457"/>
                  <a:gd name="T19" fmla="*/ 92 h 673"/>
                  <a:gd name="T20" fmla="*/ 31 w 457"/>
                  <a:gd name="T21" fmla="*/ 92 h 673"/>
                  <a:gd name="T22" fmla="*/ 0 w 457"/>
                  <a:gd name="T23" fmla="*/ 123 h 673"/>
                  <a:gd name="T24" fmla="*/ 0 w 457"/>
                  <a:gd name="T25" fmla="*/ 640 h 673"/>
                  <a:gd name="T26" fmla="*/ 31 w 457"/>
                  <a:gd name="T27" fmla="*/ 672 h 673"/>
                  <a:gd name="T28" fmla="*/ 425 w 457"/>
                  <a:gd name="T29" fmla="*/ 672 h 673"/>
                  <a:gd name="T30" fmla="*/ 182 w 457"/>
                  <a:gd name="T31" fmla="*/ 66 h 673"/>
                  <a:gd name="T32" fmla="*/ 182 w 457"/>
                  <a:gd name="T33" fmla="*/ 66 h 673"/>
                  <a:gd name="T34" fmla="*/ 229 w 457"/>
                  <a:gd name="T35" fmla="*/ 21 h 673"/>
                  <a:gd name="T36" fmla="*/ 274 w 457"/>
                  <a:gd name="T37" fmla="*/ 66 h 673"/>
                  <a:gd name="T38" fmla="*/ 331 w 457"/>
                  <a:gd name="T39" fmla="*/ 157 h 673"/>
                  <a:gd name="T40" fmla="*/ 362 w 457"/>
                  <a:gd name="T41" fmla="*/ 196 h 673"/>
                  <a:gd name="T42" fmla="*/ 94 w 457"/>
                  <a:gd name="T43" fmla="*/ 196 h 673"/>
                  <a:gd name="T44" fmla="*/ 125 w 457"/>
                  <a:gd name="T45" fmla="*/ 157 h 673"/>
                  <a:gd name="T46" fmla="*/ 182 w 457"/>
                  <a:gd name="T47" fmla="*/ 66 h 673"/>
                  <a:gd name="T48" fmla="*/ 365 w 457"/>
                  <a:gd name="T49" fmla="*/ 154 h 673"/>
                  <a:gd name="T50" fmla="*/ 365 w 457"/>
                  <a:gd name="T51" fmla="*/ 154 h 673"/>
                  <a:gd name="T52" fmla="*/ 382 w 457"/>
                  <a:gd name="T53" fmla="*/ 154 h 673"/>
                  <a:gd name="T54" fmla="*/ 394 w 457"/>
                  <a:gd name="T55" fmla="*/ 166 h 673"/>
                  <a:gd name="T56" fmla="*/ 394 w 457"/>
                  <a:gd name="T57" fmla="*/ 598 h 673"/>
                  <a:gd name="T58" fmla="*/ 382 w 457"/>
                  <a:gd name="T59" fmla="*/ 608 h 673"/>
                  <a:gd name="T60" fmla="*/ 74 w 457"/>
                  <a:gd name="T61" fmla="*/ 608 h 673"/>
                  <a:gd name="T62" fmla="*/ 63 w 457"/>
                  <a:gd name="T63" fmla="*/ 598 h 673"/>
                  <a:gd name="T64" fmla="*/ 63 w 457"/>
                  <a:gd name="T65" fmla="*/ 166 h 673"/>
                  <a:gd name="T66" fmla="*/ 74 w 457"/>
                  <a:gd name="T67" fmla="*/ 156 h 673"/>
                  <a:gd name="T68" fmla="*/ 91 w 457"/>
                  <a:gd name="T69" fmla="*/ 156 h 673"/>
                  <a:gd name="T70" fmla="*/ 73 w 457"/>
                  <a:gd name="T71" fmla="*/ 200 h 673"/>
                  <a:gd name="T72" fmla="*/ 90 w 457"/>
                  <a:gd name="T73" fmla="*/ 217 h 673"/>
                  <a:gd name="T74" fmla="*/ 368 w 457"/>
                  <a:gd name="T75" fmla="*/ 217 h 673"/>
                  <a:gd name="T76" fmla="*/ 384 w 457"/>
                  <a:gd name="T77" fmla="*/ 200 h 673"/>
                  <a:gd name="T78" fmla="*/ 365 w 457"/>
                  <a:gd name="T79" fmla="*/ 154 h 673"/>
                  <a:gd name="T80" fmla="*/ 21 w 457"/>
                  <a:gd name="T81" fmla="*/ 640 h 673"/>
                  <a:gd name="T82" fmla="*/ 21 w 457"/>
                  <a:gd name="T83" fmla="*/ 640 h 673"/>
                  <a:gd name="T84" fmla="*/ 21 w 457"/>
                  <a:gd name="T85" fmla="*/ 123 h 673"/>
                  <a:gd name="T86" fmla="*/ 31 w 457"/>
                  <a:gd name="T87" fmla="*/ 112 h 673"/>
                  <a:gd name="T88" fmla="*/ 154 w 457"/>
                  <a:gd name="T89" fmla="*/ 112 h 673"/>
                  <a:gd name="T90" fmla="*/ 129 w 457"/>
                  <a:gd name="T91" fmla="*/ 135 h 673"/>
                  <a:gd name="T92" fmla="*/ 129 w 457"/>
                  <a:gd name="T93" fmla="*/ 135 h 673"/>
                  <a:gd name="T94" fmla="*/ 74 w 457"/>
                  <a:gd name="T95" fmla="*/ 135 h 673"/>
                  <a:gd name="T96" fmla="*/ 43 w 457"/>
                  <a:gd name="T97" fmla="*/ 166 h 673"/>
                  <a:gd name="T98" fmla="*/ 43 w 457"/>
                  <a:gd name="T99" fmla="*/ 598 h 673"/>
                  <a:gd name="T100" fmla="*/ 74 w 457"/>
                  <a:gd name="T101" fmla="*/ 629 h 673"/>
                  <a:gd name="T102" fmla="*/ 382 w 457"/>
                  <a:gd name="T103" fmla="*/ 629 h 673"/>
                  <a:gd name="T104" fmla="*/ 415 w 457"/>
                  <a:gd name="T105" fmla="*/ 598 h 673"/>
                  <a:gd name="T106" fmla="*/ 415 w 457"/>
                  <a:gd name="T107" fmla="*/ 166 h 673"/>
                  <a:gd name="T108" fmla="*/ 382 w 457"/>
                  <a:gd name="T109" fmla="*/ 135 h 673"/>
                  <a:gd name="T110" fmla="*/ 327 w 457"/>
                  <a:gd name="T111" fmla="*/ 135 h 673"/>
                  <a:gd name="T112" fmla="*/ 303 w 457"/>
                  <a:gd name="T113" fmla="*/ 112 h 673"/>
                  <a:gd name="T114" fmla="*/ 425 w 457"/>
                  <a:gd name="T115" fmla="*/ 112 h 673"/>
                  <a:gd name="T116" fmla="*/ 436 w 457"/>
                  <a:gd name="T117" fmla="*/ 123 h 673"/>
                  <a:gd name="T118" fmla="*/ 436 w 457"/>
                  <a:gd name="T119" fmla="*/ 640 h 673"/>
                  <a:gd name="T120" fmla="*/ 425 w 457"/>
                  <a:gd name="T121" fmla="*/ 650 h 673"/>
                  <a:gd name="T122" fmla="*/ 31 w 457"/>
                  <a:gd name="T123" fmla="*/ 650 h 673"/>
                  <a:gd name="T124" fmla="*/ 21 w 457"/>
                  <a:gd name="T125" fmla="*/ 64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7" h="673">
                    <a:moveTo>
                      <a:pt x="425" y="672"/>
                    </a:moveTo>
                    <a:lnTo>
                      <a:pt x="425" y="672"/>
                    </a:lnTo>
                    <a:cubicBezTo>
                      <a:pt x="442" y="672"/>
                      <a:pt x="456" y="657"/>
                      <a:pt x="456" y="640"/>
                    </a:cubicBezTo>
                    <a:cubicBezTo>
                      <a:pt x="456" y="123"/>
                      <a:pt x="456" y="123"/>
                      <a:pt x="456" y="123"/>
                    </a:cubicBezTo>
                    <a:cubicBezTo>
                      <a:pt x="456" y="106"/>
                      <a:pt x="442" y="92"/>
                      <a:pt x="425" y="92"/>
                    </a:cubicBezTo>
                    <a:cubicBezTo>
                      <a:pt x="296" y="92"/>
                      <a:pt x="296" y="92"/>
                      <a:pt x="296" y="92"/>
                    </a:cubicBezTo>
                    <a:cubicBezTo>
                      <a:pt x="296" y="83"/>
                      <a:pt x="296" y="75"/>
                      <a:pt x="296" y="66"/>
                    </a:cubicBezTo>
                    <a:cubicBezTo>
                      <a:pt x="296" y="29"/>
                      <a:pt x="266" y="0"/>
                      <a:pt x="229" y="0"/>
                    </a:cubicBezTo>
                    <a:cubicBezTo>
                      <a:pt x="191" y="0"/>
                      <a:pt x="161" y="29"/>
                      <a:pt x="161" y="66"/>
                    </a:cubicBezTo>
                    <a:cubicBezTo>
                      <a:pt x="161" y="75"/>
                      <a:pt x="161" y="83"/>
                      <a:pt x="159" y="92"/>
                    </a:cubicBezTo>
                    <a:cubicBezTo>
                      <a:pt x="31" y="92"/>
                      <a:pt x="31" y="92"/>
                      <a:pt x="31" y="92"/>
                    </a:cubicBezTo>
                    <a:cubicBezTo>
                      <a:pt x="14" y="92"/>
                      <a:pt x="0" y="106"/>
                      <a:pt x="0" y="123"/>
                    </a:cubicBezTo>
                    <a:cubicBezTo>
                      <a:pt x="0" y="640"/>
                      <a:pt x="0" y="640"/>
                      <a:pt x="0" y="640"/>
                    </a:cubicBezTo>
                    <a:cubicBezTo>
                      <a:pt x="0" y="657"/>
                      <a:pt x="14" y="672"/>
                      <a:pt x="31" y="672"/>
                    </a:cubicBezTo>
                    <a:lnTo>
                      <a:pt x="425" y="672"/>
                    </a:lnTo>
                    <a:close/>
                    <a:moveTo>
                      <a:pt x="182" y="66"/>
                    </a:moveTo>
                    <a:lnTo>
                      <a:pt x="182" y="66"/>
                    </a:lnTo>
                    <a:cubicBezTo>
                      <a:pt x="182" y="41"/>
                      <a:pt x="203" y="21"/>
                      <a:pt x="229" y="21"/>
                    </a:cubicBezTo>
                    <a:cubicBezTo>
                      <a:pt x="253" y="21"/>
                      <a:pt x="274" y="41"/>
                      <a:pt x="274" y="66"/>
                    </a:cubicBezTo>
                    <a:cubicBezTo>
                      <a:pt x="274" y="95"/>
                      <a:pt x="274" y="143"/>
                      <a:pt x="331" y="157"/>
                    </a:cubicBezTo>
                    <a:cubicBezTo>
                      <a:pt x="348" y="162"/>
                      <a:pt x="360" y="177"/>
                      <a:pt x="362" y="196"/>
                    </a:cubicBezTo>
                    <a:cubicBezTo>
                      <a:pt x="94" y="196"/>
                      <a:pt x="94" y="196"/>
                      <a:pt x="94" y="196"/>
                    </a:cubicBezTo>
                    <a:cubicBezTo>
                      <a:pt x="97" y="177"/>
                      <a:pt x="108" y="162"/>
                      <a:pt x="125" y="157"/>
                    </a:cubicBezTo>
                    <a:cubicBezTo>
                      <a:pt x="182" y="143"/>
                      <a:pt x="182" y="95"/>
                      <a:pt x="182" y="66"/>
                    </a:cubicBezTo>
                    <a:close/>
                    <a:moveTo>
                      <a:pt x="365" y="154"/>
                    </a:moveTo>
                    <a:lnTo>
                      <a:pt x="365" y="154"/>
                    </a:lnTo>
                    <a:cubicBezTo>
                      <a:pt x="382" y="154"/>
                      <a:pt x="382" y="154"/>
                      <a:pt x="382" y="154"/>
                    </a:cubicBezTo>
                    <a:cubicBezTo>
                      <a:pt x="388" y="154"/>
                      <a:pt x="394" y="160"/>
                      <a:pt x="394" y="166"/>
                    </a:cubicBezTo>
                    <a:cubicBezTo>
                      <a:pt x="394" y="598"/>
                      <a:pt x="394" y="598"/>
                      <a:pt x="394" y="598"/>
                    </a:cubicBezTo>
                    <a:cubicBezTo>
                      <a:pt x="394" y="603"/>
                      <a:pt x="388" y="608"/>
                      <a:pt x="382" y="608"/>
                    </a:cubicBezTo>
                    <a:cubicBezTo>
                      <a:pt x="74" y="608"/>
                      <a:pt x="74" y="608"/>
                      <a:pt x="74" y="608"/>
                    </a:cubicBezTo>
                    <a:cubicBezTo>
                      <a:pt x="68" y="608"/>
                      <a:pt x="63" y="603"/>
                      <a:pt x="63" y="598"/>
                    </a:cubicBezTo>
                    <a:cubicBezTo>
                      <a:pt x="63" y="166"/>
                      <a:pt x="63" y="166"/>
                      <a:pt x="63" y="166"/>
                    </a:cubicBezTo>
                    <a:cubicBezTo>
                      <a:pt x="63" y="160"/>
                      <a:pt x="68" y="156"/>
                      <a:pt x="74" y="156"/>
                    </a:cubicBezTo>
                    <a:cubicBezTo>
                      <a:pt x="91" y="156"/>
                      <a:pt x="91" y="156"/>
                      <a:pt x="91" y="156"/>
                    </a:cubicBezTo>
                    <a:cubicBezTo>
                      <a:pt x="80" y="167"/>
                      <a:pt x="73" y="183"/>
                      <a:pt x="73" y="200"/>
                    </a:cubicBezTo>
                    <a:cubicBezTo>
                      <a:pt x="73" y="208"/>
                      <a:pt x="80" y="217"/>
                      <a:pt x="90" y="217"/>
                    </a:cubicBezTo>
                    <a:cubicBezTo>
                      <a:pt x="368" y="217"/>
                      <a:pt x="368" y="217"/>
                      <a:pt x="368" y="217"/>
                    </a:cubicBezTo>
                    <a:cubicBezTo>
                      <a:pt x="377" y="217"/>
                      <a:pt x="384" y="208"/>
                      <a:pt x="384" y="200"/>
                    </a:cubicBezTo>
                    <a:cubicBezTo>
                      <a:pt x="384" y="183"/>
                      <a:pt x="377" y="167"/>
                      <a:pt x="365" y="154"/>
                    </a:cubicBezTo>
                    <a:close/>
                    <a:moveTo>
                      <a:pt x="21" y="640"/>
                    </a:moveTo>
                    <a:lnTo>
                      <a:pt x="21" y="640"/>
                    </a:lnTo>
                    <a:cubicBezTo>
                      <a:pt x="21" y="123"/>
                      <a:pt x="21" y="123"/>
                      <a:pt x="21" y="123"/>
                    </a:cubicBezTo>
                    <a:cubicBezTo>
                      <a:pt x="21" y="117"/>
                      <a:pt x="26" y="112"/>
                      <a:pt x="31" y="112"/>
                    </a:cubicBezTo>
                    <a:cubicBezTo>
                      <a:pt x="154" y="112"/>
                      <a:pt x="154" y="112"/>
                      <a:pt x="154" y="112"/>
                    </a:cubicBezTo>
                    <a:cubicBezTo>
                      <a:pt x="149" y="122"/>
                      <a:pt x="142" y="129"/>
                      <a:pt x="129" y="135"/>
                    </a:cubicBezTo>
                    <a:lnTo>
                      <a:pt x="129" y="135"/>
                    </a:lnTo>
                    <a:cubicBezTo>
                      <a:pt x="74" y="135"/>
                      <a:pt x="74" y="135"/>
                      <a:pt x="74" y="135"/>
                    </a:cubicBezTo>
                    <a:cubicBezTo>
                      <a:pt x="57" y="135"/>
                      <a:pt x="43" y="149"/>
                      <a:pt x="43" y="166"/>
                    </a:cubicBezTo>
                    <a:cubicBezTo>
                      <a:pt x="43" y="598"/>
                      <a:pt x="43" y="598"/>
                      <a:pt x="43" y="598"/>
                    </a:cubicBezTo>
                    <a:cubicBezTo>
                      <a:pt x="43" y="615"/>
                      <a:pt x="57" y="629"/>
                      <a:pt x="74" y="629"/>
                    </a:cubicBezTo>
                    <a:cubicBezTo>
                      <a:pt x="382" y="629"/>
                      <a:pt x="382" y="629"/>
                      <a:pt x="382" y="629"/>
                    </a:cubicBezTo>
                    <a:cubicBezTo>
                      <a:pt x="401" y="629"/>
                      <a:pt x="415" y="615"/>
                      <a:pt x="415" y="598"/>
                    </a:cubicBezTo>
                    <a:cubicBezTo>
                      <a:pt x="415" y="166"/>
                      <a:pt x="415" y="166"/>
                      <a:pt x="415" y="166"/>
                    </a:cubicBezTo>
                    <a:cubicBezTo>
                      <a:pt x="415" y="149"/>
                      <a:pt x="401" y="135"/>
                      <a:pt x="382" y="135"/>
                    </a:cubicBezTo>
                    <a:cubicBezTo>
                      <a:pt x="327" y="135"/>
                      <a:pt x="327" y="135"/>
                      <a:pt x="327" y="135"/>
                    </a:cubicBezTo>
                    <a:cubicBezTo>
                      <a:pt x="314" y="129"/>
                      <a:pt x="307" y="122"/>
                      <a:pt x="303" y="112"/>
                    </a:cubicBezTo>
                    <a:cubicBezTo>
                      <a:pt x="425" y="112"/>
                      <a:pt x="425" y="112"/>
                      <a:pt x="425" y="112"/>
                    </a:cubicBezTo>
                    <a:cubicBezTo>
                      <a:pt x="431" y="112"/>
                      <a:pt x="436" y="117"/>
                      <a:pt x="436" y="123"/>
                    </a:cubicBezTo>
                    <a:cubicBezTo>
                      <a:pt x="436" y="640"/>
                      <a:pt x="436" y="640"/>
                      <a:pt x="436" y="640"/>
                    </a:cubicBezTo>
                    <a:cubicBezTo>
                      <a:pt x="436" y="646"/>
                      <a:pt x="431" y="650"/>
                      <a:pt x="425" y="650"/>
                    </a:cubicBezTo>
                    <a:cubicBezTo>
                      <a:pt x="31" y="650"/>
                      <a:pt x="31" y="650"/>
                      <a:pt x="31" y="650"/>
                    </a:cubicBezTo>
                    <a:cubicBezTo>
                      <a:pt x="26" y="650"/>
                      <a:pt x="21" y="646"/>
                      <a:pt x="21" y="64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41" name="Freeform 527"/>
              <p:cNvSpPr>
                <a:spLocks noChangeArrowheads="1"/>
              </p:cNvSpPr>
              <p:nvPr/>
            </p:nvSpPr>
            <p:spPr bwMode="auto">
              <a:xfrm>
                <a:off x="6610265" y="3930233"/>
                <a:ext cx="136653" cy="85369"/>
              </a:xfrm>
              <a:custGeom>
                <a:avLst/>
                <a:gdLst>
                  <a:gd name="T0" fmla="*/ 211 w 230"/>
                  <a:gd name="T1" fmla="*/ 4 h 163"/>
                  <a:gd name="T2" fmla="*/ 211 w 230"/>
                  <a:gd name="T3" fmla="*/ 4 h 163"/>
                  <a:gd name="T4" fmla="*/ 77 w 230"/>
                  <a:gd name="T5" fmla="*/ 137 h 163"/>
                  <a:gd name="T6" fmla="*/ 19 w 230"/>
                  <a:gd name="T7" fmla="*/ 79 h 163"/>
                  <a:gd name="T8" fmla="*/ 4 w 230"/>
                  <a:gd name="T9" fmla="*/ 79 h 163"/>
                  <a:gd name="T10" fmla="*/ 4 w 230"/>
                  <a:gd name="T11" fmla="*/ 93 h 163"/>
                  <a:gd name="T12" fmla="*/ 70 w 230"/>
                  <a:gd name="T13" fmla="*/ 159 h 163"/>
                  <a:gd name="T14" fmla="*/ 77 w 230"/>
                  <a:gd name="T15" fmla="*/ 162 h 163"/>
                  <a:gd name="T16" fmla="*/ 84 w 230"/>
                  <a:gd name="T17" fmla="*/ 159 h 163"/>
                  <a:gd name="T18" fmla="*/ 84 w 230"/>
                  <a:gd name="T19" fmla="*/ 159 h 163"/>
                  <a:gd name="T20" fmla="*/ 225 w 230"/>
                  <a:gd name="T21" fmla="*/ 18 h 163"/>
                  <a:gd name="T22" fmla="*/ 225 w 230"/>
                  <a:gd name="T23" fmla="*/ 4 h 163"/>
                  <a:gd name="T24" fmla="*/ 211 w 230"/>
                  <a:gd name="T25" fmla="*/ 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163">
                    <a:moveTo>
                      <a:pt x="211" y="4"/>
                    </a:moveTo>
                    <a:lnTo>
                      <a:pt x="211" y="4"/>
                    </a:lnTo>
                    <a:cubicBezTo>
                      <a:pt x="77" y="137"/>
                      <a:pt x="77" y="137"/>
                      <a:pt x="77" y="137"/>
                    </a:cubicBezTo>
                    <a:cubicBezTo>
                      <a:pt x="19" y="79"/>
                      <a:pt x="19" y="79"/>
                      <a:pt x="19" y="79"/>
                    </a:cubicBezTo>
                    <a:cubicBezTo>
                      <a:pt x="14" y="75"/>
                      <a:pt x="9" y="75"/>
                      <a:pt x="4" y="79"/>
                    </a:cubicBezTo>
                    <a:cubicBezTo>
                      <a:pt x="0" y="84"/>
                      <a:pt x="0" y="91"/>
                      <a:pt x="4" y="93"/>
                    </a:cubicBezTo>
                    <a:cubicBezTo>
                      <a:pt x="70" y="159"/>
                      <a:pt x="70" y="159"/>
                      <a:pt x="70" y="159"/>
                    </a:cubicBezTo>
                    <a:cubicBezTo>
                      <a:pt x="71" y="162"/>
                      <a:pt x="74" y="162"/>
                      <a:pt x="77" y="162"/>
                    </a:cubicBezTo>
                    <a:cubicBezTo>
                      <a:pt x="80" y="162"/>
                      <a:pt x="83" y="162"/>
                      <a:pt x="84" y="159"/>
                    </a:cubicBezTo>
                    <a:lnTo>
                      <a:pt x="84" y="159"/>
                    </a:lnTo>
                    <a:cubicBezTo>
                      <a:pt x="225" y="18"/>
                      <a:pt x="225" y="18"/>
                      <a:pt x="225" y="18"/>
                    </a:cubicBezTo>
                    <a:cubicBezTo>
                      <a:pt x="229" y="14"/>
                      <a:pt x="229" y="8"/>
                      <a:pt x="225" y="4"/>
                    </a:cubicBezTo>
                    <a:cubicBezTo>
                      <a:pt x="220" y="0"/>
                      <a:pt x="215" y="0"/>
                      <a:pt x="21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grpSp>
        <p:sp>
          <p:nvSpPr>
            <p:cNvPr id="42" name="Rectangle 41"/>
            <p:cNvSpPr/>
            <p:nvPr/>
          </p:nvSpPr>
          <p:spPr bwMode="ltGray">
            <a:xfrm>
              <a:off x="954658" y="1725730"/>
              <a:ext cx="1116000" cy="698477"/>
            </a:xfrm>
            <a:prstGeom prst="rect">
              <a:avLst/>
            </a:prstGeom>
            <a:noFill/>
            <a:ln w="28575" cap="flat" cmpd="sng" algn="ctr">
              <a:solidFill>
                <a:schemeClr val="accent2"/>
              </a:solidFill>
              <a:prstDash val="solid"/>
              <a:miter lim="800000"/>
            </a:ln>
            <a:effectLst/>
          </p:spPr>
          <p:txBody>
            <a:bodyPr wrap="none" lIns="182880" tIns="182880" rIns="182880" bIns="18288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43" name="TextBox 42"/>
            <p:cNvSpPr txBox="1"/>
            <p:nvPr/>
          </p:nvSpPr>
          <p:spPr>
            <a:xfrm>
              <a:off x="1206165" y="2196126"/>
              <a:ext cx="676792" cy="209475"/>
            </a:xfrm>
            <a:prstGeom prst="rect">
              <a:avLst/>
            </a:prstGeom>
            <a:noFill/>
          </p:spPr>
          <p:txBody>
            <a:bodyPr wrap="none" lIns="0" tIns="0" rIns="0" bIns="0" rtlCol="0">
              <a:noAutofit/>
            </a:bodyPr>
            <a:lstStyle/>
            <a:p>
              <a:pPr algn="ctr" defTabSz="914400">
                <a:lnSpc>
                  <a:spcPct val="90000"/>
                </a:lnSpc>
              </a:pPr>
              <a:r>
                <a:rPr lang="en-US" sz="1200" dirty="0">
                  <a:solidFill>
                    <a:prstClr val="black"/>
                  </a:solidFill>
                  <a:cs typeface="Calibri" panose="020F0502020204030204" pitchFamily="34" charset="0"/>
                </a:rPr>
                <a:t>Mobile</a:t>
              </a:r>
            </a:p>
          </p:txBody>
        </p:sp>
        <p:grpSp>
          <p:nvGrpSpPr>
            <p:cNvPr id="44" name="Group 43"/>
            <p:cNvGrpSpPr/>
            <p:nvPr/>
          </p:nvGrpSpPr>
          <p:grpSpPr>
            <a:xfrm>
              <a:off x="1457912" y="1825185"/>
              <a:ext cx="156892" cy="279643"/>
              <a:chOff x="4042464" y="1909462"/>
              <a:chExt cx="168783" cy="298617"/>
            </a:xfrm>
            <a:solidFill>
              <a:srgbClr val="1668C1"/>
            </a:solidFill>
          </p:grpSpPr>
          <p:sp>
            <p:nvSpPr>
              <p:cNvPr id="45" name="Freeform 54"/>
              <p:cNvSpPr>
                <a:spLocks noChangeArrowheads="1"/>
              </p:cNvSpPr>
              <p:nvPr/>
            </p:nvSpPr>
            <p:spPr bwMode="auto">
              <a:xfrm>
                <a:off x="4042464" y="1909462"/>
                <a:ext cx="168783" cy="298617"/>
              </a:xfrm>
              <a:custGeom>
                <a:avLst/>
                <a:gdLst>
                  <a:gd name="T0" fmla="*/ 47 w 400"/>
                  <a:gd name="T1" fmla="*/ 711 h 712"/>
                  <a:gd name="T2" fmla="*/ 47 w 400"/>
                  <a:gd name="T3" fmla="*/ 711 h 712"/>
                  <a:gd name="T4" fmla="*/ 352 w 400"/>
                  <a:gd name="T5" fmla="*/ 711 h 712"/>
                  <a:gd name="T6" fmla="*/ 399 w 400"/>
                  <a:gd name="T7" fmla="*/ 664 h 712"/>
                  <a:gd name="T8" fmla="*/ 399 w 400"/>
                  <a:gd name="T9" fmla="*/ 48 h 712"/>
                  <a:gd name="T10" fmla="*/ 352 w 400"/>
                  <a:gd name="T11" fmla="*/ 0 h 712"/>
                  <a:gd name="T12" fmla="*/ 47 w 400"/>
                  <a:gd name="T13" fmla="*/ 0 h 712"/>
                  <a:gd name="T14" fmla="*/ 0 w 400"/>
                  <a:gd name="T15" fmla="*/ 48 h 712"/>
                  <a:gd name="T16" fmla="*/ 0 w 400"/>
                  <a:gd name="T17" fmla="*/ 664 h 712"/>
                  <a:gd name="T18" fmla="*/ 47 w 400"/>
                  <a:gd name="T19" fmla="*/ 711 h 712"/>
                  <a:gd name="T20" fmla="*/ 23 w 400"/>
                  <a:gd name="T21" fmla="*/ 48 h 712"/>
                  <a:gd name="T22" fmla="*/ 23 w 400"/>
                  <a:gd name="T23" fmla="*/ 48 h 712"/>
                  <a:gd name="T24" fmla="*/ 47 w 400"/>
                  <a:gd name="T25" fmla="*/ 24 h 712"/>
                  <a:gd name="T26" fmla="*/ 352 w 400"/>
                  <a:gd name="T27" fmla="*/ 24 h 712"/>
                  <a:gd name="T28" fmla="*/ 376 w 400"/>
                  <a:gd name="T29" fmla="*/ 48 h 712"/>
                  <a:gd name="T30" fmla="*/ 376 w 400"/>
                  <a:gd name="T31" fmla="*/ 664 h 712"/>
                  <a:gd name="T32" fmla="*/ 352 w 400"/>
                  <a:gd name="T33" fmla="*/ 688 h 712"/>
                  <a:gd name="T34" fmla="*/ 47 w 400"/>
                  <a:gd name="T35" fmla="*/ 688 h 712"/>
                  <a:gd name="T36" fmla="*/ 23 w 400"/>
                  <a:gd name="T37" fmla="*/ 664 h 712"/>
                  <a:gd name="T38" fmla="*/ 23 w 400"/>
                  <a:gd name="T39" fmla="*/ 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712">
                    <a:moveTo>
                      <a:pt x="47" y="711"/>
                    </a:moveTo>
                    <a:lnTo>
                      <a:pt x="47" y="711"/>
                    </a:lnTo>
                    <a:cubicBezTo>
                      <a:pt x="352" y="711"/>
                      <a:pt x="352" y="711"/>
                      <a:pt x="352" y="711"/>
                    </a:cubicBezTo>
                    <a:cubicBezTo>
                      <a:pt x="378" y="711"/>
                      <a:pt x="399" y="690"/>
                      <a:pt x="399" y="664"/>
                    </a:cubicBezTo>
                    <a:cubicBezTo>
                      <a:pt x="399" y="48"/>
                      <a:pt x="399" y="48"/>
                      <a:pt x="399" y="48"/>
                    </a:cubicBezTo>
                    <a:cubicBezTo>
                      <a:pt x="399" y="22"/>
                      <a:pt x="378" y="0"/>
                      <a:pt x="352" y="0"/>
                    </a:cubicBezTo>
                    <a:cubicBezTo>
                      <a:pt x="47" y="0"/>
                      <a:pt x="47" y="0"/>
                      <a:pt x="47" y="0"/>
                    </a:cubicBezTo>
                    <a:cubicBezTo>
                      <a:pt x="21" y="0"/>
                      <a:pt x="0" y="22"/>
                      <a:pt x="0" y="48"/>
                    </a:cubicBezTo>
                    <a:cubicBezTo>
                      <a:pt x="0" y="664"/>
                      <a:pt x="0" y="664"/>
                      <a:pt x="0" y="664"/>
                    </a:cubicBezTo>
                    <a:cubicBezTo>
                      <a:pt x="0" y="690"/>
                      <a:pt x="21" y="711"/>
                      <a:pt x="47" y="711"/>
                    </a:cubicBezTo>
                    <a:close/>
                    <a:moveTo>
                      <a:pt x="23" y="48"/>
                    </a:moveTo>
                    <a:lnTo>
                      <a:pt x="23" y="48"/>
                    </a:lnTo>
                    <a:cubicBezTo>
                      <a:pt x="23" y="35"/>
                      <a:pt x="34" y="24"/>
                      <a:pt x="47" y="24"/>
                    </a:cubicBezTo>
                    <a:cubicBezTo>
                      <a:pt x="352" y="24"/>
                      <a:pt x="352" y="24"/>
                      <a:pt x="352" y="24"/>
                    </a:cubicBezTo>
                    <a:cubicBezTo>
                      <a:pt x="365" y="24"/>
                      <a:pt x="376" y="35"/>
                      <a:pt x="376" y="48"/>
                    </a:cubicBezTo>
                    <a:cubicBezTo>
                      <a:pt x="376" y="664"/>
                      <a:pt x="376" y="664"/>
                      <a:pt x="376" y="664"/>
                    </a:cubicBezTo>
                    <a:cubicBezTo>
                      <a:pt x="376" y="677"/>
                      <a:pt x="365" y="688"/>
                      <a:pt x="352" y="688"/>
                    </a:cubicBezTo>
                    <a:cubicBezTo>
                      <a:pt x="47" y="688"/>
                      <a:pt x="47" y="688"/>
                      <a:pt x="47" y="688"/>
                    </a:cubicBezTo>
                    <a:cubicBezTo>
                      <a:pt x="34" y="688"/>
                      <a:pt x="23" y="677"/>
                      <a:pt x="23" y="664"/>
                    </a:cubicBezTo>
                    <a:lnTo>
                      <a:pt x="23" y="4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46" name="Freeform 55"/>
              <p:cNvSpPr>
                <a:spLocks noChangeArrowheads="1"/>
              </p:cNvSpPr>
              <p:nvPr/>
            </p:nvSpPr>
            <p:spPr bwMode="auto">
              <a:xfrm>
                <a:off x="4062866" y="1957686"/>
                <a:ext cx="124270" cy="187332"/>
              </a:xfrm>
              <a:custGeom>
                <a:avLst/>
                <a:gdLst>
                  <a:gd name="T0" fmla="*/ 12 w 296"/>
                  <a:gd name="T1" fmla="*/ 446 h 447"/>
                  <a:gd name="T2" fmla="*/ 12 w 296"/>
                  <a:gd name="T3" fmla="*/ 446 h 447"/>
                  <a:gd name="T4" fmla="*/ 284 w 296"/>
                  <a:gd name="T5" fmla="*/ 446 h 447"/>
                  <a:gd name="T6" fmla="*/ 295 w 296"/>
                  <a:gd name="T7" fmla="*/ 435 h 447"/>
                  <a:gd name="T8" fmla="*/ 295 w 296"/>
                  <a:gd name="T9" fmla="*/ 11 h 447"/>
                  <a:gd name="T10" fmla="*/ 284 w 296"/>
                  <a:gd name="T11" fmla="*/ 0 h 447"/>
                  <a:gd name="T12" fmla="*/ 12 w 296"/>
                  <a:gd name="T13" fmla="*/ 0 h 447"/>
                  <a:gd name="T14" fmla="*/ 0 w 296"/>
                  <a:gd name="T15" fmla="*/ 11 h 447"/>
                  <a:gd name="T16" fmla="*/ 0 w 296"/>
                  <a:gd name="T17" fmla="*/ 435 h 447"/>
                  <a:gd name="T18" fmla="*/ 12 w 296"/>
                  <a:gd name="T19" fmla="*/ 446 h 447"/>
                  <a:gd name="T20" fmla="*/ 24 w 296"/>
                  <a:gd name="T21" fmla="*/ 23 h 447"/>
                  <a:gd name="T22" fmla="*/ 24 w 296"/>
                  <a:gd name="T23" fmla="*/ 23 h 447"/>
                  <a:gd name="T24" fmla="*/ 272 w 296"/>
                  <a:gd name="T25" fmla="*/ 23 h 447"/>
                  <a:gd name="T26" fmla="*/ 272 w 296"/>
                  <a:gd name="T27" fmla="*/ 422 h 447"/>
                  <a:gd name="T28" fmla="*/ 24 w 296"/>
                  <a:gd name="T29" fmla="*/ 422 h 447"/>
                  <a:gd name="T30" fmla="*/ 24 w 296"/>
                  <a:gd name="T31" fmla="*/ 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447">
                    <a:moveTo>
                      <a:pt x="12" y="446"/>
                    </a:moveTo>
                    <a:lnTo>
                      <a:pt x="12" y="446"/>
                    </a:lnTo>
                    <a:cubicBezTo>
                      <a:pt x="284" y="446"/>
                      <a:pt x="284" y="446"/>
                      <a:pt x="284" y="446"/>
                    </a:cubicBezTo>
                    <a:cubicBezTo>
                      <a:pt x="290" y="446"/>
                      <a:pt x="295" y="441"/>
                      <a:pt x="295" y="435"/>
                    </a:cubicBezTo>
                    <a:cubicBezTo>
                      <a:pt x="295" y="11"/>
                      <a:pt x="295" y="11"/>
                      <a:pt x="295" y="11"/>
                    </a:cubicBezTo>
                    <a:cubicBezTo>
                      <a:pt x="295" y="5"/>
                      <a:pt x="290" y="0"/>
                      <a:pt x="284" y="0"/>
                    </a:cubicBezTo>
                    <a:cubicBezTo>
                      <a:pt x="12" y="0"/>
                      <a:pt x="12" y="0"/>
                      <a:pt x="12" y="0"/>
                    </a:cubicBezTo>
                    <a:cubicBezTo>
                      <a:pt x="6" y="0"/>
                      <a:pt x="0" y="5"/>
                      <a:pt x="0" y="11"/>
                    </a:cubicBezTo>
                    <a:cubicBezTo>
                      <a:pt x="0" y="435"/>
                      <a:pt x="0" y="435"/>
                      <a:pt x="0" y="435"/>
                    </a:cubicBezTo>
                    <a:cubicBezTo>
                      <a:pt x="0" y="441"/>
                      <a:pt x="6" y="446"/>
                      <a:pt x="12" y="446"/>
                    </a:cubicBezTo>
                    <a:close/>
                    <a:moveTo>
                      <a:pt x="24" y="23"/>
                    </a:moveTo>
                    <a:lnTo>
                      <a:pt x="24" y="23"/>
                    </a:lnTo>
                    <a:cubicBezTo>
                      <a:pt x="272" y="23"/>
                      <a:pt x="272" y="23"/>
                      <a:pt x="272" y="23"/>
                    </a:cubicBezTo>
                    <a:cubicBezTo>
                      <a:pt x="272" y="422"/>
                      <a:pt x="272" y="422"/>
                      <a:pt x="272" y="422"/>
                    </a:cubicBezTo>
                    <a:cubicBezTo>
                      <a:pt x="24" y="422"/>
                      <a:pt x="24" y="422"/>
                      <a:pt x="24" y="422"/>
                    </a:cubicBezTo>
                    <a:lnTo>
                      <a:pt x="24"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47" name="Freeform 56"/>
              <p:cNvSpPr>
                <a:spLocks noChangeArrowheads="1"/>
              </p:cNvSpPr>
              <p:nvPr/>
            </p:nvSpPr>
            <p:spPr bwMode="auto">
              <a:xfrm>
                <a:off x="4105526" y="1929865"/>
                <a:ext cx="38950" cy="16692"/>
              </a:xfrm>
              <a:custGeom>
                <a:avLst/>
                <a:gdLst>
                  <a:gd name="T0" fmla="*/ 17 w 92"/>
                  <a:gd name="T1" fmla="*/ 37 h 38"/>
                  <a:gd name="T2" fmla="*/ 17 w 92"/>
                  <a:gd name="T3" fmla="*/ 37 h 38"/>
                  <a:gd name="T4" fmla="*/ 74 w 92"/>
                  <a:gd name="T5" fmla="*/ 37 h 38"/>
                  <a:gd name="T6" fmla="*/ 91 w 92"/>
                  <a:gd name="T7" fmla="*/ 18 h 38"/>
                  <a:gd name="T8" fmla="*/ 74 w 92"/>
                  <a:gd name="T9" fmla="*/ 0 h 38"/>
                  <a:gd name="T10" fmla="*/ 17 w 92"/>
                  <a:gd name="T11" fmla="*/ 0 h 38"/>
                  <a:gd name="T12" fmla="*/ 0 w 92"/>
                  <a:gd name="T13" fmla="*/ 19 h 38"/>
                  <a:gd name="T14" fmla="*/ 17 w 92"/>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8">
                    <a:moveTo>
                      <a:pt x="17" y="37"/>
                    </a:moveTo>
                    <a:lnTo>
                      <a:pt x="17" y="37"/>
                    </a:lnTo>
                    <a:cubicBezTo>
                      <a:pt x="74" y="37"/>
                      <a:pt x="74" y="37"/>
                      <a:pt x="74" y="37"/>
                    </a:cubicBezTo>
                    <a:cubicBezTo>
                      <a:pt x="83" y="37"/>
                      <a:pt x="91" y="28"/>
                      <a:pt x="91" y="18"/>
                    </a:cubicBezTo>
                    <a:cubicBezTo>
                      <a:pt x="91" y="8"/>
                      <a:pt x="83" y="0"/>
                      <a:pt x="74" y="0"/>
                    </a:cubicBezTo>
                    <a:cubicBezTo>
                      <a:pt x="17" y="0"/>
                      <a:pt x="17" y="0"/>
                      <a:pt x="17" y="0"/>
                    </a:cubicBezTo>
                    <a:cubicBezTo>
                      <a:pt x="7" y="0"/>
                      <a:pt x="0" y="8"/>
                      <a:pt x="0" y="19"/>
                    </a:cubicBezTo>
                    <a:cubicBezTo>
                      <a:pt x="0" y="28"/>
                      <a:pt x="7" y="37"/>
                      <a:pt x="17"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49" name="Freeform 57"/>
              <p:cNvSpPr>
                <a:spLocks noChangeArrowheads="1"/>
              </p:cNvSpPr>
              <p:nvPr/>
            </p:nvSpPr>
            <p:spPr bwMode="auto">
              <a:xfrm>
                <a:off x="4112946" y="2158002"/>
                <a:ext cx="27821" cy="27822"/>
              </a:xfrm>
              <a:custGeom>
                <a:avLst/>
                <a:gdLst>
                  <a:gd name="T0" fmla="*/ 33 w 66"/>
                  <a:gd name="T1" fmla="*/ 0 h 66"/>
                  <a:gd name="T2" fmla="*/ 33 w 66"/>
                  <a:gd name="T3" fmla="*/ 0 h 66"/>
                  <a:gd name="T4" fmla="*/ 0 w 66"/>
                  <a:gd name="T5" fmla="*/ 33 h 66"/>
                  <a:gd name="T6" fmla="*/ 33 w 66"/>
                  <a:gd name="T7" fmla="*/ 65 h 66"/>
                  <a:gd name="T8" fmla="*/ 65 w 66"/>
                  <a:gd name="T9" fmla="*/ 33 h 66"/>
                  <a:gd name="T10" fmla="*/ 33 w 66"/>
                  <a:gd name="T11" fmla="*/ 0 h 66"/>
                </a:gdLst>
                <a:ahLst/>
                <a:cxnLst>
                  <a:cxn ang="0">
                    <a:pos x="T0" y="T1"/>
                  </a:cxn>
                  <a:cxn ang="0">
                    <a:pos x="T2" y="T3"/>
                  </a:cxn>
                  <a:cxn ang="0">
                    <a:pos x="T4" y="T5"/>
                  </a:cxn>
                  <a:cxn ang="0">
                    <a:pos x="T6" y="T7"/>
                  </a:cxn>
                  <a:cxn ang="0">
                    <a:pos x="T8" y="T9"/>
                  </a:cxn>
                  <a:cxn ang="0">
                    <a:pos x="T10" y="T11"/>
                  </a:cxn>
                </a:cxnLst>
                <a:rect l="0" t="0" r="r" b="b"/>
                <a:pathLst>
                  <a:path w="66" h="66">
                    <a:moveTo>
                      <a:pt x="33" y="0"/>
                    </a:moveTo>
                    <a:lnTo>
                      <a:pt x="33" y="0"/>
                    </a:lnTo>
                    <a:cubicBezTo>
                      <a:pt x="15" y="0"/>
                      <a:pt x="0" y="15"/>
                      <a:pt x="0" y="33"/>
                    </a:cubicBezTo>
                    <a:cubicBezTo>
                      <a:pt x="0" y="50"/>
                      <a:pt x="15" y="65"/>
                      <a:pt x="33" y="65"/>
                    </a:cubicBezTo>
                    <a:cubicBezTo>
                      <a:pt x="50" y="65"/>
                      <a:pt x="65" y="50"/>
                      <a:pt x="65" y="33"/>
                    </a:cubicBezTo>
                    <a:cubicBezTo>
                      <a:pt x="65" y="15"/>
                      <a:pt x="50" y="0"/>
                      <a:pt x="3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sp>
          <p:nvSpPr>
            <p:cNvPr id="56" name="Rectangle 55"/>
            <p:cNvSpPr/>
            <p:nvPr/>
          </p:nvSpPr>
          <p:spPr bwMode="ltGray">
            <a:xfrm>
              <a:off x="3633106" y="1725730"/>
              <a:ext cx="1116000" cy="698477"/>
            </a:xfrm>
            <a:prstGeom prst="rect">
              <a:avLst/>
            </a:prstGeom>
            <a:noFill/>
            <a:ln w="28575" cap="flat" cmpd="sng" algn="ctr">
              <a:solidFill>
                <a:schemeClr val="accent2"/>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57" name="TextBox 56"/>
            <p:cNvSpPr txBox="1"/>
            <p:nvPr/>
          </p:nvSpPr>
          <p:spPr>
            <a:xfrm>
              <a:off x="3669336" y="2196126"/>
              <a:ext cx="1061621" cy="211609"/>
            </a:xfrm>
            <a:prstGeom prst="rect">
              <a:avLst/>
            </a:prstGeom>
            <a:noFill/>
          </p:spPr>
          <p:txBody>
            <a:bodyPr wrap="none" lIns="0" tIns="0" rIns="0" bIns="0" rtlCol="0">
              <a:noAutofit/>
            </a:bodyPr>
            <a:lstStyle/>
            <a:p>
              <a:pPr algn="ctr" defTabSz="914400">
                <a:lnSpc>
                  <a:spcPct val="90000"/>
                </a:lnSpc>
              </a:pPr>
              <a:r>
                <a:rPr lang="en-US" sz="1200" dirty="0" smtClean="0">
                  <a:solidFill>
                    <a:prstClr val="black"/>
                  </a:solidFill>
                  <a:cs typeface="Calibri" panose="020F0502020204030204" pitchFamily="34" charset="0"/>
                </a:rPr>
                <a:t>Smart Email</a:t>
              </a:r>
              <a:endParaRPr lang="en-US" sz="1200" dirty="0">
                <a:solidFill>
                  <a:prstClr val="black"/>
                </a:solidFill>
                <a:cs typeface="Calibri" panose="020F0502020204030204" pitchFamily="34" charset="0"/>
              </a:endParaRPr>
            </a:p>
          </p:txBody>
        </p:sp>
        <p:sp>
          <p:nvSpPr>
            <p:cNvPr id="58" name="Freeform 105"/>
            <p:cNvSpPr>
              <a:spLocks noChangeArrowheads="1"/>
            </p:cNvSpPr>
            <p:nvPr/>
          </p:nvSpPr>
          <p:spPr bwMode="auto">
            <a:xfrm>
              <a:off x="4009663" y="1835579"/>
              <a:ext cx="351393" cy="258854"/>
            </a:xfrm>
            <a:custGeom>
              <a:avLst/>
              <a:gdLst>
                <a:gd name="T0" fmla="*/ 700 w 756"/>
                <a:gd name="T1" fmla="*/ 393 h 671"/>
                <a:gd name="T2" fmla="*/ 681 w 756"/>
                <a:gd name="T3" fmla="*/ 28 h 671"/>
                <a:gd name="T4" fmla="*/ 680 w 756"/>
                <a:gd name="T5" fmla="*/ 27 h 671"/>
                <a:gd name="T6" fmla="*/ 72 w 756"/>
                <a:gd name="T7" fmla="*/ 0 h 671"/>
                <a:gd name="T8" fmla="*/ 0 w 756"/>
                <a:gd name="T9" fmla="*/ 455 h 671"/>
                <a:gd name="T10" fmla="*/ 443 w 756"/>
                <a:gd name="T11" fmla="*/ 536 h 671"/>
                <a:gd name="T12" fmla="*/ 708 w 756"/>
                <a:gd name="T13" fmla="*/ 625 h 671"/>
                <a:gd name="T14" fmla="*/ 691 w 756"/>
                <a:gd name="T15" fmla="*/ 609 h 671"/>
                <a:gd name="T16" fmla="*/ 464 w 756"/>
                <a:gd name="T17" fmla="*/ 513 h 671"/>
                <a:gd name="T18" fmla="*/ 732 w 756"/>
                <a:gd name="T19" fmla="*/ 511 h 671"/>
                <a:gd name="T20" fmla="*/ 699 w 756"/>
                <a:gd name="T21" fmla="*/ 544 h 671"/>
                <a:gd name="T22" fmla="*/ 668 w 756"/>
                <a:gd name="T23" fmla="*/ 513 h 671"/>
                <a:gd name="T24" fmla="*/ 528 w 756"/>
                <a:gd name="T25" fmla="*/ 513 h 671"/>
                <a:gd name="T26" fmla="*/ 658 w 756"/>
                <a:gd name="T27" fmla="*/ 548 h 671"/>
                <a:gd name="T28" fmla="*/ 754 w 756"/>
                <a:gd name="T29" fmla="*/ 515 h 671"/>
                <a:gd name="T30" fmla="*/ 700 w 756"/>
                <a:gd name="T31" fmla="*/ 393 h 671"/>
                <a:gd name="T32" fmla="*/ 626 w 756"/>
                <a:gd name="T33" fmla="*/ 23 h 671"/>
                <a:gd name="T34" fmla="*/ 408 w 756"/>
                <a:gd name="T35" fmla="*/ 301 h 671"/>
                <a:gd name="T36" fmla="*/ 349 w 756"/>
                <a:gd name="T37" fmla="*/ 327 h 671"/>
                <a:gd name="T38" fmla="*/ 42 w 756"/>
                <a:gd name="T39" fmla="*/ 35 h 671"/>
                <a:gd name="T40" fmla="*/ 626 w 756"/>
                <a:gd name="T41" fmla="*/ 23 h 671"/>
                <a:gd name="T42" fmla="*/ 441 w 756"/>
                <a:gd name="T43" fmla="*/ 513 h 671"/>
                <a:gd name="T44" fmla="*/ 23 w 756"/>
                <a:gd name="T45" fmla="*/ 455 h 671"/>
                <a:gd name="T46" fmla="*/ 28 w 756"/>
                <a:gd name="T47" fmla="*/ 55 h 671"/>
                <a:gd name="T48" fmla="*/ 93 w 756"/>
                <a:gd name="T49" fmla="*/ 422 h 671"/>
                <a:gd name="T50" fmla="*/ 102 w 756"/>
                <a:gd name="T51" fmla="*/ 443 h 671"/>
                <a:gd name="T52" fmla="*/ 261 w 756"/>
                <a:gd name="T53" fmla="*/ 302 h 671"/>
                <a:gd name="T54" fmla="*/ 349 w 756"/>
                <a:gd name="T55" fmla="*/ 351 h 671"/>
                <a:gd name="T56" fmla="*/ 425 w 756"/>
                <a:gd name="T57" fmla="*/ 316 h 671"/>
                <a:gd name="T58" fmla="*/ 520 w 756"/>
                <a:gd name="T59" fmla="*/ 377 h 671"/>
                <a:gd name="T60" fmla="*/ 543 w 756"/>
                <a:gd name="T61" fmla="*/ 365 h 671"/>
                <a:gd name="T62" fmla="*/ 455 w 756"/>
                <a:gd name="T63" fmla="*/ 285 h 671"/>
                <a:gd name="T64" fmla="*/ 676 w 756"/>
                <a:gd name="T65" fmla="*/ 75 h 671"/>
                <a:gd name="T66" fmla="*/ 598 w 756"/>
                <a:gd name="T67" fmla="*/ 355 h 671"/>
                <a:gd name="T68" fmla="*/ 598 w 756"/>
                <a:gd name="T69" fmla="*/ 559 h 671"/>
                <a:gd name="T70" fmla="*/ 551 w 756"/>
                <a:gd name="T71" fmla="*/ 513 h 671"/>
                <a:gd name="T72" fmla="*/ 644 w 756"/>
                <a:gd name="T73" fmla="*/ 512 h 671"/>
                <a:gd name="T74" fmla="*/ 644 w 756"/>
                <a:gd name="T75" fmla="*/ 515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671">
                  <a:moveTo>
                    <a:pt x="700" y="393"/>
                  </a:moveTo>
                  <a:lnTo>
                    <a:pt x="700" y="393"/>
                  </a:lnTo>
                  <a:cubicBezTo>
                    <a:pt x="700" y="75"/>
                    <a:pt x="700" y="75"/>
                    <a:pt x="700" y="75"/>
                  </a:cubicBezTo>
                  <a:cubicBezTo>
                    <a:pt x="700" y="58"/>
                    <a:pt x="692" y="41"/>
                    <a:pt x="681" y="28"/>
                  </a:cubicBezTo>
                  <a:cubicBezTo>
                    <a:pt x="681" y="27"/>
                    <a:pt x="681" y="27"/>
                    <a:pt x="680" y="27"/>
                  </a:cubicBezTo>
                  <a:lnTo>
                    <a:pt x="680" y="27"/>
                  </a:lnTo>
                  <a:cubicBezTo>
                    <a:pt x="667" y="10"/>
                    <a:pt x="647" y="0"/>
                    <a:pt x="626" y="0"/>
                  </a:cubicBezTo>
                  <a:cubicBezTo>
                    <a:pt x="72" y="0"/>
                    <a:pt x="72" y="0"/>
                    <a:pt x="72" y="0"/>
                  </a:cubicBezTo>
                  <a:cubicBezTo>
                    <a:pt x="34" y="0"/>
                    <a:pt x="0" y="35"/>
                    <a:pt x="0" y="75"/>
                  </a:cubicBezTo>
                  <a:cubicBezTo>
                    <a:pt x="0" y="455"/>
                    <a:pt x="0" y="455"/>
                    <a:pt x="0" y="455"/>
                  </a:cubicBezTo>
                  <a:cubicBezTo>
                    <a:pt x="0" y="491"/>
                    <a:pt x="32" y="536"/>
                    <a:pt x="72" y="536"/>
                  </a:cubicBezTo>
                  <a:cubicBezTo>
                    <a:pt x="443" y="536"/>
                    <a:pt x="443" y="536"/>
                    <a:pt x="443" y="536"/>
                  </a:cubicBezTo>
                  <a:cubicBezTo>
                    <a:pt x="455" y="612"/>
                    <a:pt x="519" y="670"/>
                    <a:pt x="598" y="670"/>
                  </a:cubicBezTo>
                  <a:cubicBezTo>
                    <a:pt x="639" y="670"/>
                    <a:pt x="678" y="655"/>
                    <a:pt x="708" y="625"/>
                  </a:cubicBezTo>
                  <a:cubicBezTo>
                    <a:pt x="713" y="621"/>
                    <a:pt x="713" y="614"/>
                    <a:pt x="708" y="610"/>
                  </a:cubicBezTo>
                  <a:cubicBezTo>
                    <a:pt x="703" y="605"/>
                    <a:pt x="696" y="605"/>
                    <a:pt x="691" y="609"/>
                  </a:cubicBezTo>
                  <a:cubicBezTo>
                    <a:pt x="666" y="634"/>
                    <a:pt x="634" y="646"/>
                    <a:pt x="598" y="646"/>
                  </a:cubicBezTo>
                  <a:cubicBezTo>
                    <a:pt x="524" y="646"/>
                    <a:pt x="464" y="587"/>
                    <a:pt x="464" y="513"/>
                  </a:cubicBezTo>
                  <a:cubicBezTo>
                    <a:pt x="464" y="439"/>
                    <a:pt x="524" y="379"/>
                    <a:pt x="598" y="379"/>
                  </a:cubicBezTo>
                  <a:cubicBezTo>
                    <a:pt x="671" y="379"/>
                    <a:pt x="731" y="438"/>
                    <a:pt x="732" y="511"/>
                  </a:cubicBezTo>
                  <a:cubicBezTo>
                    <a:pt x="732" y="512"/>
                    <a:pt x="731" y="512"/>
                    <a:pt x="731" y="513"/>
                  </a:cubicBezTo>
                  <a:cubicBezTo>
                    <a:pt x="731" y="531"/>
                    <a:pt x="717" y="544"/>
                    <a:pt x="699" y="544"/>
                  </a:cubicBezTo>
                  <a:cubicBezTo>
                    <a:pt x="683" y="544"/>
                    <a:pt x="669" y="532"/>
                    <a:pt x="668" y="515"/>
                  </a:cubicBezTo>
                  <a:cubicBezTo>
                    <a:pt x="668" y="514"/>
                    <a:pt x="668" y="513"/>
                    <a:pt x="668" y="513"/>
                  </a:cubicBezTo>
                  <a:cubicBezTo>
                    <a:pt x="668" y="475"/>
                    <a:pt x="637" y="442"/>
                    <a:pt x="598" y="442"/>
                  </a:cubicBezTo>
                  <a:cubicBezTo>
                    <a:pt x="560" y="442"/>
                    <a:pt x="528" y="475"/>
                    <a:pt x="528" y="513"/>
                  </a:cubicBezTo>
                  <a:cubicBezTo>
                    <a:pt x="528" y="552"/>
                    <a:pt x="560" y="583"/>
                    <a:pt x="598" y="583"/>
                  </a:cubicBezTo>
                  <a:cubicBezTo>
                    <a:pt x="623" y="583"/>
                    <a:pt x="645" y="569"/>
                    <a:pt x="658" y="548"/>
                  </a:cubicBezTo>
                  <a:cubicBezTo>
                    <a:pt x="668" y="561"/>
                    <a:pt x="683" y="568"/>
                    <a:pt x="699" y="568"/>
                  </a:cubicBezTo>
                  <a:cubicBezTo>
                    <a:pt x="729" y="568"/>
                    <a:pt x="753" y="544"/>
                    <a:pt x="754" y="515"/>
                  </a:cubicBezTo>
                  <a:cubicBezTo>
                    <a:pt x="754" y="514"/>
                    <a:pt x="755" y="513"/>
                    <a:pt x="755" y="513"/>
                  </a:cubicBezTo>
                  <a:cubicBezTo>
                    <a:pt x="755" y="465"/>
                    <a:pt x="734" y="422"/>
                    <a:pt x="700" y="393"/>
                  </a:cubicBezTo>
                  <a:close/>
                  <a:moveTo>
                    <a:pt x="626" y="23"/>
                  </a:moveTo>
                  <a:lnTo>
                    <a:pt x="626" y="23"/>
                  </a:lnTo>
                  <a:cubicBezTo>
                    <a:pt x="638" y="23"/>
                    <a:pt x="648" y="28"/>
                    <a:pt x="656" y="35"/>
                  </a:cubicBezTo>
                  <a:cubicBezTo>
                    <a:pt x="408" y="301"/>
                    <a:pt x="408" y="301"/>
                    <a:pt x="408" y="301"/>
                  </a:cubicBezTo>
                  <a:cubicBezTo>
                    <a:pt x="392" y="317"/>
                    <a:pt x="371" y="327"/>
                    <a:pt x="349" y="327"/>
                  </a:cubicBezTo>
                  <a:lnTo>
                    <a:pt x="349" y="327"/>
                  </a:lnTo>
                  <a:cubicBezTo>
                    <a:pt x="328" y="327"/>
                    <a:pt x="307" y="317"/>
                    <a:pt x="291" y="301"/>
                  </a:cubicBezTo>
                  <a:cubicBezTo>
                    <a:pt x="42" y="35"/>
                    <a:pt x="42" y="35"/>
                    <a:pt x="42" y="35"/>
                  </a:cubicBezTo>
                  <a:cubicBezTo>
                    <a:pt x="51" y="28"/>
                    <a:pt x="62" y="23"/>
                    <a:pt x="72" y="23"/>
                  </a:cubicBezTo>
                  <a:lnTo>
                    <a:pt x="626" y="23"/>
                  </a:lnTo>
                  <a:close/>
                  <a:moveTo>
                    <a:pt x="441" y="513"/>
                  </a:moveTo>
                  <a:lnTo>
                    <a:pt x="441" y="513"/>
                  </a:lnTo>
                  <a:cubicBezTo>
                    <a:pt x="72" y="513"/>
                    <a:pt x="72" y="513"/>
                    <a:pt x="72" y="513"/>
                  </a:cubicBezTo>
                  <a:cubicBezTo>
                    <a:pt x="47" y="513"/>
                    <a:pt x="23" y="480"/>
                    <a:pt x="23" y="455"/>
                  </a:cubicBezTo>
                  <a:cubicBezTo>
                    <a:pt x="23" y="75"/>
                    <a:pt x="23" y="75"/>
                    <a:pt x="23" y="75"/>
                  </a:cubicBezTo>
                  <a:cubicBezTo>
                    <a:pt x="23" y="68"/>
                    <a:pt x="25" y="61"/>
                    <a:pt x="28" y="55"/>
                  </a:cubicBezTo>
                  <a:cubicBezTo>
                    <a:pt x="244" y="285"/>
                    <a:pt x="244" y="285"/>
                    <a:pt x="244" y="285"/>
                  </a:cubicBezTo>
                  <a:cubicBezTo>
                    <a:pt x="93" y="422"/>
                    <a:pt x="93" y="422"/>
                    <a:pt x="93" y="422"/>
                  </a:cubicBezTo>
                  <a:cubicBezTo>
                    <a:pt x="89" y="428"/>
                    <a:pt x="88" y="435"/>
                    <a:pt x="93" y="439"/>
                  </a:cubicBezTo>
                  <a:cubicBezTo>
                    <a:pt x="95" y="442"/>
                    <a:pt x="98" y="443"/>
                    <a:pt x="102" y="443"/>
                  </a:cubicBezTo>
                  <a:cubicBezTo>
                    <a:pt x="105" y="443"/>
                    <a:pt x="107" y="442"/>
                    <a:pt x="109" y="440"/>
                  </a:cubicBezTo>
                  <a:cubicBezTo>
                    <a:pt x="261" y="302"/>
                    <a:pt x="261" y="302"/>
                    <a:pt x="261" y="302"/>
                  </a:cubicBezTo>
                  <a:cubicBezTo>
                    <a:pt x="273" y="316"/>
                    <a:pt x="273" y="316"/>
                    <a:pt x="273" y="316"/>
                  </a:cubicBezTo>
                  <a:cubicBezTo>
                    <a:pt x="294" y="338"/>
                    <a:pt x="321" y="351"/>
                    <a:pt x="349" y="351"/>
                  </a:cubicBezTo>
                  <a:lnTo>
                    <a:pt x="349" y="351"/>
                  </a:lnTo>
                  <a:cubicBezTo>
                    <a:pt x="379" y="351"/>
                    <a:pt x="406" y="338"/>
                    <a:pt x="425" y="316"/>
                  </a:cubicBezTo>
                  <a:cubicBezTo>
                    <a:pt x="439" y="302"/>
                    <a:pt x="439" y="302"/>
                    <a:pt x="439" y="302"/>
                  </a:cubicBezTo>
                  <a:cubicBezTo>
                    <a:pt x="520" y="377"/>
                    <a:pt x="520" y="377"/>
                    <a:pt x="520" y="377"/>
                  </a:cubicBezTo>
                  <a:cubicBezTo>
                    <a:pt x="473" y="404"/>
                    <a:pt x="441" y="455"/>
                    <a:pt x="441" y="513"/>
                  </a:cubicBezTo>
                  <a:close/>
                  <a:moveTo>
                    <a:pt x="543" y="365"/>
                  </a:moveTo>
                  <a:lnTo>
                    <a:pt x="543" y="365"/>
                  </a:lnTo>
                  <a:cubicBezTo>
                    <a:pt x="455" y="285"/>
                    <a:pt x="455" y="285"/>
                    <a:pt x="455" y="285"/>
                  </a:cubicBezTo>
                  <a:cubicBezTo>
                    <a:pt x="671" y="54"/>
                    <a:pt x="671" y="54"/>
                    <a:pt x="671" y="54"/>
                  </a:cubicBezTo>
                  <a:cubicBezTo>
                    <a:pt x="674" y="61"/>
                    <a:pt x="676" y="67"/>
                    <a:pt x="676" y="75"/>
                  </a:cubicBezTo>
                  <a:cubicBezTo>
                    <a:pt x="676" y="377"/>
                    <a:pt x="676" y="377"/>
                    <a:pt x="676" y="377"/>
                  </a:cubicBezTo>
                  <a:cubicBezTo>
                    <a:pt x="653" y="363"/>
                    <a:pt x="626" y="355"/>
                    <a:pt x="598" y="355"/>
                  </a:cubicBezTo>
                  <a:cubicBezTo>
                    <a:pt x="578" y="355"/>
                    <a:pt x="560" y="359"/>
                    <a:pt x="543" y="365"/>
                  </a:cubicBezTo>
                  <a:close/>
                  <a:moveTo>
                    <a:pt x="598" y="559"/>
                  </a:moveTo>
                  <a:lnTo>
                    <a:pt x="598" y="559"/>
                  </a:lnTo>
                  <a:cubicBezTo>
                    <a:pt x="572" y="559"/>
                    <a:pt x="551" y="538"/>
                    <a:pt x="551" y="513"/>
                  </a:cubicBezTo>
                  <a:cubicBezTo>
                    <a:pt x="551" y="487"/>
                    <a:pt x="572" y="466"/>
                    <a:pt x="598" y="466"/>
                  </a:cubicBezTo>
                  <a:cubicBezTo>
                    <a:pt x="623" y="466"/>
                    <a:pt x="644" y="486"/>
                    <a:pt x="644" y="512"/>
                  </a:cubicBezTo>
                  <a:cubicBezTo>
                    <a:pt x="644" y="512"/>
                    <a:pt x="644" y="512"/>
                    <a:pt x="644" y="513"/>
                  </a:cubicBezTo>
                  <a:cubicBezTo>
                    <a:pt x="644" y="513"/>
                    <a:pt x="644" y="514"/>
                    <a:pt x="644" y="515"/>
                  </a:cubicBezTo>
                  <a:cubicBezTo>
                    <a:pt x="643" y="539"/>
                    <a:pt x="623" y="559"/>
                    <a:pt x="598" y="559"/>
                  </a:cubicBezTo>
                  <a:close/>
                </a:path>
              </a:pathLst>
            </a:custGeom>
            <a:solidFill>
              <a:srgbClr val="1668C1"/>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smtClean="0">
                <a:ln>
                  <a:noFill/>
                </a:ln>
                <a:solidFill>
                  <a:srgbClr val="212E35"/>
                </a:solidFill>
                <a:effectLst/>
                <a:uLnTx/>
                <a:uFillTx/>
              </a:endParaRPr>
            </a:p>
          </p:txBody>
        </p:sp>
        <p:sp>
          <p:nvSpPr>
            <p:cNvPr id="59" name="Rectangle 58"/>
            <p:cNvSpPr/>
            <p:nvPr/>
          </p:nvSpPr>
          <p:spPr bwMode="ltGray">
            <a:xfrm>
              <a:off x="2293882" y="1725730"/>
              <a:ext cx="1116000" cy="698477"/>
            </a:xfrm>
            <a:prstGeom prst="rect">
              <a:avLst/>
            </a:prstGeom>
            <a:noFill/>
            <a:ln w="28575" cap="flat" cmpd="sng" algn="ctr">
              <a:solidFill>
                <a:schemeClr val="accent2"/>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60" name="TextBox 59"/>
            <p:cNvSpPr txBox="1"/>
            <p:nvPr/>
          </p:nvSpPr>
          <p:spPr>
            <a:xfrm>
              <a:off x="2328200" y="2190320"/>
              <a:ext cx="1061621" cy="211609"/>
            </a:xfrm>
            <a:prstGeom prst="rect">
              <a:avLst/>
            </a:prstGeom>
            <a:noFill/>
          </p:spPr>
          <p:txBody>
            <a:bodyPr wrap="none" lIns="0" tIns="0" rIns="0" bIns="0" rtlCol="0">
              <a:noAutofit/>
            </a:bodyPr>
            <a:lstStyle/>
            <a:p>
              <a:pPr algn="ctr" defTabSz="914400">
                <a:lnSpc>
                  <a:spcPct val="90000"/>
                </a:lnSpc>
              </a:pPr>
              <a:r>
                <a:rPr lang="en-US" sz="1200" dirty="0" smtClean="0">
                  <a:solidFill>
                    <a:prstClr val="black"/>
                  </a:solidFill>
                  <a:cs typeface="Calibri" panose="020F0502020204030204" pitchFamily="34" charset="0"/>
                </a:rPr>
                <a:t>Chatbots</a:t>
              </a:r>
              <a:endParaRPr lang="en-US" sz="1200" dirty="0">
                <a:solidFill>
                  <a:prstClr val="black"/>
                </a:solidFill>
                <a:cs typeface="Calibri" panose="020F0502020204030204" pitchFamily="34" charset="0"/>
              </a:endParaRPr>
            </a:p>
          </p:txBody>
        </p:sp>
        <p:sp>
          <p:nvSpPr>
            <p:cNvPr id="61" name="Freeform 79"/>
            <p:cNvSpPr>
              <a:spLocks noChangeAspect="1" noChangeArrowheads="1"/>
            </p:cNvSpPr>
            <p:nvPr/>
          </p:nvSpPr>
          <p:spPr bwMode="auto">
            <a:xfrm>
              <a:off x="2714980" y="1800481"/>
              <a:ext cx="288060" cy="329051"/>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1668C1"/>
            </a:solidFill>
            <a:ln>
              <a:noFill/>
            </a:ln>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62" name="Rectangle 61"/>
            <p:cNvSpPr/>
            <p:nvPr/>
          </p:nvSpPr>
          <p:spPr bwMode="ltGray">
            <a:xfrm>
              <a:off x="4986668" y="1735051"/>
              <a:ext cx="1116000" cy="698477"/>
            </a:xfrm>
            <a:prstGeom prst="rect">
              <a:avLst/>
            </a:prstGeom>
            <a:noFill/>
            <a:ln w="28575" cap="flat" cmpd="sng" algn="ctr">
              <a:solidFill>
                <a:schemeClr val="accent2"/>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63" name="TextBox 62"/>
            <p:cNvSpPr txBox="1"/>
            <p:nvPr/>
          </p:nvSpPr>
          <p:spPr>
            <a:xfrm>
              <a:off x="5207653" y="2196126"/>
              <a:ext cx="607305" cy="219298"/>
            </a:xfrm>
            <a:prstGeom prst="rect">
              <a:avLst/>
            </a:prstGeom>
            <a:noFill/>
          </p:spPr>
          <p:txBody>
            <a:bodyPr wrap="none" lIns="0" tIns="0" rIns="0" bIns="0" rtlCol="0">
              <a:noAutofit/>
            </a:bodyPr>
            <a:lstStyle/>
            <a:p>
              <a:pPr algn="ctr" defTabSz="914400">
                <a:lnSpc>
                  <a:spcPct val="90000"/>
                </a:lnSpc>
              </a:pPr>
              <a:r>
                <a:rPr lang="en-US" sz="1200" dirty="0">
                  <a:solidFill>
                    <a:prstClr val="black"/>
                  </a:solidFill>
                  <a:cs typeface="Calibri" panose="020F0502020204030204" pitchFamily="34" charset="0"/>
                </a:rPr>
                <a:t>Portal</a:t>
              </a:r>
            </a:p>
          </p:txBody>
        </p:sp>
        <p:sp>
          <p:nvSpPr>
            <p:cNvPr id="64" name="Rectangle 63"/>
            <p:cNvSpPr/>
            <p:nvPr/>
          </p:nvSpPr>
          <p:spPr bwMode="ltGray">
            <a:xfrm>
              <a:off x="4931976" y="4230053"/>
              <a:ext cx="1080000" cy="1055317"/>
            </a:xfrm>
            <a:prstGeom prst="rect">
              <a:avLst/>
            </a:prstGeom>
            <a:solidFill>
              <a:sysClr val="window" lastClr="FFFFFF"/>
            </a:solidFill>
            <a:ln w="28575" cap="flat" cmpd="sng" algn="ctr">
              <a:solidFill>
                <a:schemeClr val="accent5"/>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Discovery</a:t>
              </a:r>
            </a:p>
          </p:txBody>
        </p:sp>
        <p:sp>
          <p:nvSpPr>
            <p:cNvPr id="65" name="Rectangle 64"/>
            <p:cNvSpPr/>
            <p:nvPr/>
          </p:nvSpPr>
          <p:spPr bwMode="ltGray">
            <a:xfrm>
              <a:off x="3632195" y="4240169"/>
              <a:ext cx="1080000" cy="1055317"/>
            </a:xfrm>
            <a:prstGeom prst="rect">
              <a:avLst/>
            </a:prstGeom>
            <a:solidFill>
              <a:sysClr val="window" lastClr="FFFFFF"/>
            </a:solidFill>
            <a:ln w="28575" cap="flat" cmpd="sng" algn="ctr">
              <a:solidFill>
                <a:schemeClr val="accent5"/>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Configuration Management</a:t>
              </a:r>
            </a:p>
          </p:txBody>
        </p:sp>
        <p:sp>
          <p:nvSpPr>
            <p:cNvPr id="66" name="Freeform 54"/>
            <p:cNvSpPr>
              <a:spLocks noChangeArrowheads="1"/>
            </p:cNvSpPr>
            <p:nvPr/>
          </p:nvSpPr>
          <p:spPr bwMode="auto">
            <a:xfrm>
              <a:off x="3089592" y="4872852"/>
              <a:ext cx="2565" cy="223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ysClr val="window" lastClr="FFFFF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12E35"/>
                </a:solidFill>
                <a:effectLst/>
                <a:uLnTx/>
                <a:uFillTx/>
              </a:endParaRPr>
            </a:p>
          </p:txBody>
        </p:sp>
        <p:sp>
          <p:nvSpPr>
            <p:cNvPr id="67" name="Freeform 55"/>
            <p:cNvSpPr>
              <a:spLocks noChangeArrowheads="1"/>
            </p:cNvSpPr>
            <p:nvPr/>
          </p:nvSpPr>
          <p:spPr bwMode="auto">
            <a:xfrm>
              <a:off x="3089592" y="4872852"/>
              <a:ext cx="2565" cy="223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ysClr val="window" lastClr="FFFFFF"/>
            </a:solidFill>
            <a:ln w="9525" cap="flat">
              <a:no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12E35"/>
                </a:solidFill>
                <a:effectLst/>
                <a:uLnTx/>
                <a:uFillTx/>
              </a:endParaRPr>
            </a:p>
          </p:txBody>
        </p:sp>
        <p:sp>
          <p:nvSpPr>
            <p:cNvPr id="68" name="Rectangle 67"/>
            <p:cNvSpPr/>
            <p:nvPr/>
          </p:nvSpPr>
          <p:spPr bwMode="ltGray">
            <a:xfrm>
              <a:off x="1032633" y="4230053"/>
              <a:ext cx="1080000" cy="1055317"/>
            </a:xfrm>
            <a:prstGeom prst="rect">
              <a:avLst/>
            </a:prstGeom>
            <a:solidFill>
              <a:sysClr val="window" lastClr="FFFFFF"/>
            </a:solidFill>
            <a:ln w="28575" cap="flat" cmpd="sng" algn="ctr">
              <a:solidFill>
                <a:schemeClr val="accent5"/>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Automation &amp; Orchestration</a:t>
              </a:r>
            </a:p>
          </p:txBody>
        </p:sp>
        <p:grpSp>
          <p:nvGrpSpPr>
            <p:cNvPr id="69" name="Group 68"/>
            <p:cNvGrpSpPr/>
            <p:nvPr/>
          </p:nvGrpSpPr>
          <p:grpSpPr>
            <a:xfrm>
              <a:off x="1344760" y="4848966"/>
              <a:ext cx="399600" cy="420270"/>
              <a:chOff x="4214659" y="4764062"/>
              <a:chExt cx="399600" cy="420270"/>
            </a:xfrm>
          </p:grpSpPr>
          <p:sp>
            <p:nvSpPr>
              <p:cNvPr id="70" name="Freeform 76"/>
              <p:cNvSpPr>
                <a:spLocks noChangeArrowheads="1"/>
              </p:cNvSpPr>
              <p:nvPr/>
            </p:nvSpPr>
            <p:spPr bwMode="auto">
              <a:xfrm>
                <a:off x="4214659" y="4897262"/>
                <a:ext cx="287068" cy="287070"/>
              </a:xfrm>
              <a:custGeom>
                <a:avLst/>
                <a:gdLst>
                  <a:gd name="T0" fmla="*/ 493 w 550"/>
                  <a:gd name="T1" fmla="*/ 285 h 550"/>
                  <a:gd name="T2" fmla="*/ 532 w 550"/>
                  <a:gd name="T3" fmla="*/ 188 h 550"/>
                  <a:gd name="T4" fmla="*/ 490 w 550"/>
                  <a:gd name="T5" fmla="*/ 109 h 550"/>
                  <a:gd name="T6" fmla="*/ 387 w 550"/>
                  <a:gd name="T7" fmla="*/ 90 h 550"/>
                  <a:gd name="T8" fmla="*/ 378 w 550"/>
                  <a:gd name="T9" fmla="*/ 19 h 550"/>
                  <a:gd name="T10" fmla="*/ 286 w 550"/>
                  <a:gd name="T11" fmla="*/ 59 h 550"/>
                  <a:gd name="T12" fmla="*/ 188 w 550"/>
                  <a:gd name="T13" fmla="*/ 20 h 550"/>
                  <a:gd name="T14" fmla="*/ 110 w 550"/>
                  <a:gd name="T15" fmla="*/ 63 h 550"/>
                  <a:gd name="T16" fmla="*/ 89 w 550"/>
                  <a:gd name="T17" fmla="*/ 166 h 550"/>
                  <a:gd name="T18" fmla="*/ 18 w 550"/>
                  <a:gd name="T19" fmla="*/ 174 h 550"/>
                  <a:gd name="T20" fmla="*/ 59 w 550"/>
                  <a:gd name="T21" fmla="*/ 267 h 550"/>
                  <a:gd name="T22" fmla="*/ 21 w 550"/>
                  <a:gd name="T23" fmla="*/ 385 h 550"/>
                  <a:gd name="T24" fmla="*/ 84 w 550"/>
                  <a:gd name="T25" fmla="*/ 440 h 550"/>
                  <a:gd name="T26" fmla="*/ 155 w 550"/>
                  <a:gd name="T27" fmla="*/ 499 h 550"/>
                  <a:gd name="T28" fmla="*/ 221 w 550"/>
                  <a:gd name="T29" fmla="*/ 548 h 550"/>
                  <a:gd name="T30" fmla="*/ 256 w 550"/>
                  <a:gd name="T31" fmla="*/ 529 h 550"/>
                  <a:gd name="T32" fmla="*/ 347 w 550"/>
                  <a:gd name="T33" fmla="*/ 518 h 550"/>
                  <a:gd name="T34" fmla="*/ 443 w 550"/>
                  <a:gd name="T35" fmla="*/ 490 h 550"/>
                  <a:gd name="T36" fmla="*/ 463 w 550"/>
                  <a:gd name="T37" fmla="*/ 387 h 550"/>
                  <a:gd name="T38" fmla="*/ 547 w 550"/>
                  <a:gd name="T39" fmla="*/ 331 h 550"/>
                  <a:gd name="T40" fmla="*/ 511 w 550"/>
                  <a:gd name="T41" fmla="*/ 372 h 550"/>
                  <a:gd name="T42" fmla="*/ 451 w 550"/>
                  <a:gd name="T43" fmla="*/ 359 h 550"/>
                  <a:gd name="T44" fmla="*/ 393 w 550"/>
                  <a:gd name="T45" fmla="*/ 431 h 550"/>
                  <a:gd name="T46" fmla="*/ 418 w 550"/>
                  <a:gd name="T47" fmla="*/ 486 h 550"/>
                  <a:gd name="T48" fmla="*/ 341 w 550"/>
                  <a:gd name="T49" fmla="*/ 459 h 550"/>
                  <a:gd name="T50" fmla="*/ 249 w 550"/>
                  <a:gd name="T51" fmla="*/ 469 h 550"/>
                  <a:gd name="T52" fmla="*/ 227 w 550"/>
                  <a:gd name="T53" fmla="*/ 525 h 550"/>
                  <a:gd name="T54" fmla="*/ 193 w 550"/>
                  <a:gd name="T55" fmla="*/ 452 h 550"/>
                  <a:gd name="T56" fmla="*/ 121 w 550"/>
                  <a:gd name="T57" fmla="*/ 394 h 550"/>
                  <a:gd name="T58" fmla="*/ 42 w 550"/>
                  <a:gd name="T59" fmla="*/ 375 h 550"/>
                  <a:gd name="T60" fmla="*/ 90 w 550"/>
                  <a:gd name="T61" fmla="*/ 332 h 550"/>
                  <a:gd name="T62" fmla="*/ 31 w 550"/>
                  <a:gd name="T63" fmla="*/ 234 h 550"/>
                  <a:gd name="T64" fmla="*/ 43 w 550"/>
                  <a:gd name="T65" fmla="*/ 177 h 550"/>
                  <a:gd name="T66" fmla="*/ 105 w 550"/>
                  <a:gd name="T67" fmla="*/ 184 h 550"/>
                  <a:gd name="T68" fmla="*/ 132 w 550"/>
                  <a:gd name="T69" fmla="*/ 73 h 550"/>
                  <a:gd name="T70" fmla="*/ 177 w 550"/>
                  <a:gd name="T71" fmla="*/ 43 h 550"/>
                  <a:gd name="T72" fmla="*/ 211 w 550"/>
                  <a:gd name="T73" fmla="*/ 94 h 550"/>
                  <a:gd name="T74" fmla="*/ 302 w 550"/>
                  <a:gd name="T75" fmla="*/ 83 h 550"/>
                  <a:gd name="T76" fmla="*/ 372 w 550"/>
                  <a:gd name="T77" fmla="*/ 42 h 550"/>
                  <a:gd name="T78" fmla="*/ 367 w 550"/>
                  <a:gd name="T79" fmla="*/ 105 h 550"/>
                  <a:gd name="T80" fmla="*/ 479 w 550"/>
                  <a:gd name="T81" fmla="*/ 132 h 550"/>
                  <a:gd name="T82" fmla="*/ 507 w 550"/>
                  <a:gd name="T83" fmla="*/ 184 h 550"/>
                  <a:gd name="T84" fmla="*/ 469 w 550"/>
                  <a:gd name="T85" fmla="*/ 293 h 550"/>
                  <a:gd name="T86" fmla="*/ 525 w 550"/>
                  <a:gd name="T87" fmla="*/ 325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550">
                    <a:moveTo>
                      <a:pt x="528" y="296"/>
                    </a:moveTo>
                    <a:lnTo>
                      <a:pt x="528" y="296"/>
                    </a:lnTo>
                    <a:cubicBezTo>
                      <a:pt x="493" y="285"/>
                      <a:pt x="493" y="285"/>
                      <a:pt x="493" y="285"/>
                    </a:cubicBezTo>
                    <a:cubicBezTo>
                      <a:pt x="494" y="264"/>
                      <a:pt x="492" y="243"/>
                      <a:pt x="487" y="223"/>
                    </a:cubicBezTo>
                    <a:cubicBezTo>
                      <a:pt x="519" y="205"/>
                      <a:pt x="519" y="205"/>
                      <a:pt x="519" y="205"/>
                    </a:cubicBezTo>
                    <a:cubicBezTo>
                      <a:pt x="525" y="201"/>
                      <a:pt x="530" y="195"/>
                      <a:pt x="532" y="188"/>
                    </a:cubicBezTo>
                    <a:cubicBezTo>
                      <a:pt x="535" y="181"/>
                      <a:pt x="533" y="173"/>
                      <a:pt x="530" y="167"/>
                    </a:cubicBezTo>
                    <a:cubicBezTo>
                      <a:pt x="506" y="123"/>
                      <a:pt x="506" y="123"/>
                      <a:pt x="506" y="123"/>
                    </a:cubicBezTo>
                    <a:cubicBezTo>
                      <a:pt x="503" y="117"/>
                      <a:pt x="497" y="111"/>
                      <a:pt x="490" y="109"/>
                    </a:cubicBezTo>
                    <a:cubicBezTo>
                      <a:pt x="482" y="107"/>
                      <a:pt x="475" y="108"/>
                      <a:pt x="469" y="111"/>
                    </a:cubicBezTo>
                    <a:cubicBezTo>
                      <a:pt x="436" y="129"/>
                      <a:pt x="436" y="129"/>
                      <a:pt x="436" y="129"/>
                    </a:cubicBezTo>
                    <a:cubicBezTo>
                      <a:pt x="421" y="114"/>
                      <a:pt x="405" y="100"/>
                      <a:pt x="387" y="90"/>
                    </a:cubicBezTo>
                    <a:cubicBezTo>
                      <a:pt x="397" y="54"/>
                      <a:pt x="397" y="54"/>
                      <a:pt x="397" y="54"/>
                    </a:cubicBezTo>
                    <a:cubicBezTo>
                      <a:pt x="399" y="47"/>
                      <a:pt x="398" y="39"/>
                      <a:pt x="395" y="32"/>
                    </a:cubicBezTo>
                    <a:cubicBezTo>
                      <a:pt x="392" y="26"/>
                      <a:pt x="386" y="21"/>
                      <a:pt x="378" y="19"/>
                    </a:cubicBezTo>
                    <a:cubicBezTo>
                      <a:pt x="330" y="4"/>
                      <a:pt x="330" y="4"/>
                      <a:pt x="330" y="4"/>
                    </a:cubicBezTo>
                    <a:cubicBezTo>
                      <a:pt x="316" y="0"/>
                      <a:pt x="300" y="8"/>
                      <a:pt x="296" y="24"/>
                    </a:cubicBezTo>
                    <a:cubicBezTo>
                      <a:pt x="286" y="59"/>
                      <a:pt x="286" y="59"/>
                      <a:pt x="286" y="59"/>
                    </a:cubicBezTo>
                    <a:cubicBezTo>
                      <a:pt x="264" y="58"/>
                      <a:pt x="243" y="60"/>
                      <a:pt x="222" y="66"/>
                    </a:cubicBezTo>
                    <a:cubicBezTo>
                      <a:pt x="205" y="33"/>
                      <a:pt x="205" y="33"/>
                      <a:pt x="205" y="33"/>
                    </a:cubicBezTo>
                    <a:cubicBezTo>
                      <a:pt x="201" y="26"/>
                      <a:pt x="195" y="22"/>
                      <a:pt x="188" y="20"/>
                    </a:cubicBezTo>
                    <a:cubicBezTo>
                      <a:pt x="181" y="18"/>
                      <a:pt x="173" y="18"/>
                      <a:pt x="166" y="22"/>
                    </a:cubicBezTo>
                    <a:cubicBezTo>
                      <a:pt x="123" y="45"/>
                      <a:pt x="123" y="45"/>
                      <a:pt x="123" y="45"/>
                    </a:cubicBezTo>
                    <a:cubicBezTo>
                      <a:pt x="116" y="49"/>
                      <a:pt x="112" y="55"/>
                      <a:pt x="110" y="63"/>
                    </a:cubicBezTo>
                    <a:cubicBezTo>
                      <a:pt x="107" y="70"/>
                      <a:pt x="108" y="77"/>
                      <a:pt x="112" y="83"/>
                    </a:cubicBezTo>
                    <a:cubicBezTo>
                      <a:pt x="130" y="116"/>
                      <a:pt x="130" y="116"/>
                      <a:pt x="130" y="116"/>
                    </a:cubicBezTo>
                    <a:cubicBezTo>
                      <a:pt x="113" y="130"/>
                      <a:pt x="100" y="147"/>
                      <a:pt x="89" y="166"/>
                    </a:cubicBezTo>
                    <a:cubicBezTo>
                      <a:pt x="54" y="155"/>
                      <a:pt x="54" y="155"/>
                      <a:pt x="54" y="155"/>
                    </a:cubicBezTo>
                    <a:cubicBezTo>
                      <a:pt x="46" y="153"/>
                      <a:pt x="39" y="153"/>
                      <a:pt x="33" y="157"/>
                    </a:cubicBezTo>
                    <a:cubicBezTo>
                      <a:pt x="25" y="160"/>
                      <a:pt x="21" y="167"/>
                      <a:pt x="18" y="174"/>
                    </a:cubicBezTo>
                    <a:cubicBezTo>
                      <a:pt x="5" y="221"/>
                      <a:pt x="5" y="221"/>
                      <a:pt x="5" y="221"/>
                    </a:cubicBezTo>
                    <a:cubicBezTo>
                      <a:pt x="0" y="236"/>
                      <a:pt x="9" y="252"/>
                      <a:pt x="23" y="256"/>
                    </a:cubicBezTo>
                    <a:cubicBezTo>
                      <a:pt x="59" y="267"/>
                      <a:pt x="59" y="267"/>
                      <a:pt x="59" y="267"/>
                    </a:cubicBezTo>
                    <a:cubicBezTo>
                      <a:pt x="58" y="288"/>
                      <a:pt x="60" y="309"/>
                      <a:pt x="65" y="330"/>
                    </a:cubicBezTo>
                    <a:cubicBezTo>
                      <a:pt x="33" y="348"/>
                      <a:pt x="33" y="348"/>
                      <a:pt x="33" y="348"/>
                    </a:cubicBezTo>
                    <a:cubicBezTo>
                      <a:pt x="19" y="355"/>
                      <a:pt x="14" y="372"/>
                      <a:pt x="21" y="385"/>
                    </a:cubicBezTo>
                    <a:cubicBezTo>
                      <a:pt x="45" y="429"/>
                      <a:pt x="45" y="429"/>
                      <a:pt x="45" y="429"/>
                    </a:cubicBezTo>
                    <a:cubicBezTo>
                      <a:pt x="48" y="435"/>
                      <a:pt x="55" y="440"/>
                      <a:pt x="62" y="443"/>
                    </a:cubicBezTo>
                    <a:cubicBezTo>
                      <a:pt x="69" y="445"/>
                      <a:pt x="76" y="445"/>
                      <a:pt x="84" y="440"/>
                    </a:cubicBezTo>
                    <a:cubicBezTo>
                      <a:pt x="116" y="423"/>
                      <a:pt x="116" y="423"/>
                      <a:pt x="116" y="423"/>
                    </a:cubicBezTo>
                    <a:cubicBezTo>
                      <a:pt x="131" y="438"/>
                      <a:pt x="147" y="452"/>
                      <a:pt x="165" y="463"/>
                    </a:cubicBezTo>
                    <a:cubicBezTo>
                      <a:pt x="155" y="499"/>
                      <a:pt x="155" y="499"/>
                      <a:pt x="155" y="499"/>
                    </a:cubicBezTo>
                    <a:cubicBezTo>
                      <a:pt x="152" y="505"/>
                      <a:pt x="153" y="513"/>
                      <a:pt x="157" y="520"/>
                    </a:cubicBezTo>
                    <a:cubicBezTo>
                      <a:pt x="161" y="527"/>
                      <a:pt x="166" y="531"/>
                      <a:pt x="173" y="533"/>
                    </a:cubicBezTo>
                    <a:cubicBezTo>
                      <a:pt x="221" y="548"/>
                      <a:pt x="221" y="548"/>
                      <a:pt x="221" y="548"/>
                    </a:cubicBezTo>
                    <a:cubicBezTo>
                      <a:pt x="223" y="549"/>
                      <a:pt x="226" y="549"/>
                      <a:pt x="229" y="549"/>
                    </a:cubicBezTo>
                    <a:cubicBezTo>
                      <a:pt x="234" y="549"/>
                      <a:pt x="238" y="548"/>
                      <a:pt x="242" y="546"/>
                    </a:cubicBezTo>
                    <a:cubicBezTo>
                      <a:pt x="249" y="541"/>
                      <a:pt x="253" y="535"/>
                      <a:pt x="256" y="529"/>
                    </a:cubicBezTo>
                    <a:cubicBezTo>
                      <a:pt x="267" y="494"/>
                      <a:pt x="267" y="494"/>
                      <a:pt x="267" y="494"/>
                    </a:cubicBezTo>
                    <a:cubicBezTo>
                      <a:pt x="288" y="494"/>
                      <a:pt x="309" y="491"/>
                      <a:pt x="329" y="486"/>
                    </a:cubicBezTo>
                    <a:cubicBezTo>
                      <a:pt x="347" y="518"/>
                      <a:pt x="347" y="518"/>
                      <a:pt x="347" y="518"/>
                    </a:cubicBezTo>
                    <a:cubicBezTo>
                      <a:pt x="354" y="533"/>
                      <a:pt x="372" y="538"/>
                      <a:pt x="386" y="530"/>
                    </a:cubicBezTo>
                    <a:cubicBezTo>
                      <a:pt x="429" y="507"/>
                      <a:pt x="429" y="507"/>
                      <a:pt x="429" y="507"/>
                    </a:cubicBezTo>
                    <a:cubicBezTo>
                      <a:pt x="436" y="503"/>
                      <a:pt x="441" y="498"/>
                      <a:pt x="443" y="490"/>
                    </a:cubicBezTo>
                    <a:cubicBezTo>
                      <a:pt x="445" y="483"/>
                      <a:pt x="444" y="475"/>
                      <a:pt x="441" y="469"/>
                    </a:cubicBezTo>
                    <a:cubicBezTo>
                      <a:pt x="423" y="436"/>
                      <a:pt x="423" y="436"/>
                      <a:pt x="423" y="436"/>
                    </a:cubicBezTo>
                    <a:cubicBezTo>
                      <a:pt x="439" y="422"/>
                      <a:pt x="452" y="405"/>
                      <a:pt x="463" y="387"/>
                    </a:cubicBezTo>
                    <a:cubicBezTo>
                      <a:pt x="498" y="398"/>
                      <a:pt x="498" y="398"/>
                      <a:pt x="498" y="398"/>
                    </a:cubicBezTo>
                    <a:cubicBezTo>
                      <a:pt x="513" y="402"/>
                      <a:pt x="528" y="394"/>
                      <a:pt x="533" y="378"/>
                    </a:cubicBezTo>
                    <a:cubicBezTo>
                      <a:pt x="547" y="331"/>
                      <a:pt x="547" y="331"/>
                      <a:pt x="547" y="331"/>
                    </a:cubicBezTo>
                    <a:cubicBezTo>
                      <a:pt x="549" y="324"/>
                      <a:pt x="549" y="317"/>
                      <a:pt x="545" y="309"/>
                    </a:cubicBezTo>
                    <a:cubicBezTo>
                      <a:pt x="542" y="303"/>
                      <a:pt x="536" y="298"/>
                      <a:pt x="528" y="296"/>
                    </a:cubicBezTo>
                    <a:close/>
                    <a:moveTo>
                      <a:pt x="511" y="372"/>
                    </a:moveTo>
                    <a:lnTo>
                      <a:pt x="511" y="372"/>
                    </a:lnTo>
                    <a:cubicBezTo>
                      <a:pt x="510" y="375"/>
                      <a:pt x="507" y="376"/>
                      <a:pt x="504" y="375"/>
                    </a:cubicBezTo>
                    <a:cubicBezTo>
                      <a:pt x="451" y="359"/>
                      <a:pt x="451" y="359"/>
                      <a:pt x="451" y="359"/>
                    </a:cubicBezTo>
                    <a:cubicBezTo>
                      <a:pt x="447" y="368"/>
                      <a:pt x="447" y="368"/>
                      <a:pt x="447" y="368"/>
                    </a:cubicBezTo>
                    <a:cubicBezTo>
                      <a:pt x="436" y="389"/>
                      <a:pt x="420" y="408"/>
                      <a:pt x="400" y="425"/>
                    </a:cubicBezTo>
                    <a:cubicBezTo>
                      <a:pt x="393" y="431"/>
                      <a:pt x="393" y="431"/>
                      <a:pt x="393" y="431"/>
                    </a:cubicBezTo>
                    <a:cubicBezTo>
                      <a:pt x="420" y="480"/>
                      <a:pt x="420" y="480"/>
                      <a:pt x="420" y="480"/>
                    </a:cubicBezTo>
                    <a:cubicBezTo>
                      <a:pt x="421" y="481"/>
                      <a:pt x="420" y="483"/>
                      <a:pt x="420" y="483"/>
                    </a:cubicBezTo>
                    <a:cubicBezTo>
                      <a:pt x="420" y="484"/>
                      <a:pt x="419" y="485"/>
                      <a:pt x="418" y="486"/>
                    </a:cubicBezTo>
                    <a:cubicBezTo>
                      <a:pt x="374" y="510"/>
                      <a:pt x="374" y="510"/>
                      <a:pt x="374" y="510"/>
                    </a:cubicBezTo>
                    <a:cubicBezTo>
                      <a:pt x="372" y="511"/>
                      <a:pt x="369" y="510"/>
                      <a:pt x="368" y="508"/>
                    </a:cubicBezTo>
                    <a:cubicBezTo>
                      <a:pt x="341" y="459"/>
                      <a:pt x="341" y="459"/>
                      <a:pt x="341" y="459"/>
                    </a:cubicBezTo>
                    <a:cubicBezTo>
                      <a:pt x="332" y="461"/>
                      <a:pt x="332" y="461"/>
                      <a:pt x="332" y="461"/>
                    </a:cubicBezTo>
                    <a:cubicBezTo>
                      <a:pt x="309" y="469"/>
                      <a:pt x="284" y="472"/>
                      <a:pt x="259" y="470"/>
                    </a:cubicBezTo>
                    <a:cubicBezTo>
                      <a:pt x="249" y="469"/>
                      <a:pt x="249" y="469"/>
                      <a:pt x="249" y="469"/>
                    </a:cubicBezTo>
                    <a:cubicBezTo>
                      <a:pt x="234" y="522"/>
                      <a:pt x="234" y="522"/>
                      <a:pt x="234" y="522"/>
                    </a:cubicBezTo>
                    <a:cubicBezTo>
                      <a:pt x="233" y="524"/>
                      <a:pt x="232" y="525"/>
                      <a:pt x="232" y="525"/>
                    </a:cubicBezTo>
                    <a:cubicBezTo>
                      <a:pt x="231" y="525"/>
                      <a:pt x="229" y="526"/>
                      <a:pt x="227" y="525"/>
                    </a:cubicBezTo>
                    <a:cubicBezTo>
                      <a:pt x="181" y="511"/>
                      <a:pt x="181" y="511"/>
                      <a:pt x="181" y="511"/>
                    </a:cubicBezTo>
                    <a:cubicBezTo>
                      <a:pt x="178" y="510"/>
                      <a:pt x="176" y="507"/>
                      <a:pt x="177" y="505"/>
                    </a:cubicBezTo>
                    <a:cubicBezTo>
                      <a:pt x="193" y="452"/>
                      <a:pt x="193" y="452"/>
                      <a:pt x="193" y="452"/>
                    </a:cubicBezTo>
                    <a:cubicBezTo>
                      <a:pt x="185" y="447"/>
                      <a:pt x="185" y="447"/>
                      <a:pt x="185" y="447"/>
                    </a:cubicBezTo>
                    <a:cubicBezTo>
                      <a:pt x="163" y="435"/>
                      <a:pt x="143" y="420"/>
                      <a:pt x="127" y="401"/>
                    </a:cubicBezTo>
                    <a:cubicBezTo>
                      <a:pt x="121" y="394"/>
                      <a:pt x="121" y="394"/>
                      <a:pt x="121" y="394"/>
                    </a:cubicBezTo>
                    <a:cubicBezTo>
                      <a:pt x="72" y="420"/>
                      <a:pt x="72" y="420"/>
                      <a:pt x="72" y="420"/>
                    </a:cubicBezTo>
                    <a:cubicBezTo>
                      <a:pt x="70" y="421"/>
                      <a:pt x="67" y="420"/>
                      <a:pt x="66" y="418"/>
                    </a:cubicBezTo>
                    <a:cubicBezTo>
                      <a:pt x="42" y="375"/>
                      <a:pt x="42" y="375"/>
                      <a:pt x="42" y="375"/>
                    </a:cubicBezTo>
                    <a:cubicBezTo>
                      <a:pt x="41" y="373"/>
                      <a:pt x="42" y="369"/>
                      <a:pt x="44" y="368"/>
                    </a:cubicBezTo>
                    <a:cubicBezTo>
                      <a:pt x="93" y="342"/>
                      <a:pt x="93" y="342"/>
                      <a:pt x="93" y="342"/>
                    </a:cubicBezTo>
                    <a:cubicBezTo>
                      <a:pt x="90" y="332"/>
                      <a:pt x="90" y="332"/>
                      <a:pt x="90" y="332"/>
                    </a:cubicBezTo>
                    <a:cubicBezTo>
                      <a:pt x="83" y="308"/>
                      <a:pt x="81" y="284"/>
                      <a:pt x="83" y="259"/>
                    </a:cubicBezTo>
                    <a:cubicBezTo>
                      <a:pt x="84" y="250"/>
                      <a:pt x="84" y="250"/>
                      <a:pt x="84" y="250"/>
                    </a:cubicBezTo>
                    <a:cubicBezTo>
                      <a:pt x="31" y="234"/>
                      <a:pt x="31" y="234"/>
                      <a:pt x="31" y="234"/>
                    </a:cubicBezTo>
                    <a:cubicBezTo>
                      <a:pt x="27" y="233"/>
                      <a:pt x="26" y="230"/>
                      <a:pt x="26" y="228"/>
                    </a:cubicBezTo>
                    <a:cubicBezTo>
                      <a:pt x="41" y="180"/>
                      <a:pt x="41" y="180"/>
                      <a:pt x="41" y="180"/>
                    </a:cubicBezTo>
                    <a:cubicBezTo>
                      <a:pt x="41" y="179"/>
                      <a:pt x="43" y="178"/>
                      <a:pt x="43" y="177"/>
                    </a:cubicBezTo>
                    <a:cubicBezTo>
                      <a:pt x="44" y="177"/>
                      <a:pt x="45" y="177"/>
                      <a:pt x="47" y="177"/>
                    </a:cubicBezTo>
                    <a:cubicBezTo>
                      <a:pt x="100" y="193"/>
                      <a:pt x="100" y="193"/>
                      <a:pt x="100" y="193"/>
                    </a:cubicBezTo>
                    <a:cubicBezTo>
                      <a:pt x="105" y="184"/>
                      <a:pt x="105" y="184"/>
                      <a:pt x="105" y="184"/>
                    </a:cubicBezTo>
                    <a:cubicBezTo>
                      <a:pt x="117" y="162"/>
                      <a:pt x="133" y="144"/>
                      <a:pt x="151" y="128"/>
                    </a:cubicBezTo>
                    <a:cubicBezTo>
                      <a:pt x="159" y="122"/>
                      <a:pt x="159" y="122"/>
                      <a:pt x="159" y="122"/>
                    </a:cubicBezTo>
                    <a:cubicBezTo>
                      <a:pt x="132" y="73"/>
                      <a:pt x="132" y="73"/>
                      <a:pt x="132" y="73"/>
                    </a:cubicBezTo>
                    <a:cubicBezTo>
                      <a:pt x="132" y="71"/>
                      <a:pt x="132" y="70"/>
                      <a:pt x="132" y="69"/>
                    </a:cubicBezTo>
                    <a:cubicBezTo>
                      <a:pt x="132" y="68"/>
                      <a:pt x="133" y="67"/>
                      <a:pt x="134" y="66"/>
                    </a:cubicBezTo>
                    <a:cubicBezTo>
                      <a:pt x="177" y="43"/>
                      <a:pt x="177" y="43"/>
                      <a:pt x="177" y="43"/>
                    </a:cubicBezTo>
                    <a:cubicBezTo>
                      <a:pt x="180" y="42"/>
                      <a:pt x="181" y="42"/>
                      <a:pt x="182" y="42"/>
                    </a:cubicBezTo>
                    <a:cubicBezTo>
                      <a:pt x="182" y="42"/>
                      <a:pt x="184" y="43"/>
                      <a:pt x="184" y="44"/>
                    </a:cubicBezTo>
                    <a:cubicBezTo>
                      <a:pt x="211" y="94"/>
                      <a:pt x="211" y="94"/>
                      <a:pt x="211" y="94"/>
                    </a:cubicBezTo>
                    <a:cubicBezTo>
                      <a:pt x="220" y="91"/>
                      <a:pt x="220" y="91"/>
                      <a:pt x="220" y="91"/>
                    </a:cubicBezTo>
                    <a:cubicBezTo>
                      <a:pt x="244" y="83"/>
                      <a:pt x="268" y="81"/>
                      <a:pt x="293" y="83"/>
                    </a:cubicBezTo>
                    <a:cubicBezTo>
                      <a:pt x="302" y="83"/>
                      <a:pt x="302" y="83"/>
                      <a:pt x="302" y="83"/>
                    </a:cubicBezTo>
                    <a:cubicBezTo>
                      <a:pt x="318" y="30"/>
                      <a:pt x="318" y="30"/>
                      <a:pt x="318" y="30"/>
                    </a:cubicBezTo>
                    <a:cubicBezTo>
                      <a:pt x="319" y="28"/>
                      <a:pt x="322" y="26"/>
                      <a:pt x="324" y="27"/>
                    </a:cubicBezTo>
                    <a:cubicBezTo>
                      <a:pt x="372" y="42"/>
                      <a:pt x="372" y="42"/>
                      <a:pt x="372" y="42"/>
                    </a:cubicBezTo>
                    <a:cubicBezTo>
                      <a:pt x="374" y="42"/>
                      <a:pt x="375" y="45"/>
                      <a:pt x="375" y="47"/>
                    </a:cubicBezTo>
                    <a:cubicBezTo>
                      <a:pt x="359" y="101"/>
                      <a:pt x="359" y="101"/>
                      <a:pt x="359" y="101"/>
                    </a:cubicBezTo>
                    <a:cubicBezTo>
                      <a:pt x="367" y="105"/>
                      <a:pt x="367" y="105"/>
                      <a:pt x="367" y="105"/>
                    </a:cubicBezTo>
                    <a:cubicBezTo>
                      <a:pt x="389" y="117"/>
                      <a:pt x="409" y="132"/>
                      <a:pt x="424" y="151"/>
                    </a:cubicBezTo>
                    <a:cubicBezTo>
                      <a:pt x="430" y="158"/>
                      <a:pt x="430" y="158"/>
                      <a:pt x="430" y="158"/>
                    </a:cubicBezTo>
                    <a:cubicBezTo>
                      <a:pt x="479" y="132"/>
                      <a:pt x="479" y="132"/>
                      <a:pt x="479" y="132"/>
                    </a:cubicBezTo>
                    <a:cubicBezTo>
                      <a:pt x="481" y="131"/>
                      <a:pt x="485" y="132"/>
                      <a:pt x="486" y="134"/>
                    </a:cubicBezTo>
                    <a:cubicBezTo>
                      <a:pt x="510" y="178"/>
                      <a:pt x="510" y="178"/>
                      <a:pt x="510" y="178"/>
                    </a:cubicBezTo>
                    <a:cubicBezTo>
                      <a:pt x="511" y="180"/>
                      <a:pt x="510" y="183"/>
                      <a:pt x="507" y="184"/>
                    </a:cubicBezTo>
                    <a:cubicBezTo>
                      <a:pt x="459" y="210"/>
                      <a:pt x="459" y="210"/>
                      <a:pt x="459" y="210"/>
                    </a:cubicBezTo>
                    <a:cubicBezTo>
                      <a:pt x="462" y="220"/>
                      <a:pt x="462" y="220"/>
                      <a:pt x="462" y="220"/>
                    </a:cubicBezTo>
                    <a:cubicBezTo>
                      <a:pt x="469" y="244"/>
                      <a:pt x="471" y="269"/>
                      <a:pt x="469" y="293"/>
                    </a:cubicBezTo>
                    <a:cubicBezTo>
                      <a:pt x="468" y="302"/>
                      <a:pt x="468" y="302"/>
                      <a:pt x="468" y="302"/>
                    </a:cubicBezTo>
                    <a:cubicBezTo>
                      <a:pt x="522" y="319"/>
                      <a:pt x="522" y="319"/>
                      <a:pt x="522" y="319"/>
                    </a:cubicBezTo>
                    <a:cubicBezTo>
                      <a:pt x="524" y="319"/>
                      <a:pt x="525" y="322"/>
                      <a:pt x="525" y="325"/>
                    </a:cubicBezTo>
                    <a:lnTo>
                      <a:pt x="511" y="372"/>
                    </a:ln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71" name="Freeform 77"/>
              <p:cNvSpPr>
                <a:spLocks noChangeArrowheads="1"/>
              </p:cNvSpPr>
              <p:nvPr/>
            </p:nvSpPr>
            <p:spPr bwMode="auto">
              <a:xfrm>
                <a:off x="4297334" y="4977643"/>
                <a:ext cx="128608" cy="124014"/>
              </a:xfrm>
              <a:custGeom>
                <a:avLst/>
                <a:gdLst>
                  <a:gd name="T0" fmla="*/ 152 w 248"/>
                  <a:gd name="T1" fmla="*/ 10 h 236"/>
                  <a:gd name="T2" fmla="*/ 152 w 248"/>
                  <a:gd name="T3" fmla="*/ 10 h 236"/>
                  <a:gd name="T4" fmla="*/ 64 w 248"/>
                  <a:gd name="T5" fmla="*/ 19 h 236"/>
                  <a:gd name="T6" fmla="*/ 8 w 248"/>
                  <a:gd name="T7" fmla="*/ 87 h 236"/>
                  <a:gd name="T8" fmla="*/ 17 w 248"/>
                  <a:gd name="T9" fmla="*/ 175 h 236"/>
                  <a:gd name="T10" fmla="*/ 86 w 248"/>
                  <a:gd name="T11" fmla="*/ 230 h 236"/>
                  <a:gd name="T12" fmla="*/ 119 w 248"/>
                  <a:gd name="T13" fmla="*/ 235 h 236"/>
                  <a:gd name="T14" fmla="*/ 173 w 248"/>
                  <a:gd name="T15" fmla="*/ 222 h 236"/>
                  <a:gd name="T16" fmla="*/ 230 w 248"/>
                  <a:gd name="T17" fmla="*/ 153 h 236"/>
                  <a:gd name="T18" fmla="*/ 152 w 248"/>
                  <a:gd name="T19" fmla="*/ 10 h 236"/>
                  <a:gd name="T20" fmla="*/ 207 w 248"/>
                  <a:gd name="T21" fmla="*/ 146 h 236"/>
                  <a:gd name="T22" fmla="*/ 207 w 248"/>
                  <a:gd name="T23" fmla="*/ 146 h 236"/>
                  <a:gd name="T24" fmla="*/ 163 w 248"/>
                  <a:gd name="T25" fmla="*/ 201 h 236"/>
                  <a:gd name="T26" fmla="*/ 92 w 248"/>
                  <a:gd name="T27" fmla="*/ 208 h 236"/>
                  <a:gd name="T28" fmla="*/ 38 w 248"/>
                  <a:gd name="T29" fmla="*/ 164 h 236"/>
                  <a:gd name="T30" fmla="*/ 31 w 248"/>
                  <a:gd name="T31" fmla="*/ 94 h 236"/>
                  <a:gd name="T32" fmla="*/ 75 w 248"/>
                  <a:gd name="T33" fmla="*/ 39 h 236"/>
                  <a:gd name="T34" fmla="*/ 118 w 248"/>
                  <a:gd name="T35" fmla="*/ 28 h 236"/>
                  <a:gd name="T36" fmla="*/ 145 w 248"/>
                  <a:gd name="T37" fmla="*/ 31 h 236"/>
                  <a:gd name="T38" fmla="*/ 207 w 248"/>
                  <a:gd name="T39" fmla="*/ 14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236">
                    <a:moveTo>
                      <a:pt x="152" y="10"/>
                    </a:moveTo>
                    <a:lnTo>
                      <a:pt x="152" y="10"/>
                    </a:lnTo>
                    <a:cubicBezTo>
                      <a:pt x="122" y="0"/>
                      <a:pt x="91" y="3"/>
                      <a:pt x="64" y="19"/>
                    </a:cubicBezTo>
                    <a:cubicBezTo>
                      <a:pt x="37" y="34"/>
                      <a:pt x="17" y="57"/>
                      <a:pt x="8" y="87"/>
                    </a:cubicBezTo>
                    <a:cubicBezTo>
                      <a:pt x="0" y="117"/>
                      <a:pt x="3" y="148"/>
                      <a:pt x="17" y="175"/>
                    </a:cubicBezTo>
                    <a:cubicBezTo>
                      <a:pt x="32" y="202"/>
                      <a:pt x="57" y="222"/>
                      <a:pt x="86" y="230"/>
                    </a:cubicBezTo>
                    <a:cubicBezTo>
                      <a:pt x="96" y="234"/>
                      <a:pt x="108" y="235"/>
                      <a:pt x="119" y="235"/>
                    </a:cubicBezTo>
                    <a:cubicBezTo>
                      <a:pt x="138" y="235"/>
                      <a:pt x="157" y="231"/>
                      <a:pt x="173" y="222"/>
                    </a:cubicBezTo>
                    <a:cubicBezTo>
                      <a:pt x="201" y="207"/>
                      <a:pt x="220" y="182"/>
                      <a:pt x="230" y="153"/>
                    </a:cubicBezTo>
                    <a:cubicBezTo>
                      <a:pt x="247" y="92"/>
                      <a:pt x="213" y="27"/>
                      <a:pt x="152" y="10"/>
                    </a:cubicBezTo>
                    <a:close/>
                    <a:moveTo>
                      <a:pt x="207" y="146"/>
                    </a:moveTo>
                    <a:lnTo>
                      <a:pt x="207" y="146"/>
                    </a:lnTo>
                    <a:cubicBezTo>
                      <a:pt x="201" y="170"/>
                      <a:pt x="184" y="190"/>
                      <a:pt x="163" y="201"/>
                    </a:cubicBezTo>
                    <a:cubicBezTo>
                      <a:pt x="141" y="213"/>
                      <a:pt x="116" y="216"/>
                      <a:pt x="92" y="208"/>
                    </a:cubicBezTo>
                    <a:cubicBezTo>
                      <a:pt x="69" y="201"/>
                      <a:pt x="50" y="186"/>
                      <a:pt x="38" y="164"/>
                    </a:cubicBezTo>
                    <a:cubicBezTo>
                      <a:pt x="26" y="142"/>
                      <a:pt x="24" y="118"/>
                      <a:pt x="31" y="94"/>
                    </a:cubicBezTo>
                    <a:cubicBezTo>
                      <a:pt x="38" y="70"/>
                      <a:pt x="54" y="51"/>
                      <a:pt x="75" y="39"/>
                    </a:cubicBezTo>
                    <a:cubicBezTo>
                      <a:pt x="89" y="31"/>
                      <a:pt x="104" y="28"/>
                      <a:pt x="118" y="28"/>
                    </a:cubicBezTo>
                    <a:cubicBezTo>
                      <a:pt x="128" y="28"/>
                      <a:pt x="136" y="29"/>
                      <a:pt x="145" y="31"/>
                    </a:cubicBezTo>
                    <a:cubicBezTo>
                      <a:pt x="194" y="46"/>
                      <a:pt x="221" y="98"/>
                      <a:pt x="207" y="146"/>
                    </a:cubicBez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72" name="Freeform 78"/>
              <p:cNvSpPr>
                <a:spLocks noChangeArrowheads="1"/>
              </p:cNvSpPr>
              <p:nvPr/>
            </p:nvSpPr>
            <p:spPr bwMode="auto">
              <a:xfrm>
                <a:off x="4405272" y="4764062"/>
                <a:ext cx="208987" cy="208987"/>
              </a:xfrm>
              <a:custGeom>
                <a:avLst/>
                <a:gdLst>
                  <a:gd name="T0" fmla="*/ 392 w 401"/>
                  <a:gd name="T1" fmla="*/ 163 h 400"/>
                  <a:gd name="T2" fmla="*/ 352 w 401"/>
                  <a:gd name="T3" fmla="*/ 156 h 400"/>
                  <a:gd name="T4" fmla="*/ 353 w 401"/>
                  <a:gd name="T5" fmla="*/ 102 h 400"/>
                  <a:gd name="T6" fmla="*/ 352 w 401"/>
                  <a:gd name="T7" fmla="*/ 69 h 400"/>
                  <a:gd name="T8" fmla="*/ 310 w 401"/>
                  <a:gd name="T9" fmla="*/ 37 h 400"/>
                  <a:gd name="T10" fmla="*/ 293 w 401"/>
                  <a:gd name="T11" fmla="*/ 45 h 400"/>
                  <a:gd name="T12" fmla="*/ 239 w 401"/>
                  <a:gd name="T13" fmla="*/ 47 h 400"/>
                  <a:gd name="T14" fmla="*/ 232 w 401"/>
                  <a:gd name="T15" fmla="*/ 6 h 400"/>
                  <a:gd name="T16" fmla="*/ 180 w 401"/>
                  <a:gd name="T17" fmla="*/ 0 h 400"/>
                  <a:gd name="T18" fmla="*/ 157 w 401"/>
                  <a:gd name="T19" fmla="*/ 24 h 400"/>
                  <a:gd name="T20" fmla="*/ 120 w 401"/>
                  <a:gd name="T21" fmla="*/ 63 h 400"/>
                  <a:gd name="T22" fmla="*/ 86 w 401"/>
                  <a:gd name="T23" fmla="*/ 41 h 400"/>
                  <a:gd name="T24" fmla="*/ 45 w 401"/>
                  <a:gd name="T25" fmla="*/ 72 h 400"/>
                  <a:gd name="T26" fmla="*/ 46 w 401"/>
                  <a:gd name="T27" fmla="*/ 105 h 400"/>
                  <a:gd name="T28" fmla="*/ 47 w 401"/>
                  <a:gd name="T29" fmla="*/ 160 h 400"/>
                  <a:gd name="T30" fmla="*/ 7 w 401"/>
                  <a:gd name="T31" fmla="*/ 168 h 400"/>
                  <a:gd name="T32" fmla="*/ 1 w 401"/>
                  <a:gd name="T33" fmla="*/ 219 h 400"/>
                  <a:gd name="T34" fmla="*/ 24 w 401"/>
                  <a:gd name="T35" fmla="*/ 243 h 400"/>
                  <a:gd name="T36" fmla="*/ 64 w 401"/>
                  <a:gd name="T37" fmla="*/ 279 h 400"/>
                  <a:gd name="T38" fmla="*/ 40 w 401"/>
                  <a:gd name="T39" fmla="*/ 313 h 400"/>
                  <a:gd name="T40" fmla="*/ 73 w 401"/>
                  <a:gd name="T41" fmla="*/ 354 h 400"/>
                  <a:gd name="T42" fmla="*/ 106 w 401"/>
                  <a:gd name="T43" fmla="*/ 354 h 400"/>
                  <a:gd name="T44" fmla="*/ 160 w 401"/>
                  <a:gd name="T45" fmla="*/ 352 h 400"/>
                  <a:gd name="T46" fmla="*/ 184 w 401"/>
                  <a:gd name="T47" fmla="*/ 399 h 400"/>
                  <a:gd name="T48" fmla="*/ 219 w 401"/>
                  <a:gd name="T49" fmla="*/ 399 h 400"/>
                  <a:gd name="T50" fmla="*/ 242 w 401"/>
                  <a:gd name="T51" fmla="*/ 351 h 400"/>
                  <a:gd name="T52" fmla="*/ 297 w 401"/>
                  <a:gd name="T53" fmla="*/ 352 h 400"/>
                  <a:gd name="T54" fmla="*/ 330 w 401"/>
                  <a:gd name="T55" fmla="*/ 352 h 400"/>
                  <a:gd name="T56" fmla="*/ 355 w 401"/>
                  <a:gd name="T57" fmla="*/ 294 h 400"/>
                  <a:gd name="T58" fmla="*/ 353 w 401"/>
                  <a:gd name="T59" fmla="*/ 238 h 400"/>
                  <a:gd name="T60" fmla="*/ 392 w 401"/>
                  <a:gd name="T61" fmla="*/ 231 h 400"/>
                  <a:gd name="T62" fmla="*/ 400 w 401"/>
                  <a:gd name="T63" fmla="*/ 179 h 400"/>
                  <a:gd name="T64" fmla="*/ 334 w 401"/>
                  <a:gd name="T65" fmla="*/ 215 h 400"/>
                  <a:gd name="T66" fmla="*/ 332 w 401"/>
                  <a:gd name="T67" fmla="*/ 225 h 400"/>
                  <a:gd name="T68" fmla="*/ 308 w 401"/>
                  <a:gd name="T69" fmla="*/ 280 h 400"/>
                  <a:gd name="T70" fmla="*/ 313 w 401"/>
                  <a:gd name="T71" fmla="*/ 335 h 400"/>
                  <a:gd name="T72" fmla="*/ 275 w 401"/>
                  <a:gd name="T73" fmla="*/ 310 h 400"/>
                  <a:gd name="T74" fmla="*/ 218 w 401"/>
                  <a:gd name="T75" fmla="*/ 333 h 400"/>
                  <a:gd name="T76" fmla="*/ 184 w 401"/>
                  <a:gd name="T77" fmla="*/ 376 h 400"/>
                  <a:gd name="T78" fmla="*/ 175 w 401"/>
                  <a:gd name="T79" fmla="*/ 331 h 400"/>
                  <a:gd name="T80" fmla="*/ 120 w 401"/>
                  <a:gd name="T81" fmla="*/ 307 h 400"/>
                  <a:gd name="T82" fmla="*/ 64 w 401"/>
                  <a:gd name="T83" fmla="*/ 312 h 400"/>
                  <a:gd name="T84" fmla="*/ 88 w 401"/>
                  <a:gd name="T85" fmla="*/ 275 h 400"/>
                  <a:gd name="T86" fmla="*/ 66 w 401"/>
                  <a:gd name="T87" fmla="*/ 219 h 400"/>
                  <a:gd name="T88" fmla="*/ 24 w 401"/>
                  <a:gd name="T89" fmla="*/ 183 h 400"/>
                  <a:gd name="T90" fmla="*/ 67 w 401"/>
                  <a:gd name="T91" fmla="*/ 174 h 400"/>
                  <a:gd name="T92" fmla="*/ 92 w 401"/>
                  <a:gd name="T93" fmla="*/ 119 h 400"/>
                  <a:gd name="T94" fmla="*/ 86 w 401"/>
                  <a:gd name="T95" fmla="*/ 63 h 400"/>
                  <a:gd name="T96" fmla="*/ 125 w 401"/>
                  <a:gd name="T97" fmla="*/ 87 h 400"/>
                  <a:gd name="T98" fmla="*/ 181 w 401"/>
                  <a:gd name="T99" fmla="*/ 66 h 400"/>
                  <a:gd name="T100" fmla="*/ 215 w 401"/>
                  <a:gd name="T101" fmla="*/ 23 h 400"/>
                  <a:gd name="T102" fmla="*/ 226 w 401"/>
                  <a:gd name="T103" fmla="*/ 68 h 400"/>
                  <a:gd name="T104" fmla="*/ 281 w 401"/>
                  <a:gd name="T105" fmla="*/ 92 h 400"/>
                  <a:gd name="T106" fmla="*/ 336 w 401"/>
                  <a:gd name="T107" fmla="*/ 85 h 400"/>
                  <a:gd name="T108" fmla="*/ 311 w 401"/>
                  <a:gd name="T109" fmla="*/ 124 h 400"/>
                  <a:gd name="T110" fmla="*/ 333 w 401"/>
                  <a:gd name="T111" fmla="*/ 180 h 400"/>
                  <a:gd name="T112" fmla="*/ 376 w 401"/>
                  <a:gd name="T113" fmla="*/ 21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400">
                    <a:moveTo>
                      <a:pt x="392" y="163"/>
                    </a:moveTo>
                    <a:lnTo>
                      <a:pt x="392" y="163"/>
                    </a:lnTo>
                    <a:cubicBezTo>
                      <a:pt x="387" y="158"/>
                      <a:pt x="381" y="156"/>
                      <a:pt x="376" y="156"/>
                    </a:cubicBezTo>
                    <a:cubicBezTo>
                      <a:pt x="352" y="156"/>
                      <a:pt x="352" y="156"/>
                      <a:pt x="352" y="156"/>
                    </a:cubicBezTo>
                    <a:cubicBezTo>
                      <a:pt x="349" y="144"/>
                      <a:pt x="342" y="131"/>
                      <a:pt x="336" y="119"/>
                    </a:cubicBezTo>
                    <a:cubicBezTo>
                      <a:pt x="353" y="102"/>
                      <a:pt x="353" y="102"/>
                      <a:pt x="353" y="102"/>
                    </a:cubicBezTo>
                    <a:cubicBezTo>
                      <a:pt x="357" y="98"/>
                      <a:pt x="359" y="92"/>
                      <a:pt x="359" y="85"/>
                    </a:cubicBezTo>
                    <a:cubicBezTo>
                      <a:pt x="359" y="79"/>
                      <a:pt x="357" y="74"/>
                      <a:pt x="352" y="69"/>
                    </a:cubicBezTo>
                    <a:cubicBezTo>
                      <a:pt x="327" y="45"/>
                      <a:pt x="327" y="45"/>
                      <a:pt x="327" y="45"/>
                    </a:cubicBezTo>
                    <a:cubicBezTo>
                      <a:pt x="323" y="41"/>
                      <a:pt x="316" y="37"/>
                      <a:pt x="310" y="37"/>
                    </a:cubicBezTo>
                    <a:lnTo>
                      <a:pt x="310" y="37"/>
                    </a:lnTo>
                    <a:cubicBezTo>
                      <a:pt x="304" y="37"/>
                      <a:pt x="298" y="41"/>
                      <a:pt x="293" y="45"/>
                    </a:cubicBezTo>
                    <a:cubicBezTo>
                      <a:pt x="277" y="61"/>
                      <a:pt x="277" y="61"/>
                      <a:pt x="277" y="61"/>
                    </a:cubicBezTo>
                    <a:cubicBezTo>
                      <a:pt x="265" y="55"/>
                      <a:pt x="253" y="50"/>
                      <a:pt x="239" y="47"/>
                    </a:cubicBezTo>
                    <a:cubicBezTo>
                      <a:pt x="239" y="23"/>
                      <a:pt x="239" y="23"/>
                      <a:pt x="239" y="23"/>
                    </a:cubicBezTo>
                    <a:cubicBezTo>
                      <a:pt x="239" y="17"/>
                      <a:pt x="236" y="10"/>
                      <a:pt x="232" y="6"/>
                    </a:cubicBezTo>
                    <a:cubicBezTo>
                      <a:pt x="228" y="2"/>
                      <a:pt x="222" y="0"/>
                      <a:pt x="215" y="0"/>
                    </a:cubicBezTo>
                    <a:cubicBezTo>
                      <a:pt x="180" y="0"/>
                      <a:pt x="180" y="0"/>
                      <a:pt x="180" y="0"/>
                    </a:cubicBezTo>
                    <a:cubicBezTo>
                      <a:pt x="174" y="0"/>
                      <a:pt x="168" y="2"/>
                      <a:pt x="163" y="7"/>
                    </a:cubicBezTo>
                    <a:cubicBezTo>
                      <a:pt x="159" y="11"/>
                      <a:pt x="157" y="18"/>
                      <a:pt x="157" y="24"/>
                    </a:cubicBezTo>
                    <a:cubicBezTo>
                      <a:pt x="157" y="47"/>
                      <a:pt x="157" y="47"/>
                      <a:pt x="157" y="47"/>
                    </a:cubicBezTo>
                    <a:cubicBezTo>
                      <a:pt x="145" y="51"/>
                      <a:pt x="131" y="56"/>
                      <a:pt x="120" y="63"/>
                    </a:cubicBezTo>
                    <a:cubicBezTo>
                      <a:pt x="103" y="47"/>
                      <a:pt x="103" y="47"/>
                      <a:pt x="103" y="47"/>
                    </a:cubicBezTo>
                    <a:cubicBezTo>
                      <a:pt x="99" y="43"/>
                      <a:pt x="91" y="41"/>
                      <a:pt x="86" y="41"/>
                    </a:cubicBezTo>
                    <a:cubicBezTo>
                      <a:pt x="80" y="41"/>
                      <a:pt x="74" y="43"/>
                      <a:pt x="70" y="47"/>
                    </a:cubicBezTo>
                    <a:cubicBezTo>
                      <a:pt x="45" y="72"/>
                      <a:pt x="45" y="72"/>
                      <a:pt x="45" y="72"/>
                    </a:cubicBezTo>
                    <a:cubicBezTo>
                      <a:pt x="40" y="77"/>
                      <a:pt x="38" y="82"/>
                      <a:pt x="38" y="88"/>
                    </a:cubicBezTo>
                    <a:cubicBezTo>
                      <a:pt x="38" y="95"/>
                      <a:pt x="40" y="101"/>
                      <a:pt x="46" y="105"/>
                    </a:cubicBezTo>
                    <a:cubicBezTo>
                      <a:pt x="62" y="122"/>
                      <a:pt x="62" y="122"/>
                      <a:pt x="62" y="122"/>
                    </a:cubicBezTo>
                    <a:cubicBezTo>
                      <a:pt x="56" y="134"/>
                      <a:pt x="51" y="147"/>
                      <a:pt x="47" y="160"/>
                    </a:cubicBezTo>
                    <a:cubicBezTo>
                      <a:pt x="24" y="160"/>
                      <a:pt x="24" y="160"/>
                      <a:pt x="24" y="160"/>
                    </a:cubicBezTo>
                    <a:cubicBezTo>
                      <a:pt x="17" y="160"/>
                      <a:pt x="11" y="162"/>
                      <a:pt x="7" y="168"/>
                    </a:cubicBezTo>
                    <a:cubicBezTo>
                      <a:pt x="3" y="172"/>
                      <a:pt x="0" y="178"/>
                      <a:pt x="0" y="184"/>
                    </a:cubicBezTo>
                    <a:cubicBezTo>
                      <a:pt x="1" y="219"/>
                      <a:pt x="1" y="219"/>
                      <a:pt x="1" y="219"/>
                    </a:cubicBezTo>
                    <a:cubicBezTo>
                      <a:pt x="1" y="225"/>
                      <a:pt x="3" y="231"/>
                      <a:pt x="7" y="235"/>
                    </a:cubicBezTo>
                    <a:cubicBezTo>
                      <a:pt x="12" y="239"/>
                      <a:pt x="17" y="243"/>
                      <a:pt x="24" y="243"/>
                    </a:cubicBezTo>
                    <a:cubicBezTo>
                      <a:pt x="48" y="241"/>
                      <a:pt x="48" y="241"/>
                      <a:pt x="48" y="241"/>
                    </a:cubicBezTo>
                    <a:cubicBezTo>
                      <a:pt x="52" y="255"/>
                      <a:pt x="57" y="268"/>
                      <a:pt x="64" y="279"/>
                    </a:cubicBezTo>
                    <a:cubicBezTo>
                      <a:pt x="48" y="297"/>
                      <a:pt x="48" y="297"/>
                      <a:pt x="48" y="297"/>
                    </a:cubicBezTo>
                    <a:cubicBezTo>
                      <a:pt x="42" y="301"/>
                      <a:pt x="40" y="307"/>
                      <a:pt x="40" y="313"/>
                    </a:cubicBezTo>
                    <a:cubicBezTo>
                      <a:pt x="40" y="320"/>
                      <a:pt x="44" y="325"/>
                      <a:pt x="48" y="329"/>
                    </a:cubicBezTo>
                    <a:cubicBezTo>
                      <a:pt x="73" y="354"/>
                      <a:pt x="73" y="354"/>
                      <a:pt x="73" y="354"/>
                    </a:cubicBezTo>
                    <a:cubicBezTo>
                      <a:pt x="77" y="358"/>
                      <a:pt x="83" y="361"/>
                      <a:pt x="89" y="361"/>
                    </a:cubicBezTo>
                    <a:cubicBezTo>
                      <a:pt x="96" y="361"/>
                      <a:pt x="102" y="358"/>
                      <a:pt x="106" y="354"/>
                    </a:cubicBezTo>
                    <a:cubicBezTo>
                      <a:pt x="123" y="337"/>
                      <a:pt x="123" y="337"/>
                      <a:pt x="123" y="337"/>
                    </a:cubicBezTo>
                    <a:cubicBezTo>
                      <a:pt x="134" y="344"/>
                      <a:pt x="148" y="349"/>
                      <a:pt x="160" y="352"/>
                    </a:cubicBezTo>
                    <a:cubicBezTo>
                      <a:pt x="161" y="376"/>
                      <a:pt x="161" y="376"/>
                      <a:pt x="161" y="376"/>
                    </a:cubicBezTo>
                    <a:cubicBezTo>
                      <a:pt x="161" y="388"/>
                      <a:pt x="172" y="399"/>
                      <a:pt x="184" y="399"/>
                    </a:cubicBezTo>
                    <a:lnTo>
                      <a:pt x="184" y="399"/>
                    </a:lnTo>
                    <a:cubicBezTo>
                      <a:pt x="219" y="399"/>
                      <a:pt x="219" y="399"/>
                      <a:pt x="219" y="399"/>
                    </a:cubicBezTo>
                    <a:cubicBezTo>
                      <a:pt x="232" y="399"/>
                      <a:pt x="242" y="387"/>
                      <a:pt x="242" y="375"/>
                    </a:cubicBezTo>
                    <a:cubicBezTo>
                      <a:pt x="242" y="351"/>
                      <a:pt x="242" y="351"/>
                      <a:pt x="242" y="351"/>
                    </a:cubicBezTo>
                    <a:cubicBezTo>
                      <a:pt x="256" y="348"/>
                      <a:pt x="268" y="342"/>
                      <a:pt x="280" y="335"/>
                    </a:cubicBezTo>
                    <a:cubicBezTo>
                      <a:pt x="297" y="352"/>
                      <a:pt x="297" y="352"/>
                      <a:pt x="297" y="352"/>
                    </a:cubicBezTo>
                    <a:cubicBezTo>
                      <a:pt x="302" y="356"/>
                      <a:pt x="308" y="358"/>
                      <a:pt x="313" y="358"/>
                    </a:cubicBezTo>
                    <a:cubicBezTo>
                      <a:pt x="319" y="358"/>
                      <a:pt x="326" y="356"/>
                      <a:pt x="330" y="352"/>
                    </a:cubicBezTo>
                    <a:cubicBezTo>
                      <a:pt x="355" y="326"/>
                      <a:pt x="355" y="326"/>
                      <a:pt x="355" y="326"/>
                    </a:cubicBezTo>
                    <a:cubicBezTo>
                      <a:pt x="364" y="316"/>
                      <a:pt x="363" y="302"/>
                      <a:pt x="355" y="294"/>
                    </a:cubicBezTo>
                    <a:cubicBezTo>
                      <a:pt x="337" y="277"/>
                      <a:pt x="337" y="277"/>
                      <a:pt x="337" y="277"/>
                    </a:cubicBezTo>
                    <a:cubicBezTo>
                      <a:pt x="344" y="264"/>
                      <a:pt x="350" y="252"/>
                      <a:pt x="353" y="238"/>
                    </a:cubicBezTo>
                    <a:cubicBezTo>
                      <a:pt x="377" y="238"/>
                      <a:pt x="377" y="238"/>
                      <a:pt x="377" y="238"/>
                    </a:cubicBezTo>
                    <a:cubicBezTo>
                      <a:pt x="383" y="238"/>
                      <a:pt x="388" y="236"/>
                      <a:pt x="392" y="231"/>
                    </a:cubicBezTo>
                    <a:cubicBezTo>
                      <a:pt x="398" y="227"/>
                      <a:pt x="400" y="221"/>
                      <a:pt x="400" y="214"/>
                    </a:cubicBezTo>
                    <a:cubicBezTo>
                      <a:pt x="400" y="179"/>
                      <a:pt x="400" y="179"/>
                      <a:pt x="400" y="179"/>
                    </a:cubicBezTo>
                    <a:cubicBezTo>
                      <a:pt x="399" y="173"/>
                      <a:pt x="396" y="168"/>
                      <a:pt x="392" y="163"/>
                    </a:cubicBezTo>
                    <a:close/>
                    <a:moveTo>
                      <a:pt x="334" y="215"/>
                    </a:moveTo>
                    <a:lnTo>
                      <a:pt x="334" y="215"/>
                    </a:lnTo>
                    <a:cubicBezTo>
                      <a:pt x="332" y="225"/>
                      <a:pt x="332" y="225"/>
                      <a:pt x="332" y="225"/>
                    </a:cubicBezTo>
                    <a:cubicBezTo>
                      <a:pt x="329" y="241"/>
                      <a:pt x="323" y="257"/>
                      <a:pt x="313" y="272"/>
                    </a:cubicBezTo>
                    <a:cubicBezTo>
                      <a:pt x="308" y="280"/>
                      <a:pt x="308" y="280"/>
                      <a:pt x="308" y="280"/>
                    </a:cubicBezTo>
                    <a:cubicBezTo>
                      <a:pt x="338" y="310"/>
                      <a:pt x="338" y="310"/>
                      <a:pt x="338" y="310"/>
                    </a:cubicBezTo>
                    <a:cubicBezTo>
                      <a:pt x="313" y="335"/>
                      <a:pt x="313" y="335"/>
                      <a:pt x="313" y="335"/>
                    </a:cubicBezTo>
                    <a:cubicBezTo>
                      <a:pt x="283" y="305"/>
                      <a:pt x="283" y="305"/>
                      <a:pt x="283" y="305"/>
                    </a:cubicBezTo>
                    <a:cubicBezTo>
                      <a:pt x="275" y="310"/>
                      <a:pt x="275" y="310"/>
                      <a:pt x="275" y="310"/>
                    </a:cubicBezTo>
                    <a:cubicBezTo>
                      <a:pt x="261" y="321"/>
                      <a:pt x="244" y="327"/>
                      <a:pt x="228" y="331"/>
                    </a:cubicBezTo>
                    <a:cubicBezTo>
                      <a:pt x="218" y="333"/>
                      <a:pt x="218" y="333"/>
                      <a:pt x="218" y="333"/>
                    </a:cubicBezTo>
                    <a:cubicBezTo>
                      <a:pt x="219" y="375"/>
                      <a:pt x="219" y="375"/>
                      <a:pt x="219" y="375"/>
                    </a:cubicBezTo>
                    <a:cubicBezTo>
                      <a:pt x="184" y="376"/>
                      <a:pt x="184" y="376"/>
                      <a:pt x="184" y="376"/>
                    </a:cubicBezTo>
                    <a:cubicBezTo>
                      <a:pt x="184" y="333"/>
                      <a:pt x="184" y="333"/>
                      <a:pt x="184" y="333"/>
                    </a:cubicBezTo>
                    <a:cubicBezTo>
                      <a:pt x="175" y="331"/>
                      <a:pt x="175" y="331"/>
                      <a:pt x="175" y="331"/>
                    </a:cubicBezTo>
                    <a:cubicBezTo>
                      <a:pt x="157" y="328"/>
                      <a:pt x="141" y="322"/>
                      <a:pt x="127" y="312"/>
                    </a:cubicBezTo>
                    <a:cubicBezTo>
                      <a:pt x="120" y="307"/>
                      <a:pt x="120" y="307"/>
                      <a:pt x="120" y="307"/>
                    </a:cubicBezTo>
                    <a:cubicBezTo>
                      <a:pt x="89" y="337"/>
                      <a:pt x="89" y="337"/>
                      <a:pt x="89" y="337"/>
                    </a:cubicBezTo>
                    <a:cubicBezTo>
                      <a:pt x="64" y="312"/>
                      <a:pt x="64" y="312"/>
                      <a:pt x="64" y="312"/>
                    </a:cubicBezTo>
                    <a:cubicBezTo>
                      <a:pt x="94" y="282"/>
                      <a:pt x="94" y="282"/>
                      <a:pt x="94" y="282"/>
                    </a:cubicBezTo>
                    <a:cubicBezTo>
                      <a:pt x="88" y="275"/>
                      <a:pt x="88" y="275"/>
                      <a:pt x="88" y="275"/>
                    </a:cubicBezTo>
                    <a:cubicBezTo>
                      <a:pt x="79" y="260"/>
                      <a:pt x="72" y="245"/>
                      <a:pt x="69" y="228"/>
                    </a:cubicBezTo>
                    <a:cubicBezTo>
                      <a:pt x="66" y="219"/>
                      <a:pt x="66" y="219"/>
                      <a:pt x="66" y="219"/>
                    </a:cubicBezTo>
                    <a:cubicBezTo>
                      <a:pt x="24" y="219"/>
                      <a:pt x="24" y="219"/>
                      <a:pt x="24" y="219"/>
                    </a:cubicBezTo>
                    <a:cubicBezTo>
                      <a:pt x="24" y="183"/>
                      <a:pt x="24" y="183"/>
                      <a:pt x="24" y="183"/>
                    </a:cubicBezTo>
                    <a:cubicBezTo>
                      <a:pt x="66" y="183"/>
                      <a:pt x="66" y="183"/>
                      <a:pt x="66" y="183"/>
                    </a:cubicBezTo>
                    <a:cubicBezTo>
                      <a:pt x="67" y="174"/>
                      <a:pt x="67" y="174"/>
                      <a:pt x="67" y="174"/>
                    </a:cubicBezTo>
                    <a:cubicBezTo>
                      <a:pt x="71" y="157"/>
                      <a:pt x="78" y="141"/>
                      <a:pt x="87" y="126"/>
                    </a:cubicBezTo>
                    <a:cubicBezTo>
                      <a:pt x="92" y="119"/>
                      <a:pt x="92" y="119"/>
                      <a:pt x="92" y="119"/>
                    </a:cubicBezTo>
                    <a:cubicBezTo>
                      <a:pt x="61" y="88"/>
                      <a:pt x="61" y="88"/>
                      <a:pt x="61" y="88"/>
                    </a:cubicBezTo>
                    <a:cubicBezTo>
                      <a:pt x="86" y="63"/>
                      <a:pt x="86" y="63"/>
                      <a:pt x="86" y="63"/>
                    </a:cubicBezTo>
                    <a:cubicBezTo>
                      <a:pt x="116" y="94"/>
                      <a:pt x="116" y="94"/>
                      <a:pt x="116" y="94"/>
                    </a:cubicBezTo>
                    <a:cubicBezTo>
                      <a:pt x="125" y="87"/>
                      <a:pt x="125" y="87"/>
                      <a:pt x="125" y="87"/>
                    </a:cubicBezTo>
                    <a:cubicBezTo>
                      <a:pt x="139" y="78"/>
                      <a:pt x="155" y="72"/>
                      <a:pt x="172" y="68"/>
                    </a:cubicBezTo>
                    <a:cubicBezTo>
                      <a:pt x="181" y="66"/>
                      <a:pt x="181" y="66"/>
                      <a:pt x="181" y="66"/>
                    </a:cubicBezTo>
                    <a:cubicBezTo>
                      <a:pt x="180" y="23"/>
                      <a:pt x="180" y="23"/>
                      <a:pt x="180" y="23"/>
                    </a:cubicBezTo>
                    <a:cubicBezTo>
                      <a:pt x="215" y="23"/>
                      <a:pt x="215" y="23"/>
                      <a:pt x="215" y="23"/>
                    </a:cubicBezTo>
                    <a:cubicBezTo>
                      <a:pt x="216" y="66"/>
                      <a:pt x="216" y="66"/>
                      <a:pt x="216" y="66"/>
                    </a:cubicBezTo>
                    <a:cubicBezTo>
                      <a:pt x="226" y="68"/>
                      <a:pt x="226" y="68"/>
                      <a:pt x="226" y="68"/>
                    </a:cubicBezTo>
                    <a:cubicBezTo>
                      <a:pt x="242" y="71"/>
                      <a:pt x="258" y="77"/>
                      <a:pt x="273" y="86"/>
                    </a:cubicBezTo>
                    <a:cubicBezTo>
                      <a:pt x="281" y="92"/>
                      <a:pt x="281" y="92"/>
                      <a:pt x="281" y="92"/>
                    </a:cubicBezTo>
                    <a:cubicBezTo>
                      <a:pt x="310" y="61"/>
                      <a:pt x="310" y="61"/>
                      <a:pt x="310" y="61"/>
                    </a:cubicBezTo>
                    <a:cubicBezTo>
                      <a:pt x="336" y="85"/>
                      <a:pt x="336" y="85"/>
                      <a:pt x="336" y="85"/>
                    </a:cubicBezTo>
                    <a:cubicBezTo>
                      <a:pt x="306" y="117"/>
                      <a:pt x="306" y="117"/>
                      <a:pt x="306" y="117"/>
                    </a:cubicBezTo>
                    <a:cubicBezTo>
                      <a:pt x="311" y="124"/>
                      <a:pt x="311" y="124"/>
                      <a:pt x="311" y="124"/>
                    </a:cubicBezTo>
                    <a:cubicBezTo>
                      <a:pt x="320" y="138"/>
                      <a:pt x="328" y="154"/>
                      <a:pt x="331" y="171"/>
                    </a:cubicBezTo>
                    <a:cubicBezTo>
                      <a:pt x="333" y="180"/>
                      <a:pt x="333" y="180"/>
                      <a:pt x="333" y="180"/>
                    </a:cubicBezTo>
                    <a:cubicBezTo>
                      <a:pt x="376" y="180"/>
                      <a:pt x="376" y="180"/>
                      <a:pt x="376" y="180"/>
                    </a:cubicBezTo>
                    <a:cubicBezTo>
                      <a:pt x="376" y="215"/>
                      <a:pt x="376" y="215"/>
                      <a:pt x="376" y="215"/>
                    </a:cubicBezTo>
                    <a:lnTo>
                      <a:pt x="334" y="215"/>
                    </a:ln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73" name="Freeform 79"/>
              <p:cNvSpPr>
                <a:spLocks noChangeArrowheads="1"/>
              </p:cNvSpPr>
              <p:nvPr/>
            </p:nvSpPr>
            <p:spPr bwMode="auto">
              <a:xfrm>
                <a:off x="4481059" y="4839849"/>
                <a:ext cx="57414" cy="57414"/>
              </a:xfrm>
              <a:custGeom>
                <a:avLst/>
                <a:gdLst>
                  <a:gd name="T0" fmla="*/ 55 w 111"/>
                  <a:gd name="T1" fmla="*/ 0 h 111"/>
                  <a:gd name="T2" fmla="*/ 55 w 111"/>
                  <a:gd name="T3" fmla="*/ 0 h 111"/>
                  <a:gd name="T4" fmla="*/ 15 w 111"/>
                  <a:gd name="T5" fmla="*/ 16 h 111"/>
                  <a:gd name="T6" fmla="*/ 0 w 111"/>
                  <a:gd name="T7" fmla="*/ 56 h 111"/>
                  <a:gd name="T8" fmla="*/ 16 w 111"/>
                  <a:gd name="T9" fmla="*/ 94 h 111"/>
                  <a:gd name="T10" fmla="*/ 55 w 111"/>
                  <a:gd name="T11" fmla="*/ 110 h 111"/>
                  <a:gd name="T12" fmla="*/ 56 w 111"/>
                  <a:gd name="T13" fmla="*/ 110 h 111"/>
                  <a:gd name="T14" fmla="*/ 110 w 111"/>
                  <a:gd name="T15" fmla="*/ 55 h 111"/>
                  <a:gd name="T16" fmla="*/ 93 w 111"/>
                  <a:gd name="T17" fmla="*/ 16 h 111"/>
                  <a:gd name="T18" fmla="*/ 55 w 111"/>
                  <a:gd name="T19" fmla="*/ 0 h 111"/>
                  <a:gd name="T20" fmla="*/ 55 w 111"/>
                  <a:gd name="T21" fmla="*/ 87 h 111"/>
                  <a:gd name="T22" fmla="*/ 55 w 111"/>
                  <a:gd name="T23" fmla="*/ 87 h 111"/>
                  <a:gd name="T24" fmla="*/ 33 w 111"/>
                  <a:gd name="T25" fmla="*/ 78 h 111"/>
                  <a:gd name="T26" fmla="*/ 23 w 111"/>
                  <a:gd name="T27" fmla="*/ 56 h 111"/>
                  <a:gd name="T28" fmla="*/ 32 w 111"/>
                  <a:gd name="T29" fmla="*/ 33 h 111"/>
                  <a:gd name="T30" fmla="*/ 55 w 111"/>
                  <a:gd name="T31" fmla="*/ 24 h 111"/>
                  <a:gd name="T32" fmla="*/ 55 w 111"/>
                  <a:gd name="T33" fmla="*/ 24 h 111"/>
                  <a:gd name="T34" fmla="*/ 77 w 111"/>
                  <a:gd name="T35" fmla="*/ 33 h 111"/>
                  <a:gd name="T36" fmla="*/ 87 w 111"/>
                  <a:gd name="T37" fmla="*/ 55 h 111"/>
                  <a:gd name="T38" fmla="*/ 55 w 111"/>
                  <a:gd name="T39" fmla="*/ 8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11">
                    <a:moveTo>
                      <a:pt x="55" y="0"/>
                    </a:moveTo>
                    <a:lnTo>
                      <a:pt x="55" y="0"/>
                    </a:lnTo>
                    <a:cubicBezTo>
                      <a:pt x="39" y="1"/>
                      <a:pt x="26" y="6"/>
                      <a:pt x="15" y="16"/>
                    </a:cubicBezTo>
                    <a:cubicBezTo>
                      <a:pt x="5" y="27"/>
                      <a:pt x="0" y="41"/>
                      <a:pt x="0" y="56"/>
                    </a:cubicBezTo>
                    <a:cubicBezTo>
                      <a:pt x="0" y="70"/>
                      <a:pt x="6" y="84"/>
                      <a:pt x="16" y="94"/>
                    </a:cubicBezTo>
                    <a:cubicBezTo>
                      <a:pt x="27" y="105"/>
                      <a:pt x="40" y="110"/>
                      <a:pt x="55" y="110"/>
                    </a:cubicBezTo>
                    <a:cubicBezTo>
                      <a:pt x="55" y="110"/>
                      <a:pt x="55" y="110"/>
                      <a:pt x="56" y="110"/>
                    </a:cubicBezTo>
                    <a:cubicBezTo>
                      <a:pt x="86" y="110"/>
                      <a:pt x="110" y="85"/>
                      <a:pt x="110" y="55"/>
                    </a:cubicBezTo>
                    <a:cubicBezTo>
                      <a:pt x="110" y="40"/>
                      <a:pt x="104" y="26"/>
                      <a:pt x="93" y="16"/>
                    </a:cubicBezTo>
                    <a:cubicBezTo>
                      <a:pt x="83" y="6"/>
                      <a:pt x="70" y="1"/>
                      <a:pt x="55" y="0"/>
                    </a:cubicBezTo>
                    <a:close/>
                    <a:moveTo>
                      <a:pt x="55" y="87"/>
                    </a:moveTo>
                    <a:lnTo>
                      <a:pt x="55" y="87"/>
                    </a:lnTo>
                    <a:cubicBezTo>
                      <a:pt x="46" y="87"/>
                      <a:pt x="39" y="84"/>
                      <a:pt x="33" y="78"/>
                    </a:cubicBezTo>
                    <a:cubicBezTo>
                      <a:pt x="27" y="73"/>
                      <a:pt x="23" y="64"/>
                      <a:pt x="23" y="56"/>
                    </a:cubicBezTo>
                    <a:cubicBezTo>
                      <a:pt x="23" y="48"/>
                      <a:pt x="27" y="39"/>
                      <a:pt x="32" y="33"/>
                    </a:cubicBezTo>
                    <a:cubicBezTo>
                      <a:pt x="38" y="27"/>
                      <a:pt x="46" y="24"/>
                      <a:pt x="55" y="24"/>
                    </a:cubicBezTo>
                    <a:lnTo>
                      <a:pt x="55" y="24"/>
                    </a:lnTo>
                    <a:cubicBezTo>
                      <a:pt x="63" y="24"/>
                      <a:pt x="71" y="27"/>
                      <a:pt x="77" y="33"/>
                    </a:cubicBezTo>
                    <a:cubicBezTo>
                      <a:pt x="83" y="38"/>
                      <a:pt x="87" y="46"/>
                      <a:pt x="87" y="55"/>
                    </a:cubicBezTo>
                    <a:cubicBezTo>
                      <a:pt x="87" y="73"/>
                      <a:pt x="72" y="87"/>
                      <a:pt x="55" y="87"/>
                    </a:cubicBez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sp>
          <p:nvSpPr>
            <p:cNvPr id="74" name="Rectangle 73"/>
            <p:cNvSpPr/>
            <p:nvPr/>
          </p:nvSpPr>
          <p:spPr bwMode="ltGray">
            <a:xfrm>
              <a:off x="944563" y="5507987"/>
              <a:ext cx="5158105" cy="245021"/>
            </a:xfrm>
            <a:prstGeom prst="rect">
              <a:avLst/>
            </a:prstGeom>
            <a:noFill/>
            <a:ln w="28575" cap="flat" cmpd="sng" algn="ctr">
              <a:noFill/>
              <a:prstDash val="solid"/>
              <a:miter lim="800000"/>
            </a:ln>
            <a:effectLst/>
          </p:spPr>
          <p:txBody>
            <a:bodyPr lIns="45711" tIns="22855" rIns="45711" bIns="22855" rtlCol="0" anchor="ctr"/>
            <a:lstStyle/>
            <a:p>
              <a:pPr marL="0" marR="0" lvl="0" indent="0" algn="ctr" defTabSz="914149"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Calibri" panose="020F0502020204030204"/>
                  <a:ea typeface="+mn-ea"/>
                  <a:cs typeface="Arial"/>
                </a:rPr>
                <a:t>ITOM Platform</a:t>
              </a:r>
            </a:p>
          </p:txBody>
        </p:sp>
        <p:grpSp>
          <p:nvGrpSpPr>
            <p:cNvPr id="75" name="Group 74"/>
            <p:cNvGrpSpPr/>
            <p:nvPr/>
          </p:nvGrpSpPr>
          <p:grpSpPr>
            <a:xfrm>
              <a:off x="2705094" y="4885382"/>
              <a:ext cx="325857" cy="347438"/>
              <a:chOff x="8331166" y="1896135"/>
              <a:chExt cx="279692" cy="298215"/>
            </a:xfrm>
            <a:solidFill>
              <a:srgbClr val="0078EF"/>
            </a:solidFill>
          </p:grpSpPr>
          <p:sp>
            <p:nvSpPr>
              <p:cNvPr id="76" name="Freeform 54"/>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77" name="Freeform 55"/>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82" name="Freeform 170"/>
              <p:cNvSpPr>
                <a:spLocks noChangeArrowheads="1"/>
              </p:cNvSpPr>
              <p:nvPr/>
            </p:nvSpPr>
            <p:spPr bwMode="auto">
              <a:xfrm>
                <a:off x="8331166" y="1896135"/>
                <a:ext cx="279692" cy="298215"/>
              </a:xfrm>
              <a:custGeom>
                <a:avLst/>
                <a:gdLst>
                  <a:gd name="T0" fmla="*/ 160 w 664"/>
                  <a:gd name="T1" fmla="*/ 62 h 709"/>
                  <a:gd name="T2" fmla="*/ 118 w 664"/>
                  <a:gd name="T3" fmla="*/ 24 h 709"/>
                  <a:gd name="T4" fmla="*/ 135 w 664"/>
                  <a:gd name="T5" fmla="*/ 7 h 709"/>
                  <a:gd name="T6" fmla="*/ 168 w 664"/>
                  <a:gd name="T7" fmla="*/ 57 h 709"/>
                  <a:gd name="T8" fmla="*/ 509 w 664"/>
                  <a:gd name="T9" fmla="*/ 57 h 709"/>
                  <a:gd name="T10" fmla="*/ 543 w 664"/>
                  <a:gd name="T11" fmla="*/ 24 h 709"/>
                  <a:gd name="T12" fmla="*/ 526 w 664"/>
                  <a:gd name="T13" fmla="*/ 7 h 709"/>
                  <a:gd name="T14" fmla="*/ 492 w 664"/>
                  <a:gd name="T15" fmla="*/ 57 h 709"/>
                  <a:gd name="T16" fmla="*/ 509 w 664"/>
                  <a:gd name="T17" fmla="*/ 57 h 709"/>
                  <a:gd name="T18" fmla="*/ 135 w 664"/>
                  <a:gd name="T19" fmla="*/ 467 h 709"/>
                  <a:gd name="T20" fmla="*/ 168 w 664"/>
                  <a:gd name="T21" fmla="*/ 416 h 709"/>
                  <a:gd name="T22" fmla="*/ 118 w 664"/>
                  <a:gd name="T23" fmla="*/ 450 h 709"/>
                  <a:gd name="T24" fmla="*/ 127 w 664"/>
                  <a:gd name="T25" fmla="*/ 470 h 709"/>
                  <a:gd name="T26" fmla="*/ 543 w 664"/>
                  <a:gd name="T27" fmla="*/ 467 h 709"/>
                  <a:gd name="T28" fmla="*/ 543 w 664"/>
                  <a:gd name="T29" fmla="*/ 450 h 709"/>
                  <a:gd name="T30" fmla="*/ 492 w 664"/>
                  <a:gd name="T31" fmla="*/ 416 h 709"/>
                  <a:gd name="T32" fmla="*/ 526 w 664"/>
                  <a:gd name="T33" fmla="*/ 467 h 709"/>
                  <a:gd name="T34" fmla="*/ 543 w 664"/>
                  <a:gd name="T35" fmla="*/ 467 h 709"/>
                  <a:gd name="T36" fmla="*/ 78 w 664"/>
                  <a:gd name="T37" fmla="*/ 237 h 709"/>
                  <a:gd name="T38" fmla="*/ 11 w 664"/>
                  <a:gd name="T39" fmla="*/ 225 h 709"/>
                  <a:gd name="T40" fmla="*/ 11 w 664"/>
                  <a:gd name="T41" fmla="*/ 248 h 709"/>
                  <a:gd name="T42" fmla="*/ 78 w 664"/>
                  <a:gd name="T43" fmla="*/ 237 h 709"/>
                  <a:gd name="T44" fmla="*/ 663 w 664"/>
                  <a:gd name="T45" fmla="*/ 237 h 709"/>
                  <a:gd name="T46" fmla="*/ 596 w 664"/>
                  <a:gd name="T47" fmla="*/ 225 h 709"/>
                  <a:gd name="T48" fmla="*/ 596 w 664"/>
                  <a:gd name="T49" fmla="*/ 248 h 709"/>
                  <a:gd name="T50" fmla="*/ 663 w 664"/>
                  <a:gd name="T51" fmla="*/ 237 h 709"/>
                  <a:gd name="T52" fmla="*/ 242 w 664"/>
                  <a:gd name="T53" fmla="*/ 342 h 709"/>
                  <a:gd name="T54" fmla="*/ 206 w 664"/>
                  <a:gd name="T55" fmla="*/ 237 h 709"/>
                  <a:gd name="T56" fmla="*/ 242 w 664"/>
                  <a:gd name="T57" fmla="*/ 132 h 709"/>
                  <a:gd name="T58" fmla="*/ 183 w 664"/>
                  <a:gd name="T59" fmla="*/ 237 h 709"/>
                  <a:gd name="T60" fmla="*/ 234 w 664"/>
                  <a:gd name="T61" fmla="*/ 345 h 709"/>
                  <a:gd name="T62" fmla="*/ 484 w 664"/>
                  <a:gd name="T63" fmla="*/ 84 h 709"/>
                  <a:gd name="T64" fmla="*/ 178 w 664"/>
                  <a:gd name="T65" fmla="*/ 84 h 709"/>
                  <a:gd name="T66" fmla="*/ 177 w 664"/>
                  <a:gd name="T67" fmla="*/ 390 h 709"/>
                  <a:gd name="T68" fmla="*/ 231 w 664"/>
                  <a:gd name="T69" fmla="*/ 468 h 709"/>
                  <a:gd name="T70" fmla="*/ 231 w 664"/>
                  <a:gd name="T71" fmla="*/ 618 h 709"/>
                  <a:gd name="T72" fmla="*/ 417 w 664"/>
                  <a:gd name="T73" fmla="*/ 618 h 709"/>
                  <a:gd name="T74" fmla="*/ 417 w 664"/>
                  <a:gd name="T75" fmla="*/ 468 h 709"/>
                  <a:gd name="T76" fmla="*/ 479 w 664"/>
                  <a:gd name="T77" fmla="*/ 390 h 709"/>
                  <a:gd name="T78" fmla="*/ 484 w 664"/>
                  <a:gd name="T79" fmla="*/ 84 h 709"/>
                  <a:gd name="T80" fmla="*/ 326 w 664"/>
                  <a:gd name="T81" fmla="*/ 684 h 709"/>
                  <a:gd name="T82" fmla="*/ 393 w 664"/>
                  <a:gd name="T83" fmla="*/ 629 h 709"/>
                  <a:gd name="T84" fmla="*/ 254 w 664"/>
                  <a:gd name="T85" fmla="*/ 606 h 709"/>
                  <a:gd name="T86" fmla="*/ 254 w 664"/>
                  <a:gd name="T87" fmla="*/ 553 h 709"/>
                  <a:gd name="T88" fmla="*/ 254 w 664"/>
                  <a:gd name="T89" fmla="*/ 606 h 709"/>
                  <a:gd name="T90" fmla="*/ 394 w 664"/>
                  <a:gd name="T91" fmla="*/ 598 h 709"/>
                  <a:gd name="T92" fmla="*/ 254 w 664"/>
                  <a:gd name="T93" fmla="*/ 496 h 709"/>
                  <a:gd name="T94" fmla="*/ 394 w 664"/>
                  <a:gd name="T95" fmla="*/ 598 h 709"/>
                  <a:gd name="T96" fmla="*/ 394 w 664"/>
                  <a:gd name="T97" fmla="*/ 541 h 709"/>
                  <a:gd name="T98" fmla="*/ 394 w 664"/>
                  <a:gd name="T99" fmla="*/ 494 h 709"/>
                  <a:gd name="T100" fmla="*/ 462 w 664"/>
                  <a:gd name="T101" fmla="*/ 373 h 709"/>
                  <a:gd name="T102" fmla="*/ 402 w 664"/>
                  <a:gd name="T103" fmla="*/ 410 h 709"/>
                  <a:gd name="T104" fmla="*/ 394 w 664"/>
                  <a:gd name="T105" fmla="*/ 468 h 709"/>
                  <a:gd name="T106" fmla="*/ 255 w 664"/>
                  <a:gd name="T107" fmla="*/ 470 h 709"/>
                  <a:gd name="T108" fmla="*/ 254 w 664"/>
                  <a:gd name="T109" fmla="*/ 468 h 709"/>
                  <a:gd name="T110" fmla="*/ 246 w 664"/>
                  <a:gd name="T111" fmla="*/ 410 h 709"/>
                  <a:gd name="T112" fmla="*/ 137 w 664"/>
                  <a:gd name="T113" fmla="*/ 237 h 709"/>
                  <a:gd name="T114" fmla="*/ 467 w 664"/>
                  <a:gd name="T115" fmla="*/ 100 h 709"/>
                  <a:gd name="T116" fmla="*/ 520 w 664"/>
                  <a:gd name="T117" fmla="*/ 23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4" h="709">
                    <a:moveTo>
                      <a:pt x="160" y="62"/>
                    </a:moveTo>
                    <a:lnTo>
                      <a:pt x="160" y="62"/>
                    </a:lnTo>
                    <a:cubicBezTo>
                      <a:pt x="158" y="62"/>
                      <a:pt x="155" y="61"/>
                      <a:pt x="153" y="57"/>
                    </a:cubicBezTo>
                    <a:cubicBezTo>
                      <a:pt x="118" y="24"/>
                      <a:pt x="118" y="24"/>
                      <a:pt x="118" y="24"/>
                    </a:cubicBezTo>
                    <a:cubicBezTo>
                      <a:pt x="113" y="19"/>
                      <a:pt x="113" y="12"/>
                      <a:pt x="118" y="7"/>
                    </a:cubicBezTo>
                    <a:cubicBezTo>
                      <a:pt x="123" y="2"/>
                      <a:pt x="130" y="2"/>
                      <a:pt x="135" y="7"/>
                    </a:cubicBezTo>
                    <a:cubicBezTo>
                      <a:pt x="168" y="41"/>
                      <a:pt x="168" y="41"/>
                      <a:pt x="168" y="41"/>
                    </a:cubicBezTo>
                    <a:cubicBezTo>
                      <a:pt x="174" y="46"/>
                      <a:pt x="174" y="53"/>
                      <a:pt x="168" y="57"/>
                    </a:cubicBezTo>
                    <a:cubicBezTo>
                      <a:pt x="166" y="61"/>
                      <a:pt x="163" y="62"/>
                      <a:pt x="160" y="62"/>
                    </a:cubicBezTo>
                    <a:close/>
                    <a:moveTo>
                      <a:pt x="509" y="57"/>
                    </a:moveTo>
                    <a:lnTo>
                      <a:pt x="509" y="57"/>
                    </a:lnTo>
                    <a:cubicBezTo>
                      <a:pt x="543" y="24"/>
                      <a:pt x="543" y="24"/>
                      <a:pt x="543" y="24"/>
                    </a:cubicBezTo>
                    <a:cubicBezTo>
                      <a:pt x="547" y="19"/>
                      <a:pt x="547" y="12"/>
                      <a:pt x="543" y="7"/>
                    </a:cubicBezTo>
                    <a:cubicBezTo>
                      <a:pt x="539" y="2"/>
                      <a:pt x="532" y="2"/>
                      <a:pt x="526" y="7"/>
                    </a:cubicBezTo>
                    <a:cubicBezTo>
                      <a:pt x="492" y="41"/>
                      <a:pt x="492" y="41"/>
                      <a:pt x="492" y="41"/>
                    </a:cubicBezTo>
                    <a:cubicBezTo>
                      <a:pt x="488" y="46"/>
                      <a:pt x="488" y="53"/>
                      <a:pt x="492" y="57"/>
                    </a:cubicBezTo>
                    <a:cubicBezTo>
                      <a:pt x="495" y="61"/>
                      <a:pt x="497" y="62"/>
                      <a:pt x="500" y="62"/>
                    </a:cubicBezTo>
                    <a:cubicBezTo>
                      <a:pt x="504" y="62"/>
                      <a:pt x="507" y="61"/>
                      <a:pt x="509" y="57"/>
                    </a:cubicBezTo>
                    <a:close/>
                    <a:moveTo>
                      <a:pt x="135" y="467"/>
                    </a:moveTo>
                    <a:lnTo>
                      <a:pt x="135" y="467"/>
                    </a:lnTo>
                    <a:cubicBezTo>
                      <a:pt x="168" y="432"/>
                      <a:pt x="168" y="432"/>
                      <a:pt x="168" y="432"/>
                    </a:cubicBezTo>
                    <a:cubicBezTo>
                      <a:pt x="174" y="428"/>
                      <a:pt x="174" y="420"/>
                      <a:pt x="168" y="416"/>
                    </a:cubicBezTo>
                    <a:cubicBezTo>
                      <a:pt x="164" y="411"/>
                      <a:pt x="157" y="411"/>
                      <a:pt x="153" y="416"/>
                    </a:cubicBezTo>
                    <a:cubicBezTo>
                      <a:pt x="118" y="450"/>
                      <a:pt x="118" y="450"/>
                      <a:pt x="118" y="450"/>
                    </a:cubicBezTo>
                    <a:cubicBezTo>
                      <a:pt x="113" y="454"/>
                      <a:pt x="113" y="461"/>
                      <a:pt x="118" y="467"/>
                    </a:cubicBezTo>
                    <a:cubicBezTo>
                      <a:pt x="120" y="469"/>
                      <a:pt x="124" y="470"/>
                      <a:pt x="127" y="470"/>
                    </a:cubicBezTo>
                    <a:cubicBezTo>
                      <a:pt x="130" y="470"/>
                      <a:pt x="133" y="469"/>
                      <a:pt x="135" y="467"/>
                    </a:cubicBezTo>
                    <a:close/>
                    <a:moveTo>
                      <a:pt x="543" y="467"/>
                    </a:moveTo>
                    <a:lnTo>
                      <a:pt x="543" y="467"/>
                    </a:lnTo>
                    <a:cubicBezTo>
                      <a:pt x="547" y="461"/>
                      <a:pt x="547" y="454"/>
                      <a:pt x="543" y="450"/>
                    </a:cubicBezTo>
                    <a:cubicBezTo>
                      <a:pt x="509" y="416"/>
                      <a:pt x="509" y="416"/>
                      <a:pt x="509" y="416"/>
                    </a:cubicBezTo>
                    <a:cubicBezTo>
                      <a:pt x="505" y="411"/>
                      <a:pt x="497" y="411"/>
                      <a:pt x="492" y="416"/>
                    </a:cubicBezTo>
                    <a:cubicBezTo>
                      <a:pt x="488" y="420"/>
                      <a:pt x="488" y="428"/>
                      <a:pt x="492" y="432"/>
                    </a:cubicBezTo>
                    <a:cubicBezTo>
                      <a:pt x="526" y="467"/>
                      <a:pt x="526" y="467"/>
                      <a:pt x="526" y="467"/>
                    </a:cubicBezTo>
                    <a:cubicBezTo>
                      <a:pt x="529" y="469"/>
                      <a:pt x="532" y="470"/>
                      <a:pt x="535" y="470"/>
                    </a:cubicBezTo>
                    <a:cubicBezTo>
                      <a:pt x="538" y="470"/>
                      <a:pt x="541" y="469"/>
                      <a:pt x="543" y="467"/>
                    </a:cubicBezTo>
                    <a:close/>
                    <a:moveTo>
                      <a:pt x="78" y="237"/>
                    </a:moveTo>
                    <a:lnTo>
                      <a:pt x="78" y="237"/>
                    </a:lnTo>
                    <a:cubicBezTo>
                      <a:pt x="78" y="230"/>
                      <a:pt x="71" y="225"/>
                      <a:pt x="65" y="225"/>
                    </a:cubicBezTo>
                    <a:cubicBezTo>
                      <a:pt x="11" y="225"/>
                      <a:pt x="11" y="225"/>
                      <a:pt x="11" y="225"/>
                    </a:cubicBezTo>
                    <a:cubicBezTo>
                      <a:pt x="5" y="225"/>
                      <a:pt x="0" y="230"/>
                      <a:pt x="0" y="237"/>
                    </a:cubicBezTo>
                    <a:cubicBezTo>
                      <a:pt x="0" y="243"/>
                      <a:pt x="5" y="248"/>
                      <a:pt x="11" y="248"/>
                    </a:cubicBezTo>
                    <a:cubicBezTo>
                      <a:pt x="65" y="248"/>
                      <a:pt x="65" y="248"/>
                      <a:pt x="65" y="248"/>
                    </a:cubicBezTo>
                    <a:cubicBezTo>
                      <a:pt x="71" y="248"/>
                      <a:pt x="78" y="243"/>
                      <a:pt x="78" y="237"/>
                    </a:cubicBezTo>
                    <a:close/>
                    <a:moveTo>
                      <a:pt x="663" y="237"/>
                    </a:moveTo>
                    <a:lnTo>
                      <a:pt x="663" y="237"/>
                    </a:lnTo>
                    <a:cubicBezTo>
                      <a:pt x="663" y="230"/>
                      <a:pt x="658" y="225"/>
                      <a:pt x="650" y="225"/>
                    </a:cubicBezTo>
                    <a:cubicBezTo>
                      <a:pt x="596" y="225"/>
                      <a:pt x="596" y="225"/>
                      <a:pt x="596" y="225"/>
                    </a:cubicBezTo>
                    <a:cubicBezTo>
                      <a:pt x="590" y="225"/>
                      <a:pt x="585" y="230"/>
                      <a:pt x="585" y="237"/>
                    </a:cubicBezTo>
                    <a:cubicBezTo>
                      <a:pt x="585" y="243"/>
                      <a:pt x="590" y="248"/>
                      <a:pt x="596" y="248"/>
                    </a:cubicBezTo>
                    <a:cubicBezTo>
                      <a:pt x="650" y="248"/>
                      <a:pt x="650" y="248"/>
                      <a:pt x="650" y="248"/>
                    </a:cubicBezTo>
                    <a:cubicBezTo>
                      <a:pt x="658" y="248"/>
                      <a:pt x="663" y="243"/>
                      <a:pt x="663" y="237"/>
                    </a:cubicBezTo>
                    <a:close/>
                    <a:moveTo>
                      <a:pt x="242" y="342"/>
                    </a:moveTo>
                    <a:lnTo>
                      <a:pt x="242" y="342"/>
                    </a:lnTo>
                    <a:cubicBezTo>
                      <a:pt x="247" y="336"/>
                      <a:pt x="247" y="329"/>
                      <a:pt x="242" y="325"/>
                    </a:cubicBezTo>
                    <a:cubicBezTo>
                      <a:pt x="219" y="301"/>
                      <a:pt x="206" y="270"/>
                      <a:pt x="206" y="237"/>
                    </a:cubicBezTo>
                    <a:cubicBezTo>
                      <a:pt x="206" y="203"/>
                      <a:pt x="219" y="172"/>
                      <a:pt x="242" y="149"/>
                    </a:cubicBezTo>
                    <a:cubicBezTo>
                      <a:pt x="247" y="144"/>
                      <a:pt x="247" y="137"/>
                      <a:pt x="242" y="132"/>
                    </a:cubicBezTo>
                    <a:cubicBezTo>
                      <a:pt x="238" y="127"/>
                      <a:pt x="231" y="127"/>
                      <a:pt x="227" y="132"/>
                    </a:cubicBezTo>
                    <a:cubicBezTo>
                      <a:pt x="198" y="160"/>
                      <a:pt x="183" y="197"/>
                      <a:pt x="183" y="237"/>
                    </a:cubicBezTo>
                    <a:cubicBezTo>
                      <a:pt x="183" y="276"/>
                      <a:pt x="198" y="314"/>
                      <a:pt x="227" y="342"/>
                    </a:cubicBezTo>
                    <a:cubicBezTo>
                      <a:pt x="229" y="344"/>
                      <a:pt x="232" y="345"/>
                      <a:pt x="234" y="345"/>
                    </a:cubicBezTo>
                    <a:cubicBezTo>
                      <a:pt x="237" y="345"/>
                      <a:pt x="240" y="344"/>
                      <a:pt x="242" y="342"/>
                    </a:cubicBezTo>
                    <a:close/>
                    <a:moveTo>
                      <a:pt x="484" y="84"/>
                    </a:moveTo>
                    <a:lnTo>
                      <a:pt x="484" y="84"/>
                    </a:lnTo>
                    <a:cubicBezTo>
                      <a:pt x="399" y="0"/>
                      <a:pt x="262" y="0"/>
                      <a:pt x="178" y="84"/>
                    </a:cubicBezTo>
                    <a:cubicBezTo>
                      <a:pt x="137" y="125"/>
                      <a:pt x="114" y="179"/>
                      <a:pt x="114" y="237"/>
                    </a:cubicBezTo>
                    <a:cubicBezTo>
                      <a:pt x="113" y="295"/>
                      <a:pt x="136" y="349"/>
                      <a:pt x="177" y="390"/>
                    </a:cubicBezTo>
                    <a:cubicBezTo>
                      <a:pt x="193" y="406"/>
                      <a:pt x="207" y="420"/>
                      <a:pt x="231" y="429"/>
                    </a:cubicBezTo>
                    <a:cubicBezTo>
                      <a:pt x="231" y="468"/>
                      <a:pt x="231" y="468"/>
                      <a:pt x="231" y="468"/>
                    </a:cubicBezTo>
                    <a:cubicBezTo>
                      <a:pt x="231" y="482"/>
                      <a:pt x="231" y="482"/>
                      <a:pt x="231" y="482"/>
                    </a:cubicBezTo>
                    <a:cubicBezTo>
                      <a:pt x="231" y="618"/>
                      <a:pt x="231" y="618"/>
                      <a:pt x="231" y="618"/>
                    </a:cubicBezTo>
                    <a:cubicBezTo>
                      <a:pt x="231" y="670"/>
                      <a:pt x="270" y="708"/>
                      <a:pt x="326" y="708"/>
                    </a:cubicBezTo>
                    <a:cubicBezTo>
                      <a:pt x="380" y="708"/>
                      <a:pt x="417" y="671"/>
                      <a:pt x="417" y="618"/>
                    </a:cubicBezTo>
                    <a:cubicBezTo>
                      <a:pt x="417" y="482"/>
                      <a:pt x="417" y="482"/>
                      <a:pt x="417" y="482"/>
                    </a:cubicBezTo>
                    <a:cubicBezTo>
                      <a:pt x="417" y="468"/>
                      <a:pt x="417" y="468"/>
                      <a:pt x="417" y="468"/>
                    </a:cubicBezTo>
                    <a:cubicBezTo>
                      <a:pt x="417" y="430"/>
                      <a:pt x="417" y="430"/>
                      <a:pt x="417" y="430"/>
                    </a:cubicBezTo>
                    <a:cubicBezTo>
                      <a:pt x="441" y="420"/>
                      <a:pt x="460" y="407"/>
                      <a:pt x="479" y="390"/>
                    </a:cubicBezTo>
                    <a:cubicBezTo>
                      <a:pt x="519" y="348"/>
                      <a:pt x="543" y="294"/>
                      <a:pt x="544" y="237"/>
                    </a:cubicBezTo>
                    <a:cubicBezTo>
                      <a:pt x="545" y="179"/>
                      <a:pt x="523" y="125"/>
                      <a:pt x="484" y="84"/>
                    </a:cubicBezTo>
                    <a:close/>
                    <a:moveTo>
                      <a:pt x="326" y="684"/>
                    </a:moveTo>
                    <a:lnTo>
                      <a:pt x="326" y="684"/>
                    </a:lnTo>
                    <a:cubicBezTo>
                      <a:pt x="288" y="684"/>
                      <a:pt x="261" y="662"/>
                      <a:pt x="256" y="629"/>
                    </a:cubicBezTo>
                    <a:cubicBezTo>
                      <a:pt x="393" y="629"/>
                      <a:pt x="393" y="629"/>
                      <a:pt x="393" y="629"/>
                    </a:cubicBezTo>
                    <a:cubicBezTo>
                      <a:pt x="388" y="662"/>
                      <a:pt x="362" y="684"/>
                      <a:pt x="326" y="684"/>
                    </a:cubicBezTo>
                    <a:close/>
                    <a:moveTo>
                      <a:pt x="254" y="606"/>
                    </a:moveTo>
                    <a:lnTo>
                      <a:pt x="254" y="606"/>
                    </a:lnTo>
                    <a:cubicBezTo>
                      <a:pt x="254" y="553"/>
                      <a:pt x="254" y="553"/>
                      <a:pt x="254" y="553"/>
                    </a:cubicBezTo>
                    <a:cubicBezTo>
                      <a:pt x="360" y="606"/>
                      <a:pt x="360" y="606"/>
                      <a:pt x="360" y="606"/>
                    </a:cubicBezTo>
                    <a:lnTo>
                      <a:pt x="254" y="606"/>
                    </a:lnTo>
                    <a:close/>
                    <a:moveTo>
                      <a:pt x="394" y="598"/>
                    </a:moveTo>
                    <a:lnTo>
                      <a:pt x="394" y="598"/>
                    </a:lnTo>
                    <a:cubicBezTo>
                      <a:pt x="254" y="527"/>
                      <a:pt x="254" y="527"/>
                      <a:pt x="254" y="527"/>
                    </a:cubicBezTo>
                    <a:cubicBezTo>
                      <a:pt x="254" y="496"/>
                      <a:pt x="254" y="496"/>
                      <a:pt x="254" y="496"/>
                    </a:cubicBezTo>
                    <a:cubicBezTo>
                      <a:pt x="394" y="567"/>
                      <a:pt x="394" y="567"/>
                      <a:pt x="394" y="567"/>
                    </a:cubicBezTo>
                    <a:lnTo>
                      <a:pt x="394" y="598"/>
                    </a:lnTo>
                    <a:close/>
                    <a:moveTo>
                      <a:pt x="394" y="541"/>
                    </a:moveTo>
                    <a:lnTo>
                      <a:pt x="394" y="541"/>
                    </a:lnTo>
                    <a:cubicBezTo>
                      <a:pt x="301" y="494"/>
                      <a:pt x="301" y="494"/>
                      <a:pt x="301" y="494"/>
                    </a:cubicBezTo>
                    <a:cubicBezTo>
                      <a:pt x="394" y="494"/>
                      <a:pt x="394" y="494"/>
                      <a:pt x="394" y="494"/>
                    </a:cubicBezTo>
                    <a:lnTo>
                      <a:pt x="394" y="541"/>
                    </a:lnTo>
                    <a:close/>
                    <a:moveTo>
                      <a:pt x="462" y="373"/>
                    </a:moveTo>
                    <a:lnTo>
                      <a:pt x="462" y="373"/>
                    </a:lnTo>
                    <a:cubicBezTo>
                      <a:pt x="444" y="391"/>
                      <a:pt x="425" y="402"/>
                      <a:pt x="402" y="410"/>
                    </a:cubicBezTo>
                    <a:cubicBezTo>
                      <a:pt x="397" y="412"/>
                      <a:pt x="394" y="417"/>
                      <a:pt x="394" y="422"/>
                    </a:cubicBezTo>
                    <a:cubicBezTo>
                      <a:pt x="394" y="468"/>
                      <a:pt x="394" y="468"/>
                      <a:pt x="394" y="468"/>
                    </a:cubicBezTo>
                    <a:cubicBezTo>
                      <a:pt x="394" y="470"/>
                      <a:pt x="394" y="470"/>
                      <a:pt x="394" y="470"/>
                    </a:cubicBezTo>
                    <a:cubicBezTo>
                      <a:pt x="255" y="470"/>
                      <a:pt x="255" y="470"/>
                      <a:pt x="255" y="470"/>
                    </a:cubicBezTo>
                    <a:cubicBezTo>
                      <a:pt x="254" y="470"/>
                      <a:pt x="254" y="470"/>
                      <a:pt x="254" y="470"/>
                    </a:cubicBezTo>
                    <a:cubicBezTo>
                      <a:pt x="254" y="468"/>
                      <a:pt x="254" y="468"/>
                      <a:pt x="254" y="468"/>
                    </a:cubicBezTo>
                    <a:cubicBezTo>
                      <a:pt x="254" y="422"/>
                      <a:pt x="254" y="422"/>
                      <a:pt x="254" y="422"/>
                    </a:cubicBezTo>
                    <a:cubicBezTo>
                      <a:pt x="254" y="417"/>
                      <a:pt x="252" y="412"/>
                      <a:pt x="246" y="410"/>
                    </a:cubicBezTo>
                    <a:cubicBezTo>
                      <a:pt x="222" y="402"/>
                      <a:pt x="211" y="391"/>
                      <a:pt x="193" y="373"/>
                    </a:cubicBezTo>
                    <a:cubicBezTo>
                      <a:pt x="157" y="336"/>
                      <a:pt x="137" y="289"/>
                      <a:pt x="137" y="237"/>
                    </a:cubicBezTo>
                    <a:cubicBezTo>
                      <a:pt x="138" y="185"/>
                      <a:pt x="158" y="138"/>
                      <a:pt x="194" y="100"/>
                    </a:cubicBezTo>
                    <a:cubicBezTo>
                      <a:pt x="269" y="25"/>
                      <a:pt x="392" y="25"/>
                      <a:pt x="467" y="100"/>
                    </a:cubicBezTo>
                    <a:lnTo>
                      <a:pt x="467" y="100"/>
                    </a:lnTo>
                    <a:cubicBezTo>
                      <a:pt x="503" y="137"/>
                      <a:pt x="522" y="184"/>
                      <a:pt x="520" y="237"/>
                    </a:cubicBezTo>
                    <a:cubicBezTo>
                      <a:pt x="519" y="288"/>
                      <a:pt x="498" y="336"/>
                      <a:pt x="462" y="3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sp>
          <p:nvSpPr>
            <p:cNvPr id="95" name="Freeform 281"/>
            <p:cNvSpPr>
              <a:spLocks noChangeArrowheads="1"/>
            </p:cNvSpPr>
            <p:nvPr/>
          </p:nvSpPr>
          <p:spPr bwMode="auto">
            <a:xfrm>
              <a:off x="3968098" y="4920368"/>
              <a:ext cx="434520" cy="277466"/>
            </a:xfrm>
            <a:custGeom>
              <a:avLst/>
              <a:gdLst>
                <a:gd name="T0" fmla="*/ 732 w 733"/>
                <a:gd name="T1" fmla="*/ 454 h 467"/>
                <a:gd name="T2" fmla="*/ 721 w 733"/>
                <a:gd name="T3" fmla="*/ 310 h 467"/>
                <a:gd name="T4" fmla="*/ 635 w 733"/>
                <a:gd name="T5" fmla="*/ 241 h 467"/>
                <a:gd name="T6" fmla="*/ 624 w 733"/>
                <a:gd name="T7" fmla="*/ 230 h 467"/>
                <a:gd name="T8" fmla="*/ 380 w 733"/>
                <a:gd name="T9" fmla="*/ 157 h 467"/>
                <a:gd name="T10" fmla="*/ 529 w 733"/>
                <a:gd name="T11" fmla="*/ 145 h 467"/>
                <a:gd name="T12" fmla="*/ 518 w 733"/>
                <a:gd name="T13" fmla="*/ 0 h 467"/>
                <a:gd name="T14" fmla="*/ 216 w 733"/>
                <a:gd name="T15" fmla="*/ 12 h 467"/>
                <a:gd name="T16" fmla="*/ 227 w 733"/>
                <a:gd name="T17" fmla="*/ 157 h 467"/>
                <a:gd name="T18" fmla="*/ 356 w 733"/>
                <a:gd name="T19" fmla="*/ 228 h 467"/>
                <a:gd name="T20" fmla="*/ 104 w 733"/>
                <a:gd name="T21" fmla="*/ 228 h 467"/>
                <a:gd name="T22" fmla="*/ 92 w 733"/>
                <a:gd name="T23" fmla="*/ 240 h 467"/>
                <a:gd name="T24" fmla="*/ 12 w 733"/>
                <a:gd name="T25" fmla="*/ 310 h 467"/>
                <a:gd name="T26" fmla="*/ 0 w 733"/>
                <a:gd name="T27" fmla="*/ 454 h 467"/>
                <a:gd name="T28" fmla="*/ 200 w 733"/>
                <a:gd name="T29" fmla="*/ 466 h 467"/>
                <a:gd name="T30" fmla="*/ 212 w 733"/>
                <a:gd name="T31" fmla="*/ 321 h 467"/>
                <a:gd name="T32" fmla="*/ 116 w 733"/>
                <a:gd name="T33" fmla="*/ 310 h 467"/>
                <a:gd name="T34" fmla="*/ 356 w 733"/>
                <a:gd name="T35" fmla="*/ 252 h 467"/>
                <a:gd name="T36" fmla="*/ 272 w 733"/>
                <a:gd name="T37" fmla="*/ 310 h 467"/>
                <a:gd name="T38" fmla="*/ 261 w 733"/>
                <a:gd name="T39" fmla="*/ 454 h 467"/>
                <a:gd name="T40" fmla="*/ 460 w 733"/>
                <a:gd name="T41" fmla="*/ 466 h 467"/>
                <a:gd name="T42" fmla="*/ 472 w 733"/>
                <a:gd name="T43" fmla="*/ 321 h 467"/>
                <a:gd name="T44" fmla="*/ 380 w 733"/>
                <a:gd name="T45" fmla="*/ 310 h 467"/>
                <a:gd name="T46" fmla="*/ 612 w 733"/>
                <a:gd name="T47" fmla="*/ 252 h 467"/>
                <a:gd name="T48" fmla="*/ 532 w 733"/>
                <a:gd name="T49" fmla="*/ 310 h 467"/>
                <a:gd name="T50" fmla="*/ 521 w 733"/>
                <a:gd name="T51" fmla="*/ 454 h 467"/>
                <a:gd name="T52" fmla="*/ 721 w 733"/>
                <a:gd name="T53" fmla="*/ 466 h 467"/>
                <a:gd name="T54" fmla="*/ 188 w 733"/>
                <a:gd name="T55" fmla="*/ 333 h 467"/>
                <a:gd name="T56" fmla="*/ 188 w 733"/>
                <a:gd name="T57" fmla="*/ 443 h 467"/>
                <a:gd name="T58" fmla="*/ 23 w 733"/>
                <a:gd name="T59" fmla="*/ 333 h 467"/>
                <a:gd name="T60" fmla="*/ 448 w 733"/>
                <a:gd name="T61" fmla="*/ 333 h 467"/>
                <a:gd name="T62" fmla="*/ 448 w 733"/>
                <a:gd name="T63" fmla="*/ 443 h 467"/>
                <a:gd name="T64" fmla="*/ 283 w 733"/>
                <a:gd name="T65" fmla="*/ 333 h 467"/>
                <a:gd name="T66" fmla="*/ 240 w 733"/>
                <a:gd name="T67" fmla="*/ 134 h 467"/>
                <a:gd name="T68" fmla="*/ 240 w 733"/>
                <a:gd name="T69" fmla="*/ 23 h 467"/>
                <a:gd name="T70" fmla="*/ 506 w 733"/>
                <a:gd name="T71" fmla="*/ 134 h 467"/>
                <a:gd name="T72" fmla="*/ 709 w 733"/>
                <a:gd name="T73" fmla="*/ 443 h 467"/>
                <a:gd name="T74" fmla="*/ 545 w 733"/>
                <a:gd name="T75" fmla="*/ 443 h 467"/>
                <a:gd name="T76" fmla="*/ 709 w 733"/>
                <a:gd name="T77" fmla="*/ 33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3" h="467">
                  <a:moveTo>
                    <a:pt x="732" y="454"/>
                  </a:moveTo>
                  <a:lnTo>
                    <a:pt x="732" y="454"/>
                  </a:lnTo>
                  <a:cubicBezTo>
                    <a:pt x="732" y="321"/>
                    <a:pt x="732" y="321"/>
                    <a:pt x="732" y="321"/>
                  </a:cubicBezTo>
                  <a:cubicBezTo>
                    <a:pt x="732" y="315"/>
                    <a:pt x="727" y="310"/>
                    <a:pt x="721" y="310"/>
                  </a:cubicBezTo>
                  <a:cubicBezTo>
                    <a:pt x="635" y="310"/>
                    <a:pt x="635" y="310"/>
                    <a:pt x="635" y="310"/>
                  </a:cubicBezTo>
                  <a:cubicBezTo>
                    <a:pt x="635" y="241"/>
                    <a:pt x="635" y="241"/>
                    <a:pt x="635" y="241"/>
                  </a:cubicBezTo>
                  <a:cubicBezTo>
                    <a:pt x="635" y="238"/>
                    <a:pt x="634" y="235"/>
                    <a:pt x="632" y="233"/>
                  </a:cubicBezTo>
                  <a:cubicBezTo>
                    <a:pt x="630" y="231"/>
                    <a:pt x="627" y="230"/>
                    <a:pt x="624" y="230"/>
                  </a:cubicBezTo>
                  <a:cubicBezTo>
                    <a:pt x="380" y="228"/>
                    <a:pt x="380" y="228"/>
                    <a:pt x="380" y="228"/>
                  </a:cubicBezTo>
                  <a:cubicBezTo>
                    <a:pt x="380" y="157"/>
                    <a:pt x="380" y="157"/>
                    <a:pt x="380" y="157"/>
                  </a:cubicBezTo>
                  <a:cubicBezTo>
                    <a:pt x="518" y="157"/>
                    <a:pt x="518" y="157"/>
                    <a:pt x="518" y="157"/>
                  </a:cubicBezTo>
                  <a:cubicBezTo>
                    <a:pt x="524" y="157"/>
                    <a:pt x="529" y="151"/>
                    <a:pt x="529" y="145"/>
                  </a:cubicBezTo>
                  <a:cubicBezTo>
                    <a:pt x="529" y="12"/>
                    <a:pt x="529" y="12"/>
                    <a:pt x="529" y="12"/>
                  </a:cubicBezTo>
                  <a:cubicBezTo>
                    <a:pt x="529" y="6"/>
                    <a:pt x="524" y="0"/>
                    <a:pt x="518" y="0"/>
                  </a:cubicBezTo>
                  <a:cubicBezTo>
                    <a:pt x="227" y="0"/>
                    <a:pt x="227" y="0"/>
                    <a:pt x="227" y="0"/>
                  </a:cubicBezTo>
                  <a:cubicBezTo>
                    <a:pt x="221" y="0"/>
                    <a:pt x="216" y="6"/>
                    <a:pt x="216" y="12"/>
                  </a:cubicBezTo>
                  <a:cubicBezTo>
                    <a:pt x="216" y="145"/>
                    <a:pt x="216" y="145"/>
                    <a:pt x="216" y="145"/>
                  </a:cubicBezTo>
                  <a:cubicBezTo>
                    <a:pt x="216" y="151"/>
                    <a:pt x="221" y="157"/>
                    <a:pt x="227" y="157"/>
                  </a:cubicBezTo>
                  <a:cubicBezTo>
                    <a:pt x="357" y="157"/>
                    <a:pt x="357" y="157"/>
                    <a:pt x="357" y="157"/>
                  </a:cubicBezTo>
                  <a:cubicBezTo>
                    <a:pt x="356" y="228"/>
                    <a:pt x="356" y="228"/>
                    <a:pt x="356" y="228"/>
                  </a:cubicBezTo>
                  <a:cubicBezTo>
                    <a:pt x="104" y="228"/>
                    <a:pt x="104" y="228"/>
                    <a:pt x="104" y="228"/>
                  </a:cubicBezTo>
                  <a:lnTo>
                    <a:pt x="104" y="228"/>
                  </a:lnTo>
                  <a:cubicBezTo>
                    <a:pt x="101" y="228"/>
                    <a:pt x="98" y="230"/>
                    <a:pt x="96" y="232"/>
                  </a:cubicBezTo>
                  <a:cubicBezTo>
                    <a:pt x="94" y="234"/>
                    <a:pt x="92" y="237"/>
                    <a:pt x="92" y="240"/>
                  </a:cubicBezTo>
                  <a:cubicBezTo>
                    <a:pt x="92" y="310"/>
                    <a:pt x="92" y="310"/>
                    <a:pt x="92" y="310"/>
                  </a:cubicBezTo>
                  <a:cubicBezTo>
                    <a:pt x="12" y="310"/>
                    <a:pt x="12" y="310"/>
                    <a:pt x="12" y="310"/>
                  </a:cubicBezTo>
                  <a:cubicBezTo>
                    <a:pt x="6" y="310"/>
                    <a:pt x="0" y="315"/>
                    <a:pt x="0" y="321"/>
                  </a:cubicBezTo>
                  <a:cubicBezTo>
                    <a:pt x="0" y="454"/>
                    <a:pt x="0" y="454"/>
                    <a:pt x="0" y="454"/>
                  </a:cubicBezTo>
                  <a:cubicBezTo>
                    <a:pt x="0" y="461"/>
                    <a:pt x="6" y="466"/>
                    <a:pt x="12" y="466"/>
                  </a:cubicBezTo>
                  <a:cubicBezTo>
                    <a:pt x="200" y="466"/>
                    <a:pt x="200" y="466"/>
                    <a:pt x="200" y="466"/>
                  </a:cubicBezTo>
                  <a:cubicBezTo>
                    <a:pt x="206" y="466"/>
                    <a:pt x="212" y="461"/>
                    <a:pt x="212" y="454"/>
                  </a:cubicBezTo>
                  <a:cubicBezTo>
                    <a:pt x="212" y="321"/>
                    <a:pt x="212" y="321"/>
                    <a:pt x="212" y="321"/>
                  </a:cubicBezTo>
                  <a:cubicBezTo>
                    <a:pt x="212" y="315"/>
                    <a:pt x="206" y="310"/>
                    <a:pt x="200" y="310"/>
                  </a:cubicBezTo>
                  <a:cubicBezTo>
                    <a:pt x="116" y="310"/>
                    <a:pt x="116" y="310"/>
                    <a:pt x="116" y="310"/>
                  </a:cubicBezTo>
                  <a:cubicBezTo>
                    <a:pt x="116" y="252"/>
                    <a:pt x="116" y="252"/>
                    <a:pt x="116" y="252"/>
                  </a:cubicBezTo>
                  <a:cubicBezTo>
                    <a:pt x="356" y="252"/>
                    <a:pt x="356" y="252"/>
                    <a:pt x="356" y="252"/>
                  </a:cubicBezTo>
                  <a:cubicBezTo>
                    <a:pt x="356" y="310"/>
                    <a:pt x="356" y="310"/>
                    <a:pt x="356" y="310"/>
                  </a:cubicBezTo>
                  <a:cubicBezTo>
                    <a:pt x="272" y="310"/>
                    <a:pt x="272" y="310"/>
                    <a:pt x="272" y="310"/>
                  </a:cubicBezTo>
                  <a:cubicBezTo>
                    <a:pt x="266" y="310"/>
                    <a:pt x="261" y="315"/>
                    <a:pt x="261" y="321"/>
                  </a:cubicBezTo>
                  <a:cubicBezTo>
                    <a:pt x="261" y="454"/>
                    <a:pt x="261" y="454"/>
                    <a:pt x="261" y="454"/>
                  </a:cubicBezTo>
                  <a:cubicBezTo>
                    <a:pt x="261" y="461"/>
                    <a:pt x="266" y="466"/>
                    <a:pt x="272" y="466"/>
                  </a:cubicBezTo>
                  <a:cubicBezTo>
                    <a:pt x="460" y="466"/>
                    <a:pt x="460" y="466"/>
                    <a:pt x="460" y="466"/>
                  </a:cubicBezTo>
                  <a:cubicBezTo>
                    <a:pt x="467" y="466"/>
                    <a:pt x="472" y="461"/>
                    <a:pt x="472" y="454"/>
                  </a:cubicBezTo>
                  <a:cubicBezTo>
                    <a:pt x="472" y="321"/>
                    <a:pt x="472" y="321"/>
                    <a:pt x="472" y="321"/>
                  </a:cubicBezTo>
                  <a:cubicBezTo>
                    <a:pt x="472" y="315"/>
                    <a:pt x="467" y="310"/>
                    <a:pt x="460" y="310"/>
                  </a:cubicBezTo>
                  <a:cubicBezTo>
                    <a:pt x="380" y="310"/>
                    <a:pt x="380" y="310"/>
                    <a:pt x="380" y="310"/>
                  </a:cubicBezTo>
                  <a:cubicBezTo>
                    <a:pt x="380" y="252"/>
                    <a:pt x="380" y="252"/>
                    <a:pt x="380" y="252"/>
                  </a:cubicBezTo>
                  <a:cubicBezTo>
                    <a:pt x="612" y="252"/>
                    <a:pt x="612" y="252"/>
                    <a:pt x="612" y="252"/>
                  </a:cubicBezTo>
                  <a:cubicBezTo>
                    <a:pt x="612" y="310"/>
                    <a:pt x="612" y="310"/>
                    <a:pt x="612" y="310"/>
                  </a:cubicBezTo>
                  <a:cubicBezTo>
                    <a:pt x="532" y="310"/>
                    <a:pt x="532" y="310"/>
                    <a:pt x="532" y="310"/>
                  </a:cubicBezTo>
                  <a:cubicBezTo>
                    <a:pt x="526" y="310"/>
                    <a:pt x="521" y="315"/>
                    <a:pt x="521" y="321"/>
                  </a:cubicBezTo>
                  <a:cubicBezTo>
                    <a:pt x="521" y="454"/>
                    <a:pt x="521" y="454"/>
                    <a:pt x="521" y="454"/>
                  </a:cubicBezTo>
                  <a:cubicBezTo>
                    <a:pt x="521" y="461"/>
                    <a:pt x="526" y="466"/>
                    <a:pt x="532" y="466"/>
                  </a:cubicBezTo>
                  <a:cubicBezTo>
                    <a:pt x="721" y="466"/>
                    <a:pt x="721" y="466"/>
                    <a:pt x="721" y="466"/>
                  </a:cubicBezTo>
                  <a:cubicBezTo>
                    <a:pt x="727" y="466"/>
                    <a:pt x="732" y="461"/>
                    <a:pt x="732" y="454"/>
                  </a:cubicBezTo>
                  <a:close/>
                  <a:moveTo>
                    <a:pt x="188" y="333"/>
                  </a:moveTo>
                  <a:lnTo>
                    <a:pt x="188" y="333"/>
                  </a:lnTo>
                  <a:cubicBezTo>
                    <a:pt x="188" y="443"/>
                    <a:pt x="188" y="443"/>
                    <a:pt x="188" y="443"/>
                  </a:cubicBezTo>
                  <a:cubicBezTo>
                    <a:pt x="23" y="443"/>
                    <a:pt x="23" y="443"/>
                    <a:pt x="23" y="443"/>
                  </a:cubicBezTo>
                  <a:cubicBezTo>
                    <a:pt x="23" y="333"/>
                    <a:pt x="23" y="333"/>
                    <a:pt x="23" y="333"/>
                  </a:cubicBezTo>
                  <a:lnTo>
                    <a:pt x="188" y="333"/>
                  </a:lnTo>
                  <a:close/>
                  <a:moveTo>
                    <a:pt x="448" y="333"/>
                  </a:moveTo>
                  <a:lnTo>
                    <a:pt x="448" y="333"/>
                  </a:lnTo>
                  <a:cubicBezTo>
                    <a:pt x="448" y="443"/>
                    <a:pt x="448" y="443"/>
                    <a:pt x="448" y="443"/>
                  </a:cubicBezTo>
                  <a:cubicBezTo>
                    <a:pt x="283" y="443"/>
                    <a:pt x="283" y="443"/>
                    <a:pt x="283" y="443"/>
                  </a:cubicBezTo>
                  <a:cubicBezTo>
                    <a:pt x="283" y="333"/>
                    <a:pt x="283" y="333"/>
                    <a:pt x="283" y="333"/>
                  </a:cubicBezTo>
                  <a:lnTo>
                    <a:pt x="448" y="333"/>
                  </a:lnTo>
                  <a:close/>
                  <a:moveTo>
                    <a:pt x="240" y="134"/>
                  </a:moveTo>
                  <a:lnTo>
                    <a:pt x="240" y="134"/>
                  </a:lnTo>
                  <a:cubicBezTo>
                    <a:pt x="240" y="23"/>
                    <a:pt x="240" y="23"/>
                    <a:pt x="240" y="23"/>
                  </a:cubicBezTo>
                  <a:cubicBezTo>
                    <a:pt x="506" y="23"/>
                    <a:pt x="506" y="23"/>
                    <a:pt x="506" y="23"/>
                  </a:cubicBezTo>
                  <a:cubicBezTo>
                    <a:pt x="506" y="134"/>
                    <a:pt x="506" y="134"/>
                    <a:pt x="506" y="134"/>
                  </a:cubicBezTo>
                  <a:lnTo>
                    <a:pt x="240" y="134"/>
                  </a:lnTo>
                  <a:close/>
                  <a:moveTo>
                    <a:pt x="709" y="443"/>
                  </a:moveTo>
                  <a:lnTo>
                    <a:pt x="709" y="443"/>
                  </a:lnTo>
                  <a:cubicBezTo>
                    <a:pt x="545" y="443"/>
                    <a:pt x="545" y="443"/>
                    <a:pt x="545" y="443"/>
                  </a:cubicBezTo>
                  <a:cubicBezTo>
                    <a:pt x="545" y="333"/>
                    <a:pt x="545" y="333"/>
                    <a:pt x="545" y="333"/>
                  </a:cubicBezTo>
                  <a:cubicBezTo>
                    <a:pt x="709" y="333"/>
                    <a:pt x="709" y="333"/>
                    <a:pt x="709" y="333"/>
                  </a:cubicBezTo>
                  <a:lnTo>
                    <a:pt x="709" y="443"/>
                  </a:lnTo>
                  <a:close/>
                </a:path>
              </a:pathLst>
            </a:custGeom>
            <a:solidFill>
              <a:srgbClr val="0078E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grpSp>
          <p:nvGrpSpPr>
            <p:cNvPr id="96" name="Group 95"/>
            <p:cNvGrpSpPr/>
            <p:nvPr/>
          </p:nvGrpSpPr>
          <p:grpSpPr>
            <a:xfrm>
              <a:off x="5325317" y="1836521"/>
              <a:ext cx="344198" cy="256970"/>
              <a:chOff x="536865" y="5750922"/>
              <a:chExt cx="270491" cy="201942"/>
            </a:xfrm>
            <a:solidFill>
              <a:srgbClr val="1668C1"/>
            </a:solidFill>
          </p:grpSpPr>
          <p:sp>
            <p:nvSpPr>
              <p:cNvPr id="97" name="Freeform 267"/>
              <p:cNvSpPr>
                <a:spLocks noChangeArrowheads="1"/>
              </p:cNvSpPr>
              <p:nvPr/>
            </p:nvSpPr>
            <p:spPr bwMode="auto">
              <a:xfrm>
                <a:off x="536865" y="5750922"/>
                <a:ext cx="270491" cy="148214"/>
              </a:xfrm>
              <a:custGeom>
                <a:avLst/>
                <a:gdLst>
                  <a:gd name="T0" fmla="*/ 241 w 645"/>
                  <a:gd name="T1" fmla="*/ 326 h 351"/>
                  <a:gd name="T2" fmla="*/ 241 w 645"/>
                  <a:gd name="T3" fmla="*/ 326 h 351"/>
                  <a:gd name="T4" fmla="*/ 119 w 645"/>
                  <a:gd name="T5" fmla="*/ 8 h 351"/>
                  <a:gd name="T6" fmla="*/ 109 w 645"/>
                  <a:gd name="T7" fmla="*/ 0 h 351"/>
                  <a:gd name="T8" fmla="*/ 11 w 645"/>
                  <a:gd name="T9" fmla="*/ 0 h 351"/>
                  <a:gd name="T10" fmla="*/ 0 w 645"/>
                  <a:gd name="T11" fmla="*/ 12 h 351"/>
                  <a:gd name="T12" fmla="*/ 0 w 645"/>
                  <a:gd name="T13" fmla="*/ 46 h 351"/>
                  <a:gd name="T14" fmla="*/ 11 w 645"/>
                  <a:gd name="T15" fmla="*/ 59 h 351"/>
                  <a:gd name="T16" fmla="*/ 22 w 645"/>
                  <a:gd name="T17" fmla="*/ 46 h 351"/>
                  <a:gd name="T18" fmla="*/ 22 w 645"/>
                  <a:gd name="T19" fmla="*/ 23 h 351"/>
                  <a:gd name="T20" fmla="*/ 100 w 645"/>
                  <a:gd name="T21" fmla="*/ 23 h 351"/>
                  <a:gd name="T22" fmla="*/ 222 w 645"/>
                  <a:gd name="T23" fmla="*/ 343 h 351"/>
                  <a:gd name="T24" fmla="*/ 234 w 645"/>
                  <a:gd name="T25" fmla="*/ 350 h 351"/>
                  <a:gd name="T26" fmla="*/ 554 w 645"/>
                  <a:gd name="T27" fmla="*/ 350 h 351"/>
                  <a:gd name="T28" fmla="*/ 565 w 645"/>
                  <a:gd name="T29" fmla="*/ 343 h 351"/>
                  <a:gd name="T30" fmla="*/ 643 w 645"/>
                  <a:gd name="T31" fmla="*/ 133 h 351"/>
                  <a:gd name="T32" fmla="*/ 642 w 645"/>
                  <a:gd name="T33" fmla="*/ 122 h 351"/>
                  <a:gd name="T34" fmla="*/ 634 w 645"/>
                  <a:gd name="T35" fmla="*/ 117 h 351"/>
                  <a:gd name="T36" fmla="*/ 207 w 645"/>
                  <a:gd name="T37" fmla="*/ 55 h 351"/>
                  <a:gd name="T38" fmla="*/ 193 w 645"/>
                  <a:gd name="T39" fmla="*/ 64 h 351"/>
                  <a:gd name="T40" fmla="*/ 204 w 645"/>
                  <a:gd name="T41" fmla="*/ 78 h 351"/>
                  <a:gd name="T42" fmla="*/ 616 w 645"/>
                  <a:gd name="T43" fmla="*/ 138 h 351"/>
                  <a:gd name="T44" fmla="*/ 546 w 645"/>
                  <a:gd name="T45" fmla="*/ 326 h 351"/>
                  <a:gd name="T46" fmla="*/ 241 w 645"/>
                  <a:gd name="T47" fmla="*/ 32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5" h="351">
                    <a:moveTo>
                      <a:pt x="241" y="326"/>
                    </a:moveTo>
                    <a:lnTo>
                      <a:pt x="241" y="326"/>
                    </a:lnTo>
                    <a:cubicBezTo>
                      <a:pt x="119" y="8"/>
                      <a:pt x="119" y="8"/>
                      <a:pt x="119" y="8"/>
                    </a:cubicBezTo>
                    <a:cubicBezTo>
                      <a:pt x="118" y="3"/>
                      <a:pt x="113" y="0"/>
                      <a:pt x="109" y="0"/>
                    </a:cubicBezTo>
                    <a:cubicBezTo>
                      <a:pt x="11" y="0"/>
                      <a:pt x="11" y="0"/>
                      <a:pt x="11" y="0"/>
                    </a:cubicBezTo>
                    <a:cubicBezTo>
                      <a:pt x="5" y="0"/>
                      <a:pt x="0" y="6"/>
                      <a:pt x="0" y="12"/>
                    </a:cubicBezTo>
                    <a:cubicBezTo>
                      <a:pt x="0" y="46"/>
                      <a:pt x="0" y="46"/>
                      <a:pt x="0" y="46"/>
                    </a:cubicBezTo>
                    <a:cubicBezTo>
                      <a:pt x="0" y="54"/>
                      <a:pt x="5" y="59"/>
                      <a:pt x="11" y="59"/>
                    </a:cubicBezTo>
                    <a:cubicBezTo>
                      <a:pt x="17" y="59"/>
                      <a:pt x="22" y="54"/>
                      <a:pt x="22" y="46"/>
                    </a:cubicBezTo>
                    <a:cubicBezTo>
                      <a:pt x="22" y="23"/>
                      <a:pt x="22" y="23"/>
                      <a:pt x="22" y="23"/>
                    </a:cubicBezTo>
                    <a:cubicBezTo>
                      <a:pt x="100" y="23"/>
                      <a:pt x="100" y="23"/>
                      <a:pt x="100" y="23"/>
                    </a:cubicBezTo>
                    <a:cubicBezTo>
                      <a:pt x="222" y="343"/>
                      <a:pt x="222" y="343"/>
                      <a:pt x="222" y="343"/>
                    </a:cubicBezTo>
                    <a:cubicBezTo>
                      <a:pt x="224" y="347"/>
                      <a:pt x="229" y="350"/>
                      <a:pt x="234" y="350"/>
                    </a:cubicBezTo>
                    <a:cubicBezTo>
                      <a:pt x="554" y="350"/>
                      <a:pt x="554" y="350"/>
                      <a:pt x="554" y="350"/>
                    </a:cubicBezTo>
                    <a:cubicBezTo>
                      <a:pt x="560" y="350"/>
                      <a:pt x="564" y="347"/>
                      <a:pt x="565" y="343"/>
                    </a:cubicBezTo>
                    <a:cubicBezTo>
                      <a:pt x="643" y="133"/>
                      <a:pt x="643" y="133"/>
                      <a:pt x="643" y="133"/>
                    </a:cubicBezTo>
                    <a:cubicBezTo>
                      <a:pt x="644" y="130"/>
                      <a:pt x="644" y="125"/>
                      <a:pt x="642" y="122"/>
                    </a:cubicBezTo>
                    <a:cubicBezTo>
                      <a:pt x="640" y="119"/>
                      <a:pt x="638" y="117"/>
                      <a:pt x="634" y="117"/>
                    </a:cubicBezTo>
                    <a:cubicBezTo>
                      <a:pt x="207" y="55"/>
                      <a:pt x="207" y="55"/>
                      <a:pt x="207" y="55"/>
                    </a:cubicBezTo>
                    <a:cubicBezTo>
                      <a:pt x="199" y="54"/>
                      <a:pt x="194" y="58"/>
                      <a:pt x="193" y="64"/>
                    </a:cubicBezTo>
                    <a:cubicBezTo>
                      <a:pt x="192" y="70"/>
                      <a:pt x="196" y="76"/>
                      <a:pt x="204" y="78"/>
                    </a:cubicBezTo>
                    <a:cubicBezTo>
                      <a:pt x="616" y="138"/>
                      <a:pt x="616" y="138"/>
                      <a:pt x="616" y="138"/>
                    </a:cubicBezTo>
                    <a:cubicBezTo>
                      <a:pt x="546" y="326"/>
                      <a:pt x="546" y="326"/>
                      <a:pt x="546" y="326"/>
                    </a:cubicBezTo>
                    <a:lnTo>
                      <a:pt x="241" y="3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sp>
            <p:nvSpPr>
              <p:cNvPr id="98" name="Freeform 268"/>
              <p:cNvSpPr>
                <a:spLocks noChangeArrowheads="1"/>
              </p:cNvSpPr>
              <p:nvPr/>
            </p:nvSpPr>
            <p:spPr bwMode="auto">
              <a:xfrm>
                <a:off x="642468" y="5902842"/>
                <a:ext cx="50022" cy="50022"/>
              </a:xfrm>
              <a:custGeom>
                <a:avLst/>
                <a:gdLst>
                  <a:gd name="T0" fmla="*/ 118 w 119"/>
                  <a:gd name="T1" fmla="*/ 58 h 118"/>
                  <a:gd name="T2" fmla="*/ 118 w 119"/>
                  <a:gd name="T3" fmla="*/ 58 h 118"/>
                  <a:gd name="T4" fmla="*/ 60 w 119"/>
                  <a:gd name="T5" fmla="*/ 0 h 118"/>
                  <a:gd name="T6" fmla="*/ 0 w 119"/>
                  <a:gd name="T7" fmla="*/ 58 h 118"/>
                  <a:gd name="T8" fmla="*/ 60 w 119"/>
                  <a:gd name="T9" fmla="*/ 117 h 118"/>
                  <a:gd name="T10" fmla="*/ 118 w 119"/>
                  <a:gd name="T11" fmla="*/ 58 h 118"/>
                  <a:gd name="T12" fmla="*/ 24 w 119"/>
                  <a:gd name="T13" fmla="*/ 58 h 118"/>
                  <a:gd name="T14" fmla="*/ 24 w 119"/>
                  <a:gd name="T15" fmla="*/ 58 h 118"/>
                  <a:gd name="T16" fmla="*/ 60 w 119"/>
                  <a:gd name="T17" fmla="*/ 23 h 118"/>
                  <a:gd name="T18" fmla="*/ 95 w 119"/>
                  <a:gd name="T19" fmla="*/ 58 h 118"/>
                  <a:gd name="T20" fmla="*/ 60 w 119"/>
                  <a:gd name="T21" fmla="*/ 94 h 118"/>
                  <a:gd name="T22" fmla="*/ 24 w 119"/>
                  <a:gd name="T23"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18">
                    <a:moveTo>
                      <a:pt x="118" y="58"/>
                    </a:moveTo>
                    <a:lnTo>
                      <a:pt x="118" y="58"/>
                    </a:lnTo>
                    <a:cubicBezTo>
                      <a:pt x="118" y="26"/>
                      <a:pt x="92" y="0"/>
                      <a:pt x="60" y="0"/>
                    </a:cubicBezTo>
                    <a:cubicBezTo>
                      <a:pt x="27" y="0"/>
                      <a:pt x="0" y="26"/>
                      <a:pt x="0" y="58"/>
                    </a:cubicBezTo>
                    <a:cubicBezTo>
                      <a:pt x="0" y="90"/>
                      <a:pt x="27" y="117"/>
                      <a:pt x="60" y="117"/>
                    </a:cubicBezTo>
                    <a:cubicBezTo>
                      <a:pt x="92" y="117"/>
                      <a:pt x="118" y="90"/>
                      <a:pt x="118" y="58"/>
                    </a:cubicBezTo>
                    <a:close/>
                    <a:moveTo>
                      <a:pt x="24" y="58"/>
                    </a:moveTo>
                    <a:lnTo>
                      <a:pt x="24" y="58"/>
                    </a:lnTo>
                    <a:cubicBezTo>
                      <a:pt x="24" y="38"/>
                      <a:pt x="40" y="23"/>
                      <a:pt x="60" y="23"/>
                    </a:cubicBezTo>
                    <a:cubicBezTo>
                      <a:pt x="80" y="23"/>
                      <a:pt x="95" y="38"/>
                      <a:pt x="95" y="58"/>
                    </a:cubicBezTo>
                    <a:cubicBezTo>
                      <a:pt x="95" y="78"/>
                      <a:pt x="80" y="94"/>
                      <a:pt x="60" y="94"/>
                    </a:cubicBezTo>
                    <a:cubicBezTo>
                      <a:pt x="40" y="94"/>
                      <a:pt x="24" y="78"/>
                      <a:pt x="24" y="5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sp>
            <p:nvSpPr>
              <p:cNvPr id="99" name="Freeform 269"/>
              <p:cNvSpPr>
                <a:spLocks noChangeArrowheads="1"/>
              </p:cNvSpPr>
              <p:nvPr/>
            </p:nvSpPr>
            <p:spPr bwMode="auto">
              <a:xfrm>
                <a:off x="712870" y="5902842"/>
                <a:ext cx="50022" cy="50022"/>
              </a:xfrm>
              <a:custGeom>
                <a:avLst/>
                <a:gdLst>
                  <a:gd name="T0" fmla="*/ 118 w 119"/>
                  <a:gd name="T1" fmla="*/ 58 h 118"/>
                  <a:gd name="T2" fmla="*/ 118 w 119"/>
                  <a:gd name="T3" fmla="*/ 58 h 118"/>
                  <a:gd name="T4" fmla="*/ 59 w 119"/>
                  <a:gd name="T5" fmla="*/ 0 h 118"/>
                  <a:gd name="T6" fmla="*/ 0 w 119"/>
                  <a:gd name="T7" fmla="*/ 58 h 118"/>
                  <a:gd name="T8" fmla="*/ 59 w 119"/>
                  <a:gd name="T9" fmla="*/ 117 h 118"/>
                  <a:gd name="T10" fmla="*/ 118 w 119"/>
                  <a:gd name="T11" fmla="*/ 58 h 118"/>
                  <a:gd name="T12" fmla="*/ 23 w 119"/>
                  <a:gd name="T13" fmla="*/ 58 h 118"/>
                  <a:gd name="T14" fmla="*/ 23 w 119"/>
                  <a:gd name="T15" fmla="*/ 58 h 118"/>
                  <a:gd name="T16" fmla="*/ 59 w 119"/>
                  <a:gd name="T17" fmla="*/ 23 h 118"/>
                  <a:gd name="T18" fmla="*/ 95 w 119"/>
                  <a:gd name="T19" fmla="*/ 58 h 118"/>
                  <a:gd name="T20" fmla="*/ 59 w 119"/>
                  <a:gd name="T21" fmla="*/ 94 h 118"/>
                  <a:gd name="T22" fmla="*/ 23 w 119"/>
                  <a:gd name="T23"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18">
                    <a:moveTo>
                      <a:pt x="118" y="58"/>
                    </a:moveTo>
                    <a:lnTo>
                      <a:pt x="118" y="58"/>
                    </a:lnTo>
                    <a:cubicBezTo>
                      <a:pt x="118" y="26"/>
                      <a:pt x="92" y="0"/>
                      <a:pt x="59" y="0"/>
                    </a:cubicBezTo>
                    <a:cubicBezTo>
                      <a:pt x="26" y="0"/>
                      <a:pt x="0" y="26"/>
                      <a:pt x="0" y="58"/>
                    </a:cubicBezTo>
                    <a:cubicBezTo>
                      <a:pt x="0" y="90"/>
                      <a:pt x="26" y="117"/>
                      <a:pt x="59" y="117"/>
                    </a:cubicBezTo>
                    <a:cubicBezTo>
                      <a:pt x="92" y="117"/>
                      <a:pt x="118" y="90"/>
                      <a:pt x="118" y="58"/>
                    </a:cubicBezTo>
                    <a:close/>
                    <a:moveTo>
                      <a:pt x="23" y="58"/>
                    </a:moveTo>
                    <a:lnTo>
                      <a:pt x="23" y="58"/>
                    </a:lnTo>
                    <a:cubicBezTo>
                      <a:pt x="23" y="38"/>
                      <a:pt x="40" y="23"/>
                      <a:pt x="59" y="23"/>
                    </a:cubicBezTo>
                    <a:cubicBezTo>
                      <a:pt x="79" y="23"/>
                      <a:pt x="95" y="38"/>
                      <a:pt x="95" y="58"/>
                    </a:cubicBezTo>
                    <a:cubicBezTo>
                      <a:pt x="95" y="78"/>
                      <a:pt x="79" y="94"/>
                      <a:pt x="59" y="94"/>
                    </a:cubicBezTo>
                    <a:cubicBezTo>
                      <a:pt x="40" y="94"/>
                      <a:pt x="23" y="78"/>
                      <a:pt x="23" y="5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grpSp>
        <p:sp>
          <p:nvSpPr>
            <p:cNvPr id="100" name="Freeform 266"/>
            <p:cNvSpPr>
              <a:spLocks noChangeArrowheads="1"/>
            </p:cNvSpPr>
            <p:nvPr/>
          </p:nvSpPr>
          <p:spPr bwMode="auto">
            <a:xfrm>
              <a:off x="5305782" y="4896119"/>
              <a:ext cx="344074" cy="325965"/>
            </a:xfrm>
            <a:custGeom>
              <a:avLst/>
              <a:gdLst>
                <a:gd name="T0" fmla="*/ 223 w 672"/>
                <a:gd name="T1" fmla="*/ 445 h 637"/>
                <a:gd name="T2" fmla="*/ 223 w 672"/>
                <a:gd name="T3" fmla="*/ 445 h 637"/>
                <a:gd name="T4" fmla="*/ 374 w 672"/>
                <a:gd name="T5" fmla="*/ 386 h 637"/>
                <a:gd name="T6" fmla="*/ 420 w 672"/>
                <a:gd name="T7" fmla="*/ 427 h 637"/>
                <a:gd name="T8" fmla="*/ 414 w 672"/>
                <a:gd name="T9" fmla="*/ 457 h 637"/>
                <a:gd name="T10" fmla="*/ 433 w 672"/>
                <a:gd name="T11" fmla="*/ 496 h 637"/>
                <a:gd name="T12" fmla="*/ 577 w 672"/>
                <a:gd name="T13" fmla="*/ 622 h 637"/>
                <a:gd name="T14" fmla="*/ 614 w 672"/>
                <a:gd name="T15" fmla="*/ 636 h 637"/>
                <a:gd name="T16" fmla="*/ 656 w 672"/>
                <a:gd name="T17" fmla="*/ 618 h 637"/>
                <a:gd name="T18" fmla="*/ 670 w 672"/>
                <a:gd name="T19" fmla="*/ 577 h 637"/>
                <a:gd name="T20" fmla="*/ 652 w 672"/>
                <a:gd name="T21" fmla="*/ 538 h 637"/>
                <a:gd name="T22" fmla="*/ 508 w 672"/>
                <a:gd name="T23" fmla="*/ 412 h 637"/>
                <a:gd name="T24" fmla="*/ 435 w 672"/>
                <a:gd name="T25" fmla="*/ 410 h 637"/>
                <a:gd name="T26" fmla="*/ 389 w 672"/>
                <a:gd name="T27" fmla="*/ 369 h 637"/>
                <a:gd name="T28" fmla="*/ 444 w 672"/>
                <a:gd name="T29" fmla="*/ 222 h 637"/>
                <a:gd name="T30" fmla="*/ 223 w 672"/>
                <a:gd name="T31" fmla="*/ 0 h 637"/>
                <a:gd name="T32" fmla="*/ 0 w 672"/>
                <a:gd name="T33" fmla="*/ 222 h 637"/>
                <a:gd name="T34" fmla="*/ 223 w 672"/>
                <a:gd name="T35" fmla="*/ 445 h 637"/>
                <a:gd name="T36" fmla="*/ 445 w 672"/>
                <a:gd name="T37" fmla="*/ 432 h 637"/>
                <a:gd name="T38" fmla="*/ 445 w 672"/>
                <a:gd name="T39" fmla="*/ 432 h 637"/>
                <a:gd name="T40" fmla="*/ 470 w 672"/>
                <a:gd name="T41" fmla="*/ 421 h 637"/>
                <a:gd name="T42" fmla="*/ 492 w 672"/>
                <a:gd name="T43" fmla="*/ 430 h 637"/>
                <a:gd name="T44" fmla="*/ 637 w 672"/>
                <a:gd name="T45" fmla="*/ 556 h 637"/>
                <a:gd name="T46" fmla="*/ 647 w 672"/>
                <a:gd name="T47" fmla="*/ 578 h 637"/>
                <a:gd name="T48" fmla="*/ 639 w 672"/>
                <a:gd name="T49" fmla="*/ 602 h 637"/>
                <a:gd name="T50" fmla="*/ 592 w 672"/>
                <a:gd name="T51" fmla="*/ 604 h 637"/>
                <a:gd name="T52" fmla="*/ 447 w 672"/>
                <a:gd name="T53" fmla="*/ 478 h 637"/>
                <a:gd name="T54" fmla="*/ 437 w 672"/>
                <a:gd name="T55" fmla="*/ 456 h 637"/>
                <a:gd name="T56" fmla="*/ 445 w 672"/>
                <a:gd name="T57" fmla="*/ 432 h 637"/>
                <a:gd name="T58" fmla="*/ 223 w 672"/>
                <a:gd name="T59" fmla="*/ 23 h 637"/>
                <a:gd name="T60" fmla="*/ 223 w 672"/>
                <a:gd name="T61" fmla="*/ 23 h 637"/>
                <a:gd name="T62" fmla="*/ 421 w 672"/>
                <a:gd name="T63" fmla="*/ 222 h 637"/>
                <a:gd name="T64" fmla="*/ 223 w 672"/>
                <a:gd name="T65" fmla="*/ 421 h 637"/>
                <a:gd name="T66" fmla="*/ 24 w 672"/>
                <a:gd name="T67" fmla="*/ 222 h 637"/>
                <a:gd name="T68" fmla="*/ 223 w 672"/>
                <a:gd name="T69" fmla="*/ 2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637">
                  <a:moveTo>
                    <a:pt x="223" y="445"/>
                  </a:moveTo>
                  <a:lnTo>
                    <a:pt x="223" y="445"/>
                  </a:lnTo>
                  <a:cubicBezTo>
                    <a:pt x="281" y="445"/>
                    <a:pt x="334" y="422"/>
                    <a:pt x="374" y="386"/>
                  </a:cubicBezTo>
                  <a:cubicBezTo>
                    <a:pt x="420" y="427"/>
                    <a:pt x="420" y="427"/>
                    <a:pt x="420" y="427"/>
                  </a:cubicBezTo>
                  <a:cubicBezTo>
                    <a:pt x="415" y="437"/>
                    <a:pt x="413" y="446"/>
                    <a:pt x="414" y="457"/>
                  </a:cubicBezTo>
                  <a:cubicBezTo>
                    <a:pt x="414" y="472"/>
                    <a:pt x="421" y="486"/>
                    <a:pt x="433" y="496"/>
                  </a:cubicBezTo>
                  <a:cubicBezTo>
                    <a:pt x="577" y="622"/>
                    <a:pt x="577" y="622"/>
                    <a:pt x="577" y="622"/>
                  </a:cubicBezTo>
                  <a:cubicBezTo>
                    <a:pt x="587" y="630"/>
                    <a:pt x="600" y="636"/>
                    <a:pt x="614" y="636"/>
                  </a:cubicBezTo>
                  <a:cubicBezTo>
                    <a:pt x="631" y="636"/>
                    <a:pt x="645" y="629"/>
                    <a:pt x="656" y="618"/>
                  </a:cubicBezTo>
                  <a:cubicBezTo>
                    <a:pt x="666" y="607"/>
                    <a:pt x="671" y="592"/>
                    <a:pt x="670" y="577"/>
                  </a:cubicBezTo>
                  <a:cubicBezTo>
                    <a:pt x="670" y="562"/>
                    <a:pt x="663" y="548"/>
                    <a:pt x="652" y="538"/>
                  </a:cubicBezTo>
                  <a:cubicBezTo>
                    <a:pt x="508" y="412"/>
                    <a:pt x="508" y="412"/>
                    <a:pt x="508" y="412"/>
                  </a:cubicBezTo>
                  <a:cubicBezTo>
                    <a:pt x="487" y="394"/>
                    <a:pt x="457" y="393"/>
                    <a:pt x="435" y="410"/>
                  </a:cubicBezTo>
                  <a:cubicBezTo>
                    <a:pt x="389" y="369"/>
                    <a:pt x="389" y="369"/>
                    <a:pt x="389" y="369"/>
                  </a:cubicBezTo>
                  <a:cubicBezTo>
                    <a:pt x="424" y="330"/>
                    <a:pt x="444" y="279"/>
                    <a:pt x="444" y="222"/>
                  </a:cubicBezTo>
                  <a:cubicBezTo>
                    <a:pt x="444" y="99"/>
                    <a:pt x="345" y="0"/>
                    <a:pt x="223" y="0"/>
                  </a:cubicBezTo>
                  <a:cubicBezTo>
                    <a:pt x="100" y="0"/>
                    <a:pt x="0" y="99"/>
                    <a:pt x="0" y="222"/>
                  </a:cubicBezTo>
                  <a:cubicBezTo>
                    <a:pt x="0" y="345"/>
                    <a:pt x="100" y="445"/>
                    <a:pt x="223" y="445"/>
                  </a:cubicBezTo>
                  <a:close/>
                  <a:moveTo>
                    <a:pt x="445" y="432"/>
                  </a:moveTo>
                  <a:lnTo>
                    <a:pt x="445" y="432"/>
                  </a:lnTo>
                  <a:cubicBezTo>
                    <a:pt x="452" y="425"/>
                    <a:pt x="461" y="421"/>
                    <a:pt x="470" y="421"/>
                  </a:cubicBezTo>
                  <a:cubicBezTo>
                    <a:pt x="478" y="421"/>
                    <a:pt x="486" y="424"/>
                    <a:pt x="492" y="430"/>
                  </a:cubicBezTo>
                  <a:cubicBezTo>
                    <a:pt x="637" y="556"/>
                    <a:pt x="637" y="556"/>
                    <a:pt x="637" y="556"/>
                  </a:cubicBezTo>
                  <a:cubicBezTo>
                    <a:pt x="643" y="562"/>
                    <a:pt x="646" y="569"/>
                    <a:pt x="647" y="578"/>
                  </a:cubicBezTo>
                  <a:cubicBezTo>
                    <a:pt x="647" y="587"/>
                    <a:pt x="644" y="595"/>
                    <a:pt x="639" y="602"/>
                  </a:cubicBezTo>
                  <a:cubicBezTo>
                    <a:pt x="628" y="615"/>
                    <a:pt x="606" y="616"/>
                    <a:pt x="592" y="604"/>
                  </a:cubicBezTo>
                  <a:cubicBezTo>
                    <a:pt x="447" y="478"/>
                    <a:pt x="447" y="478"/>
                    <a:pt x="447" y="478"/>
                  </a:cubicBezTo>
                  <a:cubicBezTo>
                    <a:pt x="441" y="472"/>
                    <a:pt x="437" y="465"/>
                    <a:pt x="437" y="456"/>
                  </a:cubicBezTo>
                  <a:cubicBezTo>
                    <a:pt x="437" y="447"/>
                    <a:pt x="439" y="439"/>
                    <a:pt x="445" y="432"/>
                  </a:cubicBezTo>
                  <a:close/>
                  <a:moveTo>
                    <a:pt x="223" y="23"/>
                  </a:moveTo>
                  <a:lnTo>
                    <a:pt x="223" y="23"/>
                  </a:lnTo>
                  <a:cubicBezTo>
                    <a:pt x="332" y="23"/>
                    <a:pt x="421" y="113"/>
                    <a:pt x="421" y="222"/>
                  </a:cubicBezTo>
                  <a:cubicBezTo>
                    <a:pt x="421" y="333"/>
                    <a:pt x="332" y="421"/>
                    <a:pt x="223" y="421"/>
                  </a:cubicBezTo>
                  <a:cubicBezTo>
                    <a:pt x="112" y="421"/>
                    <a:pt x="24" y="333"/>
                    <a:pt x="24" y="222"/>
                  </a:cubicBezTo>
                  <a:cubicBezTo>
                    <a:pt x="24" y="113"/>
                    <a:pt x="112" y="23"/>
                    <a:pt x="223" y="23"/>
                  </a:cubicBezTo>
                  <a:close/>
                </a:path>
              </a:pathLst>
            </a:custGeom>
            <a:solidFill>
              <a:srgbClr val="0078E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sp>
          <p:nvSpPr>
            <p:cNvPr id="102" name="Rectangle 101"/>
            <p:cNvSpPr/>
            <p:nvPr/>
          </p:nvSpPr>
          <p:spPr bwMode="ltGray">
            <a:xfrm>
              <a:off x="957185" y="5861671"/>
              <a:ext cx="1116000"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Physical</a:t>
              </a:r>
            </a:p>
          </p:txBody>
        </p:sp>
        <p:sp>
          <p:nvSpPr>
            <p:cNvPr id="103" name="Rectangle 102"/>
            <p:cNvSpPr/>
            <p:nvPr/>
          </p:nvSpPr>
          <p:spPr bwMode="ltGray">
            <a:xfrm>
              <a:off x="2300346" y="5861671"/>
              <a:ext cx="1116000"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Virtual</a:t>
              </a:r>
            </a:p>
          </p:txBody>
        </p:sp>
        <p:sp>
          <p:nvSpPr>
            <p:cNvPr id="104" name="Rectangle 103"/>
            <p:cNvSpPr/>
            <p:nvPr/>
          </p:nvSpPr>
          <p:spPr bwMode="ltGray">
            <a:xfrm>
              <a:off x="3643507" y="5861671"/>
              <a:ext cx="1116000"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Cloud</a:t>
              </a:r>
            </a:p>
          </p:txBody>
        </p:sp>
        <p:sp>
          <p:nvSpPr>
            <p:cNvPr id="105" name="Rectangle 104"/>
            <p:cNvSpPr/>
            <p:nvPr/>
          </p:nvSpPr>
          <p:spPr bwMode="ltGray">
            <a:xfrm>
              <a:off x="4986668" y="5861671"/>
              <a:ext cx="1116000"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Container</a:t>
              </a:r>
            </a:p>
          </p:txBody>
        </p:sp>
        <p:sp>
          <p:nvSpPr>
            <p:cNvPr id="106" name="Rounded Rectangle 105"/>
            <p:cNvSpPr/>
            <p:nvPr/>
          </p:nvSpPr>
          <p:spPr>
            <a:xfrm>
              <a:off x="961988" y="3318233"/>
              <a:ext cx="1611231" cy="684000"/>
            </a:xfrm>
            <a:prstGeom prst="roundRect">
              <a:avLst>
                <a:gd name="adj" fmla="val 0"/>
              </a:avLst>
            </a:prstGeom>
            <a:noFill/>
            <a:ln w="254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600" b="1" dirty="0" smtClean="0">
                  <a:solidFill>
                    <a:schemeClr val="tx1"/>
                  </a:solidFill>
                  <a:cs typeface="Arial"/>
                </a:rPr>
                <a:t>ITSM</a:t>
              </a:r>
              <a:endParaRPr lang="en-US" sz="1600" b="1" dirty="0">
                <a:solidFill>
                  <a:schemeClr val="tx1"/>
                </a:solidFill>
                <a:cs typeface="Arial"/>
              </a:endParaRPr>
            </a:p>
          </p:txBody>
        </p:sp>
        <p:sp>
          <p:nvSpPr>
            <p:cNvPr id="107" name="Rounded Rectangle 106"/>
            <p:cNvSpPr/>
            <p:nvPr/>
          </p:nvSpPr>
          <p:spPr>
            <a:xfrm>
              <a:off x="960320" y="2527990"/>
              <a:ext cx="5142348" cy="684000"/>
            </a:xfrm>
            <a:prstGeom prst="roundRect">
              <a:avLst>
                <a:gd name="adj" fmla="val 0"/>
              </a:avLst>
            </a:prstGeom>
            <a:noFill/>
            <a:ln w="254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600" b="1" dirty="0" smtClean="0">
                  <a:solidFill>
                    <a:schemeClr val="tx1"/>
                  </a:solidFill>
                  <a:cs typeface="Arial"/>
                </a:rPr>
                <a:t>SMA Studio </a:t>
              </a:r>
              <a:endParaRPr lang="en-US" sz="1600" b="1" dirty="0">
                <a:solidFill>
                  <a:schemeClr val="tx1"/>
                </a:solidFill>
                <a:cs typeface="Arial"/>
              </a:endParaRPr>
            </a:p>
          </p:txBody>
        </p:sp>
        <p:sp>
          <p:nvSpPr>
            <p:cNvPr id="108" name="Rounded Rectangle 107"/>
            <p:cNvSpPr/>
            <p:nvPr/>
          </p:nvSpPr>
          <p:spPr>
            <a:xfrm>
              <a:off x="2723378" y="3319423"/>
              <a:ext cx="1611231" cy="684000"/>
            </a:xfrm>
            <a:prstGeom prst="roundRect">
              <a:avLst>
                <a:gd name="adj" fmla="val 0"/>
              </a:avLst>
            </a:prstGeom>
            <a:noFill/>
            <a:ln w="254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600" b="1" dirty="0" smtClean="0">
                  <a:solidFill>
                    <a:schemeClr val="tx1"/>
                  </a:solidFill>
                  <a:cs typeface="Arial"/>
                </a:rPr>
                <a:t>ITAM</a:t>
              </a:r>
              <a:endParaRPr lang="en-US" sz="1600" b="1" dirty="0">
                <a:solidFill>
                  <a:schemeClr val="tx1"/>
                </a:solidFill>
                <a:cs typeface="Arial"/>
              </a:endParaRPr>
            </a:p>
          </p:txBody>
        </p:sp>
        <p:sp>
          <p:nvSpPr>
            <p:cNvPr id="109" name="Rounded Rectangle 108"/>
            <p:cNvSpPr/>
            <p:nvPr/>
          </p:nvSpPr>
          <p:spPr>
            <a:xfrm>
              <a:off x="4491437" y="3320613"/>
              <a:ext cx="1611231" cy="684000"/>
            </a:xfrm>
            <a:prstGeom prst="roundRect">
              <a:avLst>
                <a:gd name="adj" fmla="val 0"/>
              </a:avLst>
            </a:prstGeom>
            <a:noFill/>
            <a:ln w="254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85000"/>
                </a:lnSpc>
              </a:pPr>
              <a:r>
                <a:rPr lang="en-US" sz="1600" b="1" dirty="0" smtClean="0">
                  <a:solidFill>
                    <a:schemeClr val="tx1"/>
                  </a:solidFill>
                  <a:cs typeface="Arial"/>
                </a:rPr>
                <a:t>ESM</a:t>
              </a:r>
              <a:endParaRPr lang="en-US" sz="1600" b="1" dirty="0">
                <a:solidFill>
                  <a:schemeClr val="tx1"/>
                </a:solidFill>
                <a:cs typeface="Arial"/>
              </a:endParaRPr>
            </a:p>
          </p:txBody>
        </p:sp>
        <p:sp>
          <p:nvSpPr>
            <p:cNvPr id="111" name="Freeform 40"/>
            <p:cNvSpPr>
              <a:spLocks noChangeAspect="1" noChangeArrowheads="1"/>
            </p:cNvSpPr>
            <p:nvPr/>
          </p:nvSpPr>
          <p:spPr bwMode="auto">
            <a:xfrm>
              <a:off x="4555017" y="3429000"/>
              <a:ext cx="453755" cy="432000"/>
            </a:xfrm>
            <a:custGeom>
              <a:avLst/>
              <a:gdLst>
                <a:gd name="T0" fmla="*/ 628 w 642"/>
                <a:gd name="T1" fmla="*/ 554 h 614"/>
                <a:gd name="T2" fmla="*/ 611 w 642"/>
                <a:gd name="T3" fmla="*/ 530 h 614"/>
                <a:gd name="T4" fmla="*/ 575 w 642"/>
                <a:gd name="T5" fmla="*/ 517 h 614"/>
                <a:gd name="T6" fmla="*/ 583 w 642"/>
                <a:gd name="T7" fmla="*/ 259 h 614"/>
                <a:gd name="T8" fmla="*/ 595 w 642"/>
                <a:gd name="T9" fmla="*/ 200 h 614"/>
                <a:gd name="T10" fmla="*/ 640 w 642"/>
                <a:gd name="T11" fmla="*/ 188 h 614"/>
                <a:gd name="T12" fmla="*/ 631 w 642"/>
                <a:gd name="T13" fmla="*/ 120 h 614"/>
                <a:gd name="T14" fmla="*/ 326 w 642"/>
                <a:gd name="T15" fmla="*/ 1 h 614"/>
                <a:gd name="T16" fmla="*/ 4 w 642"/>
                <a:gd name="T17" fmla="*/ 131 h 614"/>
                <a:gd name="T18" fmla="*/ 15 w 642"/>
                <a:gd name="T19" fmla="*/ 200 h 614"/>
                <a:gd name="T20" fmla="*/ 47 w 642"/>
                <a:gd name="T21" fmla="*/ 247 h 614"/>
                <a:gd name="T22" fmla="*/ 68 w 642"/>
                <a:gd name="T23" fmla="*/ 259 h 614"/>
                <a:gd name="T24" fmla="*/ 42 w 642"/>
                <a:gd name="T25" fmla="*/ 517 h 614"/>
                <a:gd name="T26" fmla="*/ 31 w 642"/>
                <a:gd name="T27" fmla="*/ 554 h 614"/>
                <a:gd name="T28" fmla="*/ 0 w 642"/>
                <a:gd name="T29" fmla="*/ 565 h 614"/>
                <a:gd name="T30" fmla="*/ 12 w 642"/>
                <a:gd name="T31" fmla="*/ 613 h 614"/>
                <a:gd name="T32" fmla="*/ 641 w 642"/>
                <a:gd name="T33" fmla="*/ 602 h 614"/>
                <a:gd name="T34" fmla="*/ 628 w 642"/>
                <a:gd name="T35" fmla="*/ 554 h 614"/>
                <a:gd name="T36" fmla="*/ 26 w 642"/>
                <a:gd name="T37" fmla="*/ 177 h 614"/>
                <a:gd name="T38" fmla="*/ 330 w 642"/>
                <a:gd name="T39" fmla="*/ 25 h 614"/>
                <a:gd name="T40" fmla="*/ 616 w 642"/>
                <a:gd name="T41" fmla="*/ 177 h 614"/>
                <a:gd name="T42" fmla="*/ 485 w 642"/>
                <a:gd name="T43" fmla="*/ 235 h 614"/>
                <a:gd name="T44" fmla="*/ 475 w 642"/>
                <a:gd name="T45" fmla="*/ 235 h 614"/>
                <a:gd name="T46" fmla="*/ 572 w 642"/>
                <a:gd name="T47" fmla="*/ 201 h 614"/>
                <a:gd name="T48" fmla="*/ 563 w 642"/>
                <a:gd name="T49" fmla="*/ 235 h 614"/>
                <a:gd name="T50" fmla="*/ 551 w 642"/>
                <a:gd name="T51" fmla="*/ 517 h 614"/>
                <a:gd name="T52" fmla="*/ 496 w 642"/>
                <a:gd name="T53" fmla="*/ 247 h 614"/>
                <a:gd name="T54" fmla="*/ 464 w 642"/>
                <a:gd name="T55" fmla="*/ 259 h 614"/>
                <a:gd name="T56" fmla="*/ 472 w 642"/>
                <a:gd name="T57" fmla="*/ 259 h 614"/>
                <a:gd name="T58" fmla="*/ 372 w 642"/>
                <a:gd name="T59" fmla="*/ 517 h 614"/>
                <a:gd name="T60" fmla="*/ 382 w 642"/>
                <a:gd name="T61" fmla="*/ 259 h 614"/>
                <a:gd name="T62" fmla="*/ 393 w 642"/>
                <a:gd name="T63" fmla="*/ 200 h 614"/>
                <a:gd name="T64" fmla="*/ 452 w 642"/>
                <a:gd name="T65" fmla="*/ 247 h 614"/>
                <a:gd name="T66" fmla="*/ 282 w 642"/>
                <a:gd name="T67" fmla="*/ 235 h 614"/>
                <a:gd name="T68" fmla="*/ 273 w 642"/>
                <a:gd name="T69" fmla="*/ 235 h 614"/>
                <a:gd name="T70" fmla="*/ 369 w 642"/>
                <a:gd name="T71" fmla="*/ 201 h 614"/>
                <a:gd name="T72" fmla="*/ 361 w 642"/>
                <a:gd name="T73" fmla="*/ 235 h 614"/>
                <a:gd name="T74" fmla="*/ 349 w 642"/>
                <a:gd name="T75" fmla="*/ 517 h 614"/>
                <a:gd name="T76" fmla="*/ 293 w 642"/>
                <a:gd name="T77" fmla="*/ 247 h 614"/>
                <a:gd name="T78" fmla="*/ 262 w 642"/>
                <a:gd name="T79" fmla="*/ 259 h 614"/>
                <a:gd name="T80" fmla="*/ 270 w 642"/>
                <a:gd name="T81" fmla="*/ 259 h 614"/>
                <a:gd name="T82" fmla="*/ 170 w 642"/>
                <a:gd name="T83" fmla="*/ 517 h 614"/>
                <a:gd name="T84" fmla="*/ 179 w 642"/>
                <a:gd name="T85" fmla="*/ 259 h 614"/>
                <a:gd name="T86" fmla="*/ 190 w 642"/>
                <a:gd name="T87" fmla="*/ 200 h 614"/>
                <a:gd name="T88" fmla="*/ 249 w 642"/>
                <a:gd name="T89" fmla="*/ 247 h 614"/>
                <a:gd name="T90" fmla="*/ 80 w 642"/>
                <a:gd name="T91" fmla="*/ 235 h 614"/>
                <a:gd name="T92" fmla="*/ 70 w 642"/>
                <a:gd name="T93" fmla="*/ 235 h 614"/>
                <a:gd name="T94" fmla="*/ 167 w 642"/>
                <a:gd name="T95" fmla="*/ 201 h 614"/>
                <a:gd name="T96" fmla="*/ 159 w 642"/>
                <a:gd name="T97" fmla="*/ 235 h 614"/>
                <a:gd name="T98" fmla="*/ 146 w 642"/>
                <a:gd name="T99" fmla="*/ 517 h 614"/>
                <a:gd name="T100" fmla="*/ 91 w 642"/>
                <a:gd name="T101" fmla="*/ 247 h 614"/>
                <a:gd name="T102" fmla="*/ 617 w 642"/>
                <a:gd name="T103" fmla="*/ 590 h 614"/>
                <a:gd name="T104" fmla="*/ 24 w 642"/>
                <a:gd name="T105" fmla="*/ 590 h 614"/>
                <a:gd name="T106" fmla="*/ 42 w 642"/>
                <a:gd name="T107" fmla="*/ 577 h 614"/>
                <a:gd name="T108" fmla="*/ 54 w 642"/>
                <a:gd name="T109" fmla="*/ 541 h 614"/>
                <a:gd name="T110" fmla="*/ 80 w 642"/>
                <a:gd name="T111" fmla="*/ 541 h 614"/>
                <a:gd name="T112" fmla="*/ 159 w 642"/>
                <a:gd name="T113" fmla="*/ 541 h 614"/>
                <a:gd name="T114" fmla="*/ 282 w 642"/>
                <a:gd name="T115" fmla="*/ 541 h 614"/>
                <a:gd name="T116" fmla="*/ 361 w 642"/>
                <a:gd name="T117" fmla="*/ 541 h 614"/>
                <a:gd name="T118" fmla="*/ 485 w 642"/>
                <a:gd name="T119" fmla="*/ 541 h 614"/>
                <a:gd name="T120" fmla="*/ 564 w 642"/>
                <a:gd name="T121" fmla="*/ 541 h 614"/>
                <a:gd name="T122" fmla="*/ 587 w 642"/>
                <a:gd name="T123" fmla="*/ 565 h 614"/>
                <a:gd name="T124" fmla="*/ 617 w 642"/>
                <a:gd name="T125" fmla="*/ 577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2" h="614">
                  <a:moveTo>
                    <a:pt x="628" y="554"/>
                  </a:moveTo>
                  <a:lnTo>
                    <a:pt x="628" y="554"/>
                  </a:lnTo>
                  <a:cubicBezTo>
                    <a:pt x="611" y="554"/>
                    <a:pt x="611" y="554"/>
                    <a:pt x="611" y="554"/>
                  </a:cubicBezTo>
                  <a:cubicBezTo>
                    <a:pt x="611" y="530"/>
                    <a:pt x="611" y="530"/>
                    <a:pt x="611" y="530"/>
                  </a:cubicBezTo>
                  <a:cubicBezTo>
                    <a:pt x="611" y="523"/>
                    <a:pt x="605" y="517"/>
                    <a:pt x="599" y="517"/>
                  </a:cubicBezTo>
                  <a:cubicBezTo>
                    <a:pt x="575" y="517"/>
                    <a:pt x="575" y="517"/>
                    <a:pt x="575" y="517"/>
                  </a:cubicBezTo>
                  <a:cubicBezTo>
                    <a:pt x="575" y="259"/>
                    <a:pt x="575" y="259"/>
                    <a:pt x="575" y="259"/>
                  </a:cubicBezTo>
                  <a:cubicBezTo>
                    <a:pt x="583" y="259"/>
                    <a:pt x="583" y="259"/>
                    <a:pt x="583" y="259"/>
                  </a:cubicBezTo>
                  <a:cubicBezTo>
                    <a:pt x="590" y="259"/>
                    <a:pt x="595" y="254"/>
                    <a:pt x="595" y="247"/>
                  </a:cubicBezTo>
                  <a:cubicBezTo>
                    <a:pt x="595" y="200"/>
                    <a:pt x="595" y="200"/>
                    <a:pt x="595" y="200"/>
                  </a:cubicBezTo>
                  <a:cubicBezTo>
                    <a:pt x="627" y="200"/>
                    <a:pt x="627" y="200"/>
                    <a:pt x="627" y="200"/>
                  </a:cubicBezTo>
                  <a:cubicBezTo>
                    <a:pt x="633" y="200"/>
                    <a:pt x="640" y="195"/>
                    <a:pt x="640" y="188"/>
                  </a:cubicBezTo>
                  <a:cubicBezTo>
                    <a:pt x="640" y="131"/>
                    <a:pt x="640" y="131"/>
                    <a:pt x="640" y="131"/>
                  </a:cubicBezTo>
                  <a:cubicBezTo>
                    <a:pt x="640" y="126"/>
                    <a:pt x="637" y="122"/>
                    <a:pt x="631" y="120"/>
                  </a:cubicBezTo>
                  <a:cubicBezTo>
                    <a:pt x="335" y="1"/>
                    <a:pt x="335" y="1"/>
                    <a:pt x="335" y="1"/>
                  </a:cubicBezTo>
                  <a:cubicBezTo>
                    <a:pt x="332" y="0"/>
                    <a:pt x="328" y="0"/>
                    <a:pt x="326" y="1"/>
                  </a:cubicBezTo>
                  <a:cubicBezTo>
                    <a:pt x="11" y="120"/>
                    <a:pt x="11" y="120"/>
                    <a:pt x="11" y="120"/>
                  </a:cubicBezTo>
                  <a:cubicBezTo>
                    <a:pt x="7" y="122"/>
                    <a:pt x="4" y="126"/>
                    <a:pt x="4" y="131"/>
                  </a:cubicBezTo>
                  <a:cubicBezTo>
                    <a:pt x="4" y="188"/>
                    <a:pt x="4" y="188"/>
                    <a:pt x="4" y="188"/>
                  </a:cubicBezTo>
                  <a:cubicBezTo>
                    <a:pt x="4" y="195"/>
                    <a:pt x="9" y="200"/>
                    <a:pt x="15" y="200"/>
                  </a:cubicBezTo>
                  <a:cubicBezTo>
                    <a:pt x="47" y="200"/>
                    <a:pt x="47" y="200"/>
                    <a:pt x="47" y="200"/>
                  </a:cubicBezTo>
                  <a:cubicBezTo>
                    <a:pt x="47" y="247"/>
                    <a:pt x="47" y="247"/>
                    <a:pt x="47" y="247"/>
                  </a:cubicBezTo>
                  <a:cubicBezTo>
                    <a:pt x="47" y="254"/>
                    <a:pt x="53" y="259"/>
                    <a:pt x="59" y="259"/>
                  </a:cubicBezTo>
                  <a:cubicBezTo>
                    <a:pt x="68" y="259"/>
                    <a:pt x="68" y="259"/>
                    <a:pt x="68" y="259"/>
                  </a:cubicBezTo>
                  <a:cubicBezTo>
                    <a:pt x="68" y="517"/>
                    <a:pt x="68" y="517"/>
                    <a:pt x="68" y="517"/>
                  </a:cubicBezTo>
                  <a:cubicBezTo>
                    <a:pt x="42" y="517"/>
                    <a:pt x="42" y="517"/>
                    <a:pt x="42" y="517"/>
                  </a:cubicBezTo>
                  <a:cubicBezTo>
                    <a:pt x="36" y="517"/>
                    <a:pt x="31" y="523"/>
                    <a:pt x="31" y="530"/>
                  </a:cubicBezTo>
                  <a:cubicBezTo>
                    <a:pt x="31" y="554"/>
                    <a:pt x="31" y="554"/>
                    <a:pt x="31" y="554"/>
                  </a:cubicBezTo>
                  <a:cubicBezTo>
                    <a:pt x="12" y="554"/>
                    <a:pt x="12" y="554"/>
                    <a:pt x="12" y="554"/>
                  </a:cubicBezTo>
                  <a:cubicBezTo>
                    <a:pt x="6" y="554"/>
                    <a:pt x="0" y="559"/>
                    <a:pt x="0" y="565"/>
                  </a:cubicBezTo>
                  <a:cubicBezTo>
                    <a:pt x="0" y="602"/>
                    <a:pt x="0" y="602"/>
                    <a:pt x="0" y="602"/>
                  </a:cubicBezTo>
                  <a:cubicBezTo>
                    <a:pt x="0" y="608"/>
                    <a:pt x="6" y="613"/>
                    <a:pt x="12" y="613"/>
                  </a:cubicBezTo>
                  <a:cubicBezTo>
                    <a:pt x="628" y="613"/>
                    <a:pt x="628" y="613"/>
                    <a:pt x="628" y="613"/>
                  </a:cubicBezTo>
                  <a:cubicBezTo>
                    <a:pt x="636" y="613"/>
                    <a:pt x="641" y="608"/>
                    <a:pt x="641" y="602"/>
                  </a:cubicBezTo>
                  <a:cubicBezTo>
                    <a:pt x="641" y="565"/>
                    <a:pt x="641" y="565"/>
                    <a:pt x="641" y="565"/>
                  </a:cubicBezTo>
                  <a:cubicBezTo>
                    <a:pt x="641" y="559"/>
                    <a:pt x="636" y="554"/>
                    <a:pt x="628" y="554"/>
                  </a:cubicBezTo>
                  <a:close/>
                  <a:moveTo>
                    <a:pt x="26" y="177"/>
                  </a:moveTo>
                  <a:lnTo>
                    <a:pt x="26" y="177"/>
                  </a:lnTo>
                  <a:cubicBezTo>
                    <a:pt x="26" y="140"/>
                    <a:pt x="26" y="140"/>
                    <a:pt x="26" y="140"/>
                  </a:cubicBezTo>
                  <a:cubicBezTo>
                    <a:pt x="330" y="25"/>
                    <a:pt x="330" y="25"/>
                    <a:pt x="330" y="25"/>
                  </a:cubicBezTo>
                  <a:cubicBezTo>
                    <a:pt x="616" y="139"/>
                    <a:pt x="616" y="139"/>
                    <a:pt x="616" y="139"/>
                  </a:cubicBezTo>
                  <a:cubicBezTo>
                    <a:pt x="616" y="177"/>
                    <a:pt x="616" y="177"/>
                    <a:pt x="616" y="177"/>
                  </a:cubicBezTo>
                  <a:lnTo>
                    <a:pt x="26" y="177"/>
                  </a:lnTo>
                  <a:close/>
                  <a:moveTo>
                    <a:pt x="485" y="235"/>
                  </a:moveTo>
                  <a:lnTo>
                    <a:pt x="485" y="235"/>
                  </a:lnTo>
                  <a:cubicBezTo>
                    <a:pt x="475" y="235"/>
                    <a:pt x="475" y="235"/>
                    <a:pt x="475" y="235"/>
                  </a:cubicBezTo>
                  <a:cubicBezTo>
                    <a:pt x="475" y="201"/>
                    <a:pt x="475" y="201"/>
                    <a:pt x="475" y="201"/>
                  </a:cubicBezTo>
                  <a:cubicBezTo>
                    <a:pt x="572" y="201"/>
                    <a:pt x="572" y="201"/>
                    <a:pt x="572" y="201"/>
                  </a:cubicBezTo>
                  <a:cubicBezTo>
                    <a:pt x="572" y="235"/>
                    <a:pt x="572" y="235"/>
                    <a:pt x="572" y="235"/>
                  </a:cubicBezTo>
                  <a:cubicBezTo>
                    <a:pt x="563" y="235"/>
                    <a:pt x="563" y="235"/>
                    <a:pt x="563" y="235"/>
                  </a:cubicBezTo>
                  <a:cubicBezTo>
                    <a:pt x="556" y="235"/>
                    <a:pt x="551" y="241"/>
                    <a:pt x="551" y="247"/>
                  </a:cubicBezTo>
                  <a:cubicBezTo>
                    <a:pt x="551" y="517"/>
                    <a:pt x="551" y="517"/>
                    <a:pt x="551" y="517"/>
                  </a:cubicBezTo>
                  <a:cubicBezTo>
                    <a:pt x="496" y="517"/>
                    <a:pt x="496" y="517"/>
                    <a:pt x="496" y="517"/>
                  </a:cubicBezTo>
                  <a:cubicBezTo>
                    <a:pt x="496" y="247"/>
                    <a:pt x="496" y="247"/>
                    <a:pt x="496" y="247"/>
                  </a:cubicBezTo>
                  <a:cubicBezTo>
                    <a:pt x="496" y="241"/>
                    <a:pt x="491" y="235"/>
                    <a:pt x="485" y="235"/>
                  </a:cubicBezTo>
                  <a:close/>
                  <a:moveTo>
                    <a:pt x="464" y="259"/>
                  </a:moveTo>
                  <a:lnTo>
                    <a:pt x="464" y="259"/>
                  </a:lnTo>
                  <a:cubicBezTo>
                    <a:pt x="472" y="259"/>
                    <a:pt x="472" y="259"/>
                    <a:pt x="472" y="259"/>
                  </a:cubicBezTo>
                  <a:cubicBezTo>
                    <a:pt x="472" y="517"/>
                    <a:pt x="472" y="517"/>
                    <a:pt x="472" y="517"/>
                  </a:cubicBezTo>
                  <a:cubicBezTo>
                    <a:pt x="372" y="517"/>
                    <a:pt x="372" y="517"/>
                    <a:pt x="372" y="517"/>
                  </a:cubicBezTo>
                  <a:cubicBezTo>
                    <a:pt x="372" y="259"/>
                    <a:pt x="372" y="259"/>
                    <a:pt x="372" y="259"/>
                  </a:cubicBezTo>
                  <a:cubicBezTo>
                    <a:pt x="382" y="259"/>
                    <a:pt x="382" y="259"/>
                    <a:pt x="382" y="259"/>
                  </a:cubicBezTo>
                  <a:cubicBezTo>
                    <a:pt x="388" y="259"/>
                    <a:pt x="393" y="254"/>
                    <a:pt x="393" y="247"/>
                  </a:cubicBezTo>
                  <a:cubicBezTo>
                    <a:pt x="393" y="200"/>
                    <a:pt x="393" y="200"/>
                    <a:pt x="393" y="200"/>
                  </a:cubicBezTo>
                  <a:cubicBezTo>
                    <a:pt x="452" y="200"/>
                    <a:pt x="452" y="200"/>
                    <a:pt x="452" y="200"/>
                  </a:cubicBezTo>
                  <a:cubicBezTo>
                    <a:pt x="452" y="247"/>
                    <a:pt x="452" y="247"/>
                    <a:pt x="452" y="247"/>
                  </a:cubicBezTo>
                  <a:cubicBezTo>
                    <a:pt x="452" y="254"/>
                    <a:pt x="458" y="259"/>
                    <a:pt x="464" y="259"/>
                  </a:cubicBezTo>
                  <a:close/>
                  <a:moveTo>
                    <a:pt x="282" y="235"/>
                  </a:moveTo>
                  <a:lnTo>
                    <a:pt x="282" y="235"/>
                  </a:lnTo>
                  <a:cubicBezTo>
                    <a:pt x="273" y="235"/>
                    <a:pt x="273" y="235"/>
                    <a:pt x="273" y="235"/>
                  </a:cubicBezTo>
                  <a:cubicBezTo>
                    <a:pt x="273" y="201"/>
                    <a:pt x="273" y="201"/>
                    <a:pt x="273" y="201"/>
                  </a:cubicBezTo>
                  <a:cubicBezTo>
                    <a:pt x="369" y="201"/>
                    <a:pt x="369" y="201"/>
                    <a:pt x="369" y="201"/>
                  </a:cubicBezTo>
                  <a:cubicBezTo>
                    <a:pt x="369" y="235"/>
                    <a:pt x="369" y="235"/>
                    <a:pt x="369" y="235"/>
                  </a:cubicBezTo>
                  <a:cubicBezTo>
                    <a:pt x="361" y="235"/>
                    <a:pt x="361" y="235"/>
                    <a:pt x="361" y="235"/>
                  </a:cubicBezTo>
                  <a:cubicBezTo>
                    <a:pt x="354" y="235"/>
                    <a:pt x="349" y="241"/>
                    <a:pt x="349" y="247"/>
                  </a:cubicBezTo>
                  <a:cubicBezTo>
                    <a:pt x="349" y="517"/>
                    <a:pt x="349" y="517"/>
                    <a:pt x="349" y="517"/>
                  </a:cubicBezTo>
                  <a:cubicBezTo>
                    <a:pt x="293" y="517"/>
                    <a:pt x="293" y="517"/>
                    <a:pt x="293" y="517"/>
                  </a:cubicBezTo>
                  <a:cubicBezTo>
                    <a:pt x="293" y="247"/>
                    <a:pt x="293" y="247"/>
                    <a:pt x="293" y="247"/>
                  </a:cubicBezTo>
                  <a:cubicBezTo>
                    <a:pt x="293" y="241"/>
                    <a:pt x="288" y="235"/>
                    <a:pt x="282" y="235"/>
                  </a:cubicBezTo>
                  <a:close/>
                  <a:moveTo>
                    <a:pt x="262" y="259"/>
                  </a:moveTo>
                  <a:lnTo>
                    <a:pt x="262" y="259"/>
                  </a:lnTo>
                  <a:cubicBezTo>
                    <a:pt x="270" y="259"/>
                    <a:pt x="270" y="259"/>
                    <a:pt x="270" y="259"/>
                  </a:cubicBezTo>
                  <a:cubicBezTo>
                    <a:pt x="270" y="517"/>
                    <a:pt x="270" y="517"/>
                    <a:pt x="270" y="517"/>
                  </a:cubicBezTo>
                  <a:cubicBezTo>
                    <a:pt x="170" y="517"/>
                    <a:pt x="170" y="517"/>
                    <a:pt x="170" y="517"/>
                  </a:cubicBezTo>
                  <a:cubicBezTo>
                    <a:pt x="170" y="259"/>
                    <a:pt x="170" y="259"/>
                    <a:pt x="170" y="259"/>
                  </a:cubicBezTo>
                  <a:cubicBezTo>
                    <a:pt x="179" y="259"/>
                    <a:pt x="179" y="259"/>
                    <a:pt x="179" y="259"/>
                  </a:cubicBezTo>
                  <a:cubicBezTo>
                    <a:pt x="185" y="259"/>
                    <a:pt x="190" y="254"/>
                    <a:pt x="190" y="247"/>
                  </a:cubicBezTo>
                  <a:cubicBezTo>
                    <a:pt x="190" y="200"/>
                    <a:pt x="190" y="200"/>
                    <a:pt x="190" y="200"/>
                  </a:cubicBezTo>
                  <a:cubicBezTo>
                    <a:pt x="249" y="200"/>
                    <a:pt x="249" y="200"/>
                    <a:pt x="249" y="200"/>
                  </a:cubicBezTo>
                  <a:cubicBezTo>
                    <a:pt x="249" y="247"/>
                    <a:pt x="249" y="247"/>
                    <a:pt x="249" y="247"/>
                  </a:cubicBezTo>
                  <a:cubicBezTo>
                    <a:pt x="249" y="254"/>
                    <a:pt x="255" y="259"/>
                    <a:pt x="262" y="259"/>
                  </a:cubicBezTo>
                  <a:close/>
                  <a:moveTo>
                    <a:pt x="80" y="235"/>
                  </a:moveTo>
                  <a:lnTo>
                    <a:pt x="80" y="235"/>
                  </a:lnTo>
                  <a:cubicBezTo>
                    <a:pt x="70" y="235"/>
                    <a:pt x="70" y="235"/>
                    <a:pt x="70" y="235"/>
                  </a:cubicBezTo>
                  <a:cubicBezTo>
                    <a:pt x="70" y="201"/>
                    <a:pt x="70" y="201"/>
                    <a:pt x="70" y="201"/>
                  </a:cubicBezTo>
                  <a:cubicBezTo>
                    <a:pt x="167" y="201"/>
                    <a:pt x="167" y="201"/>
                    <a:pt x="167" y="201"/>
                  </a:cubicBezTo>
                  <a:cubicBezTo>
                    <a:pt x="167" y="235"/>
                    <a:pt x="167" y="235"/>
                    <a:pt x="167" y="235"/>
                  </a:cubicBezTo>
                  <a:cubicBezTo>
                    <a:pt x="159" y="235"/>
                    <a:pt x="159" y="235"/>
                    <a:pt x="159" y="235"/>
                  </a:cubicBezTo>
                  <a:cubicBezTo>
                    <a:pt x="151" y="235"/>
                    <a:pt x="146" y="241"/>
                    <a:pt x="146" y="247"/>
                  </a:cubicBezTo>
                  <a:cubicBezTo>
                    <a:pt x="146" y="517"/>
                    <a:pt x="146" y="517"/>
                    <a:pt x="146" y="517"/>
                  </a:cubicBezTo>
                  <a:cubicBezTo>
                    <a:pt x="91" y="517"/>
                    <a:pt x="91" y="517"/>
                    <a:pt x="91" y="517"/>
                  </a:cubicBezTo>
                  <a:cubicBezTo>
                    <a:pt x="91" y="247"/>
                    <a:pt x="91" y="247"/>
                    <a:pt x="91" y="247"/>
                  </a:cubicBezTo>
                  <a:cubicBezTo>
                    <a:pt x="91" y="241"/>
                    <a:pt x="86" y="235"/>
                    <a:pt x="80" y="235"/>
                  </a:cubicBezTo>
                  <a:close/>
                  <a:moveTo>
                    <a:pt x="617" y="590"/>
                  </a:moveTo>
                  <a:lnTo>
                    <a:pt x="617" y="590"/>
                  </a:lnTo>
                  <a:cubicBezTo>
                    <a:pt x="24" y="590"/>
                    <a:pt x="24" y="590"/>
                    <a:pt x="24" y="590"/>
                  </a:cubicBezTo>
                  <a:cubicBezTo>
                    <a:pt x="24" y="577"/>
                    <a:pt x="24" y="577"/>
                    <a:pt x="24" y="577"/>
                  </a:cubicBezTo>
                  <a:cubicBezTo>
                    <a:pt x="42" y="577"/>
                    <a:pt x="42" y="577"/>
                    <a:pt x="42" y="577"/>
                  </a:cubicBezTo>
                  <a:cubicBezTo>
                    <a:pt x="48" y="577"/>
                    <a:pt x="54" y="572"/>
                    <a:pt x="54" y="565"/>
                  </a:cubicBezTo>
                  <a:cubicBezTo>
                    <a:pt x="54" y="541"/>
                    <a:pt x="54" y="541"/>
                    <a:pt x="54" y="541"/>
                  </a:cubicBezTo>
                  <a:cubicBezTo>
                    <a:pt x="80" y="541"/>
                    <a:pt x="80" y="541"/>
                    <a:pt x="80" y="541"/>
                  </a:cubicBezTo>
                  <a:lnTo>
                    <a:pt x="80" y="541"/>
                  </a:lnTo>
                  <a:cubicBezTo>
                    <a:pt x="159" y="541"/>
                    <a:pt x="159" y="541"/>
                    <a:pt x="159" y="541"/>
                  </a:cubicBezTo>
                  <a:lnTo>
                    <a:pt x="159" y="541"/>
                  </a:lnTo>
                  <a:cubicBezTo>
                    <a:pt x="282" y="541"/>
                    <a:pt x="282" y="541"/>
                    <a:pt x="282" y="541"/>
                  </a:cubicBezTo>
                  <a:lnTo>
                    <a:pt x="282" y="541"/>
                  </a:lnTo>
                  <a:cubicBezTo>
                    <a:pt x="361" y="541"/>
                    <a:pt x="361" y="541"/>
                    <a:pt x="361" y="541"/>
                  </a:cubicBezTo>
                  <a:lnTo>
                    <a:pt x="361" y="541"/>
                  </a:lnTo>
                  <a:cubicBezTo>
                    <a:pt x="484" y="541"/>
                    <a:pt x="484" y="541"/>
                    <a:pt x="484" y="541"/>
                  </a:cubicBezTo>
                  <a:lnTo>
                    <a:pt x="485" y="541"/>
                  </a:lnTo>
                  <a:cubicBezTo>
                    <a:pt x="563" y="541"/>
                    <a:pt x="563" y="541"/>
                    <a:pt x="563" y="541"/>
                  </a:cubicBezTo>
                  <a:cubicBezTo>
                    <a:pt x="564" y="541"/>
                    <a:pt x="564" y="541"/>
                    <a:pt x="564" y="541"/>
                  </a:cubicBezTo>
                  <a:cubicBezTo>
                    <a:pt x="587" y="541"/>
                    <a:pt x="587" y="541"/>
                    <a:pt x="587" y="541"/>
                  </a:cubicBezTo>
                  <a:cubicBezTo>
                    <a:pt x="587" y="565"/>
                    <a:pt x="587" y="565"/>
                    <a:pt x="587" y="565"/>
                  </a:cubicBezTo>
                  <a:cubicBezTo>
                    <a:pt x="587" y="572"/>
                    <a:pt x="592" y="577"/>
                    <a:pt x="599" y="577"/>
                  </a:cubicBezTo>
                  <a:cubicBezTo>
                    <a:pt x="617" y="577"/>
                    <a:pt x="617" y="577"/>
                    <a:pt x="617" y="577"/>
                  </a:cubicBezTo>
                  <a:lnTo>
                    <a:pt x="617" y="590"/>
                  </a:lnTo>
                  <a:close/>
                </a:path>
              </a:pathLst>
            </a:custGeom>
            <a:solidFill>
              <a:srgbClr val="0078EF"/>
            </a:solidFill>
            <a:ln>
              <a:noFill/>
            </a:ln>
            <a:effectLst/>
          </p:spPr>
          <p:txBody>
            <a:bodyPr wrap="none" anchor="ctr"/>
            <a:lstStyle/>
            <a:p>
              <a:endParaRPr lang="en-US" sz="1688"/>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5116" y="429273"/>
            <a:ext cx="1381343" cy="1381343"/>
          </a:xfrm>
          <a:prstGeom prst="rect">
            <a:avLst/>
          </a:prstGeom>
        </p:spPr>
      </p:pic>
    </p:spTree>
    <p:extLst>
      <p:ext uri="{BB962C8B-B14F-4D97-AF65-F5344CB8AC3E}">
        <p14:creationId xmlns:p14="http://schemas.microsoft.com/office/powerpoint/2010/main" val="23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74100" y="1736725"/>
            <a:ext cx="8471840" cy="4716000"/>
          </a:xfrm>
          <a:prstGeom prst="rect">
            <a:avLst/>
          </a:prstGeom>
          <a:blipFill dpi="0" rotWithShape="1">
            <a:blip r:embed="rId3"/>
            <a:srcRect/>
            <a:stretch>
              <a:fillRect t="-382" b="1144"/>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smtClean="0"/>
              <a:t>Machine Learning and Analytics Based </a:t>
            </a:r>
            <a:r>
              <a:rPr lang="en-US" dirty="0"/>
              <a:t>Service Desk</a:t>
            </a:r>
            <a:endParaRPr lang="en-GB" dirty="0"/>
          </a:p>
        </p:txBody>
      </p:sp>
      <p:sp>
        <p:nvSpPr>
          <p:cNvPr id="5" name="Slide Number Placeholder 4"/>
          <p:cNvSpPr>
            <a:spLocks noGrp="1"/>
          </p:cNvSpPr>
          <p:nvPr>
            <p:ph type="sldNum" sz="quarter" idx="4"/>
          </p:nvPr>
        </p:nvSpPr>
        <p:spPr/>
        <p:txBody>
          <a:bodyPr/>
          <a:lstStyle/>
          <a:p>
            <a:fld id="{B016F8AB-BCEA-4347-8BA6-BE776009BC89}" type="slidenum">
              <a:rPr lang="en-GB" smtClean="0"/>
              <a:pPr/>
              <a:t>8</a:t>
            </a:fld>
            <a:endParaRPr lang="en-GB" dirty="0"/>
          </a:p>
        </p:txBody>
      </p:sp>
      <p:sp>
        <p:nvSpPr>
          <p:cNvPr id="7" name="Text Placeholder 6"/>
          <p:cNvSpPr>
            <a:spLocks noGrp="1"/>
          </p:cNvSpPr>
          <p:nvPr>
            <p:ph type="body" sz="quarter" idx="13"/>
          </p:nvPr>
        </p:nvSpPr>
        <p:spPr/>
        <p:txBody>
          <a:bodyPr/>
          <a:lstStyle/>
          <a:p>
            <a:r>
              <a:rPr lang="en-US" dirty="0"/>
              <a:t>Hot topic analytics</a:t>
            </a:r>
            <a:endParaRPr lang="en-GB" dirty="0"/>
          </a:p>
        </p:txBody>
      </p:sp>
      <p:sp>
        <p:nvSpPr>
          <p:cNvPr id="17" name="Rectangle 16"/>
          <p:cNvSpPr/>
          <p:nvPr/>
        </p:nvSpPr>
        <p:spPr>
          <a:xfrm>
            <a:off x="613996" y="4889965"/>
            <a:ext cx="1378900" cy="387798"/>
          </a:xfrm>
          <a:prstGeom prst="rect">
            <a:avLst/>
          </a:prstGeom>
          <a:noFill/>
        </p:spPr>
        <p:txBody>
          <a:bodyPr wrap="square" lIns="0" tIns="0" rIns="0" bIns="0" rtlCol="0">
            <a:spAutoFit/>
          </a:bodyPr>
          <a:lstStyle/>
          <a:p>
            <a:pPr>
              <a:lnSpc>
                <a:spcPct val="90000"/>
              </a:lnSpc>
            </a:pPr>
            <a:r>
              <a:rPr lang="en-US" sz="1400" dirty="0"/>
              <a:t>Displays hot topics and record counts</a:t>
            </a:r>
          </a:p>
        </p:txBody>
      </p:sp>
      <p:sp>
        <p:nvSpPr>
          <p:cNvPr id="22" name="Rectangle 21"/>
          <p:cNvSpPr/>
          <p:nvPr/>
        </p:nvSpPr>
        <p:spPr>
          <a:xfrm>
            <a:off x="10427890" y="3035542"/>
            <a:ext cx="1454136" cy="1061829"/>
          </a:xfrm>
          <a:prstGeom prst="rect">
            <a:avLst/>
          </a:prstGeom>
          <a:noFill/>
        </p:spPr>
        <p:txBody>
          <a:bodyPr wrap="square" lIns="0" tIns="91440" rIns="0" bIns="0" rtlCol="0">
            <a:spAutoFit/>
          </a:bodyPr>
          <a:lstStyle/>
          <a:p>
            <a:pPr>
              <a:lnSpc>
                <a:spcPct val="90000"/>
              </a:lnSpc>
            </a:pPr>
            <a:r>
              <a:rPr lang="en-US" sz="1400" dirty="0"/>
              <a:t>Create</a:t>
            </a:r>
          </a:p>
          <a:p>
            <a:pPr marL="176213" indent="-176213">
              <a:lnSpc>
                <a:spcPct val="90000"/>
              </a:lnSpc>
              <a:buFont typeface="Arial" panose="020B0604020202020204" pitchFamily="34" charset="0"/>
              <a:buChar char="•"/>
            </a:pPr>
            <a:r>
              <a:rPr lang="en-US" sz="1400" dirty="0"/>
              <a:t>knowledge articles</a:t>
            </a:r>
          </a:p>
          <a:p>
            <a:pPr marL="176213" indent="-176213">
              <a:lnSpc>
                <a:spcPct val="90000"/>
              </a:lnSpc>
              <a:buFont typeface="Arial" panose="020B0604020202020204" pitchFamily="34" charset="0"/>
              <a:buChar char="•"/>
            </a:pPr>
            <a:r>
              <a:rPr lang="en-US" sz="1400" dirty="0"/>
              <a:t>catalog offerings</a:t>
            </a:r>
          </a:p>
          <a:p>
            <a:pPr marL="176213" indent="-176213">
              <a:lnSpc>
                <a:spcPct val="90000"/>
              </a:lnSpc>
              <a:buFont typeface="Arial" panose="020B0604020202020204" pitchFamily="34" charset="0"/>
              <a:buChar char="•"/>
            </a:pPr>
            <a:r>
              <a:rPr lang="en-US" sz="1400" dirty="0"/>
              <a:t>problem records</a:t>
            </a:r>
          </a:p>
        </p:txBody>
      </p:sp>
      <p:sp>
        <p:nvSpPr>
          <p:cNvPr id="24" name="Rectangle 23"/>
          <p:cNvSpPr/>
          <p:nvPr/>
        </p:nvSpPr>
        <p:spPr>
          <a:xfrm>
            <a:off x="613996" y="2255647"/>
            <a:ext cx="1276709" cy="572464"/>
          </a:xfrm>
          <a:prstGeom prst="rect">
            <a:avLst/>
          </a:prstGeom>
          <a:noFill/>
        </p:spPr>
        <p:txBody>
          <a:bodyPr wrap="square" lIns="0" tIns="91440" rIns="0" bIns="91440" rtlCol="0">
            <a:spAutoFit/>
          </a:bodyPr>
          <a:lstStyle/>
          <a:p>
            <a:pPr>
              <a:lnSpc>
                <a:spcPct val="90000"/>
              </a:lnSpc>
            </a:pPr>
            <a:r>
              <a:rPr lang="en-US" sz="1400" dirty="0"/>
              <a:t>Search for</a:t>
            </a:r>
            <a:br>
              <a:rPr lang="en-US" sz="1400" dirty="0"/>
            </a:br>
            <a:r>
              <a:rPr lang="en-US" sz="1400" dirty="0"/>
              <a:t>hot topics</a:t>
            </a:r>
          </a:p>
        </p:txBody>
      </p:sp>
      <p:sp>
        <p:nvSpPr>
          <p:cNvPr id="27" name="Rectangle 26"/>
          <p:cNvSpPr/>
          <p:nvPr/>
        </p:nvSpPr>
        <p:spPr>
          <a:xfrm>
            <a:off x="613996" y="3630337"/>
            <a:ext cx="1124430" cy="581698"/>
          </a:xfrm>
          <a:prstGeom prst="rect">
            <a:avLst/>
          </a:prstGeom>
          <a:noFill/>
        </p:spPr>
        <p:txBody>
          <a:bodyPr wrap="square" lIns="0" tIns="0" rIns="0" bIns="0" rtlCol="0">
            <a:spAutoFit/>
          </a:bodyPr>
          <a:lstStyle/>
          <a:p>
            <a:pPr>
              <a:lnSpc>
                <a:spcPct val="90000"/>
              </a:lnSpc>
            </a:pPr>
            <a:r>
              <a:rPr lang="en-US" sz="1400" dirty="0"/>
              <a:t>Shows analysis of important interest areas</a:t>
            </a:r>
          </a:p>
        </p:txBody>
      </p:sp>
      <p:sp>
        <p:nvSpPr>
          <p:cNvPr id="29" name="Rectangle 28"/>
          <p:cNvSpPr/>
          <p:nvPr/>
        </p:nvSpPr>
        <p:spPr>
          <a:xfrm>
            <a:off x="10531483" y="2358845"/>
            <a:ext cx="1178737" cy="480131"/>
          </a:xfrm>
          <a:prstGeom prst="rect">
            <a:avLst/>
          </a:prstGeom>
          <a:noFill/>
        </p:spPr>
        <p:txBody>
          <a:bodyPr wrap="square" lIns="0" tIns="0" rIns="0" bIns="91440" rtlCol="0">
            <a:spAutoFit/>
          </a:bodyPr>
          <a:lstStyle/>
          <a:p>
            <a:pPr>
              <a:lnSpc>
                <a:spcPct val="90000"/>
              </a:lnSpc>
            </a:pPr>
            <a:r>
              <a:rPr lang="en-US" sz="1400" dirty="0"/>
              <a:t>Configure </a:t>
            </a:r>
            <a:r>
              <a:rPr lang="en-US" sz="1400" dirty="0" smtClean="0"/>
              <a:t>stop</a:t>
            </a:r>
            <a:br>
              <a:rPr lang="en-US" sz="1400" dirty="0" smtClean="0"/>
            </a:br>
            <a:r>
              <a:rPr lang="en-US" sz="1400" dirty="0" smtClean="0"/>
              <a:t>word </a:t>
            </a:r>
            <a:r>
              <a:rPr lang="en-US" sz="1400" dirty="0"/>
              <a:t>lists</a:t>
            </a:r>
          </a:p>
        </p:txBody>
      </p:sp>
      <p:cxnSp>
        <p:nvCxnSpPr>
          <p:cNvPr id="32" name="Straight Arrow Connector 31"/>
          <p:cNvCxnSpPr/>
          <p:nvPr/>
        </p:nvCxnSpPr>
        <p:spPr>
          <a:xfrm>
            <a:off x="8356076" y="3056096"/>
            <a:ext cx="3266572"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7391" y="3547887"/>
            <a:ext cx="153620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97391" y="2759877"/>
            <a:ext cx="1353118"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7391" y="5331396"/>
            <a:ext cx="175251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274499" y="2755862"/>
            <a:ext cx="1348149"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p:nvPr/>
        </p:nvPicPr>
        <p:blipFill>
          <a:blip r:embed="rId3"/>
          <a:stretch>
            <a:fillRect/>
          </a:stretch>
        </p:blipFill>
        <p:spPr>
          <a:xfrm>
            <a:off x="1894194" y="1754821"/>
            <a:ext cx="8416948" cy="4944506"/>
          </a:xfrm>
          <a:prstGeom prst="rect">
            <a:avLst/>
          </a:prstGeom>
          <a:ln>
            <a:solidFill>
              <a:srgbClr val="000000"/>
            </a:solidFill>
          </a:ln>
        </p:spPr>
      </p:pic>
      <p:sp>
        <p:nvSpPr>
          <p:cNvPr id="6" name="Title 5"/>
          <p:cNvSpPr>
            <a:spLocks noGrp="1"/>
          </p:cNvSpPr>
          <p:nvPr>
            <p:ph type="title"/>
          </p:nvPr>
        </p:nvSpPr>
        <p:spPr/>
        <p:txBody>
          <a:bodyPr/>
          <a:lstStyle/>
          <a:p>
            <a:r>
              <a:rPr lang="en-US" sz="3200" dirty="0" smtClean="0"/>
              <a:t>Smart Self-service With Social Collaboration</a:t>
            </a:r>
            <a:endParaRPr lang="en-GB" sz="3200" dirty="0"/>
          </a:p>
        </p:txBody>
      </p:sp>
      <p:sp>
        <p:nvSpPr>
          <p:cNvPr id="5" name="Slide Number Placeholder 4"/>
          <p:cNvSpPr>
            <a:spLocks noGrp="1"/>
          </p:cNvSpPr>
          <p:nvPr>
            <p:ph type="sldNum" sz="quarter" idx="4"/>
          </p:nvPr>
        </p:nvSpPr>
        <p:spPr/>
        <p:txBody>
          <a:bodyPr/>
          <a:lstStyle/>
          <a:p>
            <a:fld id="{B016F8AB-BCEA-4347-8BA6-BE776009BC89}" type="slidenum">
              <a:rPr lang="en-GB" smtClean="0"/>
              <a:pPr/>
              <a:t>9</a:t>
            </a:fld>
            <a:endParaRPr lang="en-GB" dirty="0"/>
          </a:p>
        </p:txBody>
      </p:sp>
      <p:sp>
        <p:nvSpPr>
          <p:cNvPr id="7" name="Text Placeholder 6"/>
          <p:cNvSpPr>
            <a:spLocks noGrp="1"/>
          </p:cNvSpPr>
          <p:nvPr>
            <p:ph type="body" sz="quarter" idx="13"/>
          </p:nvPr>
        </p:nvSpPr>
        <p:spPr/>
        <p:txBody>
          <a:bodyPr/>
          <a:lstStyle/>
          <a:p>
            <a:r>
              <a:rPr lang="en-US" dirty="0"/>
              <a:t>An engaging </a:t>
            </a:r>
            <a:r>
              <a:rPr lang="en-US" dirty="0" smtClean="0"/>
              <a:t>user experience, via the web and mobile</a:t>
            </a:r>
            <a:endParaRPr lang="en-GB" dirty="0"/>
          </a:p>
        </p:txBody>
      </p:sp>
      <p:sp>
        <p:nvSpPr>
          <p:cNvPr id="28" name="Rectangle 27"/>
          <p:cNvSpPr/>
          <p:nvPr/>
        </p:nvSpPr>
        <p:spPr>
          <a:xfrm>
            <a:off x="483336" y="4861026"/>
            <a:ext cx="973206" cy="480131"/>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Catalog offerings</a:t>
            </a:r>
          </a:p>
        </p:txBody>
      </p:sp>
      <p:sp>
        <p:nvSpPr>
          <p:cNvPr id="29" name="Rectangle 28"/>
          <p:cNvSpPr/>
          <p:nvPr/>
        </p:nvSpPr>
        <p:spPr>
          <a:xfrm>
            <a:off x="10356102" y="2243569"/>
            <a:ext cx="1102994" cy="286232"/>
          </a:xfrm>
          <a:prstGeom prst="rect">
            <a:avLst/>
          </a:prstGeom>
        </p:spPr>
        <p:txBody>
          <a:bodyPr wrap="none">
            <a:spAutoFit/>
          </a:bodyPr>
          <a:lstStyle/>
          <a:p>
            <a:pPr>
              <a:lnSpc>
                <a:spcPct val="90000"/>
              </a:lnSpc>
            </a:pPr>
            <a:r>
              <a:rPr lang="en-US" sz="1400" dirty="0" smtClean="0">
                <a:solidFill>
                  <a:srgbClr val="212E35"/>
                </a:solidFill>
                <a:cs typeface="Calibri Light" panose="020F0302020204030204" pitchFamily="34" charset="0"/>
              </a:rPr>
              <a:t>Suggest idea</a:t>
            </a:r>
            <a:endParaRPr lang="en-US" sz="1400" dirty="0">
              <a:solidFill>
                <a:srgbClr val="212E35"/>
              </a:solidFill>
              <a:cs typeface="Calibri Light" panose="020F0302020204030204" pitchFamily="34" charset="0"/>
            </a:endParaRPr>
          </a:p>
        </p:txBody>
      </p:sp>
      <p:sp>
        <p:nvSpPr>
          <p:cNvPr id="30" name="Rectangle 29"/>
          <p:cNvSpPr/>
          <p:nvPr/>
        </p:nvSpPr>
        <p:spPr>
          <a:xfrm>
            <a:off x="10360775" y="1658956"/>
            <a:ext cx="1193787" cy="480131"/>
          </a:xfrm>
          <a:prstGeom prst="rect">
            <a:avLst/>
          </a:prstGeom>
        </p:spPr>
        <p:txBody>
          <a:bodyPr wrap="square">
            <a:spAutoFit/>
          </a:bodyPr>
          <a:lstStyle/>
          <a:p>
            <a:pPr>
              <a:lnSpc>
                <a:spcPct val="90000"/>
              </a:lnSpc>
            </a:pPr>
            <a:r>
              <a:rPr lang="en-US" sz="1400" dirty="0">
                <a:solidFill>
                  <a:srgbClr val="212E35"/>
                </a:solidFill>
              </a:rPr>
              <a:t>Shopping</a:t>
            </a:r>
            <a:br>
              <a:rPr lang="en-US" sz="1400" dirty="0">
                <a:solidFill>
                  <a:srgbClr val="212E35"/>
                </a:solidFill>
              </a:rPr>
            </a:br>
            <a:r>
              <a:rPr lang="en-US" sz="1400" dirty="0">
                <a:solidFill>
                  <a:srgbClr val="212E35"/>
                </a:solidFill>
              </a:rPr>
              <a:t>cart</a:t>
            </a:r>
          </a:p>
        </p:txBody>
      </p:sp>
      <p:sp>
        <p:nvSpPr>
          <p:cNvPr id="32" name="Rectangle 31"/>
          <p:cNvSpPr/>
          <p:nvPr/>
        </p:nvSpPr>
        <p:spPr>
          <a:xfrm>
            <a:off x="483336" y="1920911"/>
            <a:ext cx="1135656" cy="480131"/>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IDOL based search</a:t>
            </a:r>
          </a:p>
        </p:txBody>
      </p:sp>
      <p:sp>
        <p:nvSpPr>
          <p:cNvPr id="38" name="Rectangle 37"/>
          <p:cNvSpPr/>
          <p:nvPr/>
        </p:nvSpPr>
        <p:spPr>
          <a:xfrm>
            <a:off x="483336" y="3538036"/>
            <a:ext cx="1390649" cy="286232"/>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Personalized</a:t>
            </a:r>
          </a:p>
        </p:txBody>
      </p:sp>
      <p:sp>
        <p:nvSpPr>
          <p:cNvPr id="41" name="Rectangle 40"/>
          <p:cNvSpPr/>
          <p:nvPr/>
        </p:nvSpPr>
        <p:spPr>
          <a:xfrm>
            <a:off x="10356102" y="2993995"/>
            <a:ext cx="1193788" cy="480131"/>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Native mobile app</a:t>
            </a:r>
          </a:p>
        </p:txBody>
      </p:sp>
      <p:sp>
        <p:nvSpPr>
          <p:cNvPr id="42" name="Rectangle 41"/>
          <p:cNvSpPr/>
          <p:nvPr/>
        </p:nvSpPr>
        <p:spPr>
          <a:xfrm>
            <a:off x="10356102" y="3739160"/>
            <a:ext cx="1321085" cy="480131"/>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News alerts on active outages. </a:t>
            </a:r>
          </a:p>
        </p:txBody>
      </p:sp>
      <p:cxnSp>
        <p:nvCxnSpPr>
          <p:cNvPr id="20" name="Straight Arrow Connector 19"/>
          <p:cNvCxnSpPr/>
          <p:nvPr/>
        </p:nvCxnSpPr>
        <p:spPr>
          <a:xfrm>
            <a:off x="570269" y="2465148"/>
            <a:ext cx="22320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478297" y="2152927"/>
            <a:ext cx="1976284"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872103" y="2560966"/>
            <a:ext cx="3582478"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01084" y="3003565"/>
            <a:ext cx="1553497"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097729" y="3760496"/>
            <a:ext cx="1356852"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70268" y="3824268"/>
            <a:ext cx="22320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6943" y="5355425"/>
            <a:ext cx="22320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88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2.xml><?xml version="1.0" encoding="utf-8"?>
<a:theme xmlns:a="http://schemas.openxmlformats.org/drawingml/2006/main" name="1_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4.xml><?xml version="1.0" encoding="utf-8"?>
<a:theme xmlns:a="http://schemas.openxmlformats.org/drawingml/2006/main" name="1_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5.xml><?xml version="1.0" encoding="utf-8"?>
<a:theme xmlns:a="http://schemas.openxmlformats.org/drawingml/2006/main" name="Office Theme">
  <a:themeElements>
    <a:clrScheme name="Office Theme">
      <a:dk1>
        <a:srgbClr val="212E35"/>
      </a:dk1>
      <a:lt1>
        <a:srgbClr val="352014"/>
      </a:lt1>
      <a:dk2>
        <a:srgbClr val="A7A7A7"/>
      </a:dk2>
      <a:lt2>
        <a:srgbClr val="535353"/>
      </a:lt2>
      <a:accent1>
        <a:srgbClr val="C6179D"/>
      </a:accent1>
      <a:accent2>
        <a:srgbClr val="7425AD"/>
      </a:accent2>
      <a:accent3>
        <a:srgbClr val="231CA5"/>
      </a:accent3>
      <a:accent4>
        <a:srgbClr val="1668C1"/>
      </a:accent4>
      <a:accent5>
        <a:srgbClr val="29CEFE"/>
      </a:accent5>
      <a:accent6>
        <a:srgbClr val="2FD6C3"/>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lank.pptx" id="{D341BDEC-A7C3-4CA3-A6D4-5C2244DFE42A}" vid="{492BBA6F-2670-4132-B33F-F9C2BC3BF336}"/>
    </a:ext>
  </a:extLst>
</a:theme>
</file>

<file path=ppt/theme/theme6.xml><?xml version="1.0" encoding="utf-8"?>
<a:theme xmlns:a="http://schemas.openxmlformats.org/drawingml/2006/main" name="2_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7.xml><?xml version="1.0" encoding="utf-8"?>
<a:theme xmlns:a="http://schemas.openxmlformats.org/drawingml/2006/main" name="2_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E42F1A-183B-476B-AAE2-C7462EC2E404}">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30492E79-1362-4BAB-90C7-C96F95DC0ED1}">
  <ds:schemaRefs>
    <ds:schemaRef ds:uri="http://schemas.microsoft.com/sharepoint/v3/contenttype/forms"/>
  </ds:schemaRefs>
</ds:datastoreItem>
</file>

<file path=customXml/itemProps3.xml><?xml version="1.0" encoding="utf-8"?>
<ds:datastoreItem xmlns:ds="http://schemas.openxmlformats.org/officeDocument/2006/customXml" ds:itemID="{01371DE8-9D47-4142-8112-D6135ED5A0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Presentation_2017</Template>
  <TotalTime>1850</TotalTime>
  <Words>3865</Words>
  <Application>Microsoft Office PowerPoint</Application>
  <PresentationFormat>Widescreen</PresentationFormat>
  <Paragraphs>645</Paragraphs>
  <Slides>40</Slides>
  <Notes>31</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40</vt:i4>
      </vt:variant>
    </vt:vector>
  </HeadingPairs>
  <TitlesOfParts>
    <vt:vector size="61" baseType="lpstr">
      <vt:lpstr>ＭＳ Ｐゴシック</vt:lpstr>
      <vt:lpstr>宋体</vt:lpstr>
      <vt:lpstr>Arial</vt:lpstr>
      <vt:lpstr>Arial (Headings)</vt:lpstr>
      <vt:lpstr>Calibri</vt:lpstr>
      <vt:lpstr>Calibri Light</vt:lpstr>
      <vt:lpstr>Helvetica</vt:lpstr>
      <vt:lpstr>HP Simplified</vt:lpstr>
      <vt:lpstr>Open Sans</vt:lpstr>
      <vt:lpstr>Roboto Light</vt:lpstr>
      <vt:lpstr>Symbol</vt:lpstr>
      <vt:lpstr>Times</vt:lpstr>
      <vt:lpstr>Times New Roman</vt:lpstr>
      <vt:lpstr>Wingdings</vt:lpstr>
      <vt:lpstr>Micro Focus Theme v5</vt:lpstr>
      <vt:lpstr>1_Micro Focus Theme v5</vt:lpstr>
      <vt:lpstr>MICROFOCUS THEME v5</vt:lpstr>
      <vt:lpstr>1_MICROFOCUS THEME v5</vt:lpstr>
      <vt:lpstr>Office Theme</vt:lpstr>
      <vt:lpstr>2_MICROFOCUS THEME v5</vt:lpstr>
      <vt:lpstr>2_Micro Focus Theme v5</vt:lpstr>
      <vt:lpstr>Service Management Automation (SMA) Suite Technical Presentation Training, Level 320  Module 1  – Customer Facing Presentation </vt:lpstr>
      <vt:lpstr>Introduction to the 300-Series Curriculum  </vt:lpstr>
      <vt:lpstr>About this Course</vt:lpstr>
      <vt:lpstr>SMA Customer Facing Presentation (CFP)</vt:lpstr>
      <vt:lpstr>Service Management Automation Value</vt:lpstr>
      <vt:lpstr>Customer story: Service Management Automation Enables Faster Time-to-market</vt:lpstr>
      <vt:lpstr>Service Management Automation</vt:lpstr>
      <vt:lpstr>Machine Learning and Analytics Based Service Desk</vt:lpstr>
      <vt:lpstr>Smart Self-service With Social Collaboration</vt:lpstr>
      <vt:lpstr>Modern User Experience for Enterprise Applications</vt:lpstr>
      <vt:lpstr>Codeless Configuration and Easy Upgrades</vt:lpstr>
      <vt:lpstr>Multi-tenancy for Service Provider Support</vt:lpstr>
      <vt:lpstr>ITOM Platform With Deployment Choice</vt:lpstr>
      <vt:lpstr>Delivering Customer Outcomes</vt:lpstr>
      <vt:lpstr>Software Services for Hybrid IT</vt:lpstr>
      <vt:lpstr>Service Management Automation X</vt:lpstr>
      <vt:lpstr>Service Management Automation SM</vt:lpstr>
      <vt:lpstr>The Service Management Automation Advantage</vt:lpstr>
      <vt:lpstr>Forrester ESM Wave – 2018</vt:lpstr>
      <vt:lpstr>Getting Engaged </vt:lpstr>
      <vt:lpstr>Thank You</vt:lpstr>
      <vt:lpstr>Backup SMAX</vt:lpstr>
      <vt:lpstr>Smart ticketing and machine learning</vt:lpstr>
      <vt:lpstr>Smart suggestions for Category, Service and Offering</vt:lpstr>
      <vt:lpstr>Virtual agent</vt:lpstr>
      <vt:lpstr>Native mobile apps</vt:lpstr>
      <vt:lpstr>On-the-fly translation</vt:lpstr>
      <vt:lpstr>Codeless Configuration</vt:lpstr>
      <vt:lpstr>Proactive Live support</vt:lpstr>
      <vt:lpstr>Public Cloud Support</vt:lpstr>
      <vt:lpstr>Availability on the AWS Markeplace</vt:lpstr>
      <vt:lpstr>Catalog Aggregation in SMAX (beta) Single portal experience</vt:lpstr>
      <vt:lpstr>ITAM Procurement Module in SMAX (Premium)</vt:lpstr>
      <vt:lpstr>Backup SMA – Service Manager</vt:lpstr>
      <vt:lpstr>Codeless Configuration</vt:lpstr>
      <vt:lpstr>Collaboration</vt:lpstr>
      <vt:lpstr>Configuration Management System (CMS)</vt:lpstr>
      <vt:lpstr>IT Asset Management</vt:lpstr>
      <vt:lpstr>Cloud Management Journey to Value</vt:lpstr>
      <vt:lpstr>Customer story: Service Management Automation Enables Faster Time-to-market</vt:lpstr>
    </vt:vector>
  </TitlesOfParts>
  <Company>Novell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Karlin Stokes</dc:creator>
  <cp:lastModifiedBy>Hibbard, Carol A (Worldwide Technical Enablement Group)</cp:lastModifiedBy>
  <cp:revision>209</cp:revision>
  <cp:lastPrinted>2017-11-02T13:26:42Z</cp:lastPrinted>
  <dcterms:created xsi:type="dcterms:W3CDTF">2017-10-11T15:55:15Z</dcterms:created>
  <dcterms:modified xsi:type="dcterms:W3CDTF">2018-09-30T18:08:09Z</dcterms:modified>
</cp:coreProperties>
</file>